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0"/>
  </p:notesMasterIdLst>
  <p:sldIdLst>
    <p:sldId id="269" r:id="rId2"/>
    <p:sldId id="278" r:id="rId3"/>
    <p:sldId id="312" r:id="rId4"/>
    <p:sldId id="313" r:id="rId5"/>
    <p:sldId id="283" r:id="rId6"/>
    <p:sldId id="282" r:id="rId7"/>
    <p:sldId id="281" r:id="rId8"/>
    <p:sldId id="256" r:id="rId9"/>
    <p:sldId id="257" r:id="rId10"/>
    <p:sldId id="259" r:id="rId11"/>
    <p:sldId id="258" r:id="rId12"/>
    <p:sldId id="260" r:id="rId13"/>
    <p:sldId id="261" r:id="rId14"/>
    <p:sldId id="263" r:id="rId15"/>
    <p:sldId id="264" r:id="rId16"/>
    <p:sldId id="265" r:id="rId17"/>
    <p:sldId id="271" r:id="rId18"/>
    <p:sldId id="267" r:id="rId19"/>
    <p:sldId id="272" r:id="rId20"/>
    <p:sldId id="273" r:id="rId21"/>
    <p:sldId id="274" r:id="rId22"/>
    <p:sldId id="275" r:id="rId23"/>
    <p:sldId id="276" r:id="rId24"/>
    <p:sldId id="299" r:id="rId25"/>
    <p:sldId id="279" r:id="rId26"/>
    <p:sldId id="277" r:id="rId27"/>
    <p:sldId id="310" r:id="rId28"/>
    <p:sldId id="301" r:id="rId29"/>
    <p:sldId id="302" r:id="rId30"/>
    <p:sldId id="303" r:id="rId31"/>
    <p:sldId id="304" r:id="rId32"/>
    <p:sldId id="305" r:id="rId33"/>
    <p:sldId id="306" r:id="rId34"/>
    <p:sldId id="285" r:id="rId35"/>
    <p:sldId id="307" r:id="rId36"/>
    <p:sldId id="308" r:id="rId37"/>
    <p:sldId id="309" r:id="rId38"/>
    <p:sldId id="315" r:id="rId39"/>
    <p:sldId id="316" r:id="rId40"/>
    <p:sldId id="317" r:id="rId41"/>
    <p:sldId id="324" r:id="rId42"/>
    <p:sldId id="347" r:id="rId43"/>
    <p:sldId id="348" r:id="rId44"/>
    <p:sldId id="319" r:id="rId45"/>
    <p:sldId id="326" r:id="rId46"/>
    <p:sldId id="327" r:id="rId47"/>
    <p:sldId id="328" r:id="rId48"/>
    <p:sldId id="329" r:id="rId49"/>
    <p:sldId id="330" r:id="rId50"/>
    <p:sldId id="352" r:id="rId51"/>
    <p:sldId id="353" r:id="rId52"/>
    <p:sldId id="332" r:id="rId53"/>
    <p:sldId id="336" r:id="rId54"/>
    <p:sldId id="339" r:id="rId55"/>
    <p:sldId id="340" r:id="rId56"/>
    <p:sldId id="337" r:id="rId57"/>
    <p:sldId id="341" r:id="rId58"/>
    <p:sldId id="343" r:id="rId59"/>
    <p:sldId id="345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268" r:id="rId69"/>
  </p:sldIdLst>
  <p:sldSz cx="12192000" cy="6858000"/>
  <p:notesSz cx="6858000" cy="9144000"/>
  <p:embeddedFontLst>
    <p:embeddedFont>
      <p:font typeface="Avenir Black" panose="02000503020000020003" pitchFamily="2" charset="0"/>
      <p:bold r:id="rId71"/>
      <p:italic r:id="rId72"/>
      <p:boldItalic r:id="rId73"/>
    </p:embeddedFont>
    <p:embeddedFont>
      <p:font typeface="Avenir Next" panose="020B0503020202020204" pitchFamily="34" charset="0"/>
      <p:regular r:id="rId74"/>
      <p:bold r:id="rId75"/>
      <p:italic r:id="rId76"/>
      <p:boldItalic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Georgia" panose="02040502050405020303" pitchFamily="18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B24A3C-F65B-944D-9358-504C5D997D74}">
          <p14:sldIdLst>
            <p14:sldId id="269"/>
            <p14:sldId id="278"/>
            <p14:sldId id="312"/>
            <p14:sldId id="313"/>
            <p14:sldId id="283"/>
            <p14:sldId id="282"/>
            <p14:sldId id="281"/>
            <p14:sldId id="256"/>
            <p14:sldId id="257"/>
            <p14:sldId id="259"/>
            <p14:sldId id="258"/>
            <p14:sldId id="260"/>
            <p14:sldId id="261"/>
            <p14:sldId id="263"/>
            <p14:sldId id="264"/>
            <p14:sldId id="265"/>
            <p14:sldId id="271"/>
            <p14:sldId id="267"/>
            <p14:sldId id="272"/>
            <p14:sldId id="273"/>
            <p14:sldId id="274"/>
            <p14:sldId id="275"/>
            <p14:sldId id="276"/>
            <p14:sldId id="299"/>
            <p14:sldId id="279"/>
            <p14:sldId id="277"/>
            <p14:sldId id="310"/>
            <p14:sldId id="301"/>
            <p14:sldId id="302"/>
            <p14:sldId id="303"/>
            <p14:sldId id="304"/>
            <p14:sldId id="305"/>
            <p14:sldId id="306"/>
            <p14:sldId id="285"/>
            <p14:sldId id="307"/>
            <p14:sldId id="308"/>
            <p14:sldId id="309"/>
            <p14:sldId id="315"/>
            <p14:sldId id="316"/>
            <p14:sldId id="317"/>
            <p14:sldId id="324"/>
            <p14:sldId id="347"/>
            <p14:sldId id="348"/>
            <p14:sldId id="319"/>
            <p14:sldId id="326"/>
            <p14:sldId id="327"/>
            <p14:sldId id="328"/>
            <p14:sldId id="329"/>
            <p14:sldId id="330"/>
            <p14:sldId id="352"/>
            <p14:sldId id="353"/>
            <p14:sldId id="332"/>
            <p14:sldId id="336"/>
            <p14:sldId id="339"/>
            <p14:sldId id="340"/>
            <p14:sldId id="337"/>
            <p14:sldId id="341"/>
            <p14:sldId id="343"/>
            <p14:sldId id="345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39"/>
    <p:restoredTop sz="94694"/>
  </p:normalViewPr>
  <p:slideViewPr>
    <p:cSldViewPr snapToGrid="0" snapToObjects="1">
      <p:cViewPr varScale="1">
        <p:scale>
          <a:sx n="88" d="100"/>
          <a:sy n="88" d="100"/>
        </p:scale>
        <p:origin x="12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4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kolchinsky/Dropbox%20(Personal)/hamilton/Drafts/Mortgage%20CE%20Model/Curve%20Stack_pk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Sheet1!$B$2:$W$2</c:f>
              <c:numCache>
                <c:formatCode>General</c:formatCode>
                <c:ptCount val="22"/>
                <c:pt idx="0">
                  <c:v>1.2</c:v>
                </c:pt>
                <c:pt idx="1">
                  <c:v>1.68</c:v>
                </c:pt>
                <c:pt idx="2">
                  <c:v>2.3519999999999999</c:v>
                </c:pt>
                <c:pt idx="3">
                  <c:v>3.2927999999999997</c:v>
                </c:pt>
                <c:pt idx="4">
                  <c:v>4.6099199999999989</c:v>
                </c:pt>
                <c:pt idx="5">
                  <c:v>6.4538879999999983</c:v>
                </c:pt>
                <c:pt idx="6">
                  <c:v>7.7446655999999976</c:v>
                </c:pt>
                <c:pt idx="7">
                  <c:v>8.9063654399999965</c:v>
                </c:pt>
                <c:pt idx="8">
                  <c:v>9.7970019839999978</c:v>
                </c:pt>
                <c:pt idx="9">
                  <c:v>10.580762142719998</c:v>
                </c:pt>
                <c:pt idx="10">
                  <c:v>11.109800249855997</c:v>
                </c:pt>
                <c:pt idx="11">
                  <c:v>11.443094257351678</c:v>
                </c:pt>
                <c:pt idx="12">
                  <c:v>11.671956142498711</c:v>
                </c:pt>
                <c:pt idx="13">
                  <c:v>3.5015868427496133</c:v>
                </c:pt>
                <c:pt idx="14">
                  <c:v>1.7507934213748066</c:v>
                </c:pt>
                <c:pt idx="15">
                  <c:v>1.7507934213748066</c:v>
                </c:pt>
                <c:pt idx="16">
                  <c:v>1.7507934213748066</c:v>
                </c:pt>
                <c:pt idx="17">
                  <c:v>1.7507934213748066</c:v>
                </c:pt>
                <c:pt idx="18">
                  <c:v>1.7507934213748066</c:v>
                </c:pt>
                <c:pt idx="19">
                  <c:v>1.7507934213748066</c:v>
                </c:pt>
                <c:pt idx="20">
                  <c:v>1.7507934213748066</c:v>
                </c:pt>
                <c:pt idx="21">
                  <c:v>1.7507934213748066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30-034C-B84F-DE16D58B4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3161119"/>
        <c:axId val="383162751"/>
      </c:lineChart>
      <c:catAx>
        <c:axId val="383161119"/>
        <c:scaling>
          <c:orientation val="minMax"/>
        </c:scaling>
        <c:delete val="1"/>
        <c:axPos val="b"/>
        <c:majorTickMark val="none"/>
        <c:minorTickMark val="none"/>
        <c:tickLblPos val="nextTo"/>
        <c:crossAx val="383162751"/>
        <c:crosses val="autoZero"/>
        <c:auto val="1"/>
        <c:lblAlgn val="ctr"/>
        <c:lblOffset val="100"/>
        <c:noMultiLvlLbl val="0"/>
      </c:catAx>
      <c:valAx>
        <c:axId val="3831627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316111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C3-024B-97BC-4D13E46615BE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C3-024B-97BC-4D13E46615BE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0C3-024B-97BC-4D13E46615BE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0C3-024B-97BC-4D13E4661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6997152356016897"/>
          <c:y val="0.83910065529368794"/>
          <c:w val="0.52722721362803204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87-384E-A293-D39DC11E7016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87-384E-A293-D39DC11E7016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87-384E-A293-D39DC11E7016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A87-384E-A293-D39DC11E7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6997152356016897"/>
          <c:y val="0.83910065529368794"/>
          <c:w val="0.52722721362803204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11-EA44-8089-4CC57BC1C022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11-EA44-8089-4CC57BC1C022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11-EA44-8089-4CC57BC1C022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411-EA44-8089-4CC57BC1C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6997152356016897"/>
          <c:y val="0.83910065529368794"/>
          <c:w val="0.52722721362803204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Sheet3!$B$2:$AJ$2</c:f>
              <c:numCache>
                <c:formatCode>General</c:formatCode>
                <c:ptCount val="3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  <c:pt idx="25">
                  <c:v>0.87539671068740332</c:v>
                </c:pt>
                <c:pt idx="26">
                  <c:v>0.87539671068740332</c:v>
                </c:pt>
                <c:pt idx="27">
                  <c:v>0.87539671068740332</c:v>
                </c:pt>
                <c:pt idx="28">
                  <c:v>0.87539671068740332</c:v>
                </c:pt>
                <c:pt idx="29">
                  <c:v>0.87539671068740332</c:v>
                </c:pt>
                <c:pt idx="30">
                  <c:v>0.87539671068740332</c:v>
                </c:pt>
                <c:pt idx="31">
                  <c:v>0.87539671068740332</c:v>
                </c:pt>
                <c:pt idx="32">
                  <c:v>0.87539671068740332</c:v>
                </c:pt>
                <c:pt idx="33">
                  <c:v>0.87539671068740332</c:v>
                </c:pt>
                <c:pt idx="3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14-1445-85F3-711CDC750365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Sheet3!$B$3:$AJ$3</c:f>
              <c:numCache>
                <c:formatCode>General</c:formatCode>
                <c:ptCount val="3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  <c:pt idx="25">
                  <c:v>8.2030299723236517</c:v>
                </c:pt>
                <c:pt idx="26">
                  <c:v>8.3670905717701256</c:v>
                </c:pt>
                <c:pt idx="27">
                  <c:v>8.5344323832055284</c:v>
                </c:pt>
                <c:pt idx="28">
                  <c:v>8.7051210308696394</c:v>
                </c:pt>
                <c:pt idx="29">
                  <c:v>8.8792234514870323</c:v>
                </c:pt>
                <c:pt idx="30">
                  <c:v>9.0568079205167731</c:v>
                </c:pt>
                <c:pt idx="31">
                  <c:v>9.237944078927109</c:v>
                </c:pt>
                <c:pt idx="32">
                  <c:v>9.4227029605056511</c:v>
                </c:pt>
                <c:pt idx="33">
                  <c:v>9.6111570197157636</c:v>
                </c:pt>
                <c:pt idx="34">
                  <c:v>9.8033801601100787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14-1445-85F3-711CDC750365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Sheet3!$B$4:$AJ$4</c:f>
              <c:numCache>
                <c:formatCode>General</c:formatCode>
                <c:ptCount val="3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  <c:pt idx="25">
                  <c:v>4.3902120608128534</c:v>
                </c:pt>
                <c:pt idx="26">
                  <c:v>4.4902120608128531</c:v>
                </c:pt>
                <c:pt idx="27">
                  <c:v>4.5902120608128527</c:v>
                </c:pt>
                <c:pt idx="28">
                  <c:v>4.6902120608128524</c:v>
                </c:pt>
                <c:pt idx="29">
                  <c:v>4.790212060812852</c:v>
                </c:pt>
                <c:pt idx="30">
                  <c:v>4.8902120608128516</c:v>
                </c:pt>
                <c:pt idx="31">
                  <c:v>4.9902120608128513</c:v>
                </c:pt>
                <c:pt idx="32">
                  <c:v>5.0902120608128509</c:v>
                </c:pt>
                <c:pt idx="33">
                  <c:v>5.1902120608128506</c:v>
                </c:pt>
                <c:pt idx="34">
                  <c:v>5.2902120608128502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14-1445-85F3-711CDC750365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Sheet3!$B$5:$AJ$5</c:f>
              <c:numCache>
                <c:formatCode>General</c:formatCode>
                <c:ptCount val="3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  <c:pt idx="25">
                  <c:v>5.2656087715002569</c:v>
                </c:pt>
                <c:pt idx="26">
                  <c:v>5.3656087715002565</c:v>
                </c:pt>
                <c:pt idx="27">
                  <c:v>5.4656087715002561</c:v>
                </c:pt>
                <c:pt idx="28">
                  <c:v>5.5656087715002558</c:v>
                </c:pt>
                <c:pt idx="29">
                  <c:v>5.6656087715002554</c:v>
                </c:pt>
                <c:pt idx="30">
                  <c:v>5.7656087715002551</c:v>
                </c:pt>
                <c:pt idx="31">
                  <c:v>5.8656087715002547</c:v>
                </c:pt>
                <c:pt idx="32">
                  <c:v>5.9656087715002544</c:v>
                </c:pt>
                <c:pt idx="33">
                  <c:v>6.065608771500254</c:v>
                </c:pt>
                <c:pt idx="34">
                  <c:v>6.1656087715002537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A14-1445-85F3-711CDC750365}"/>
            </c:ext>
          </c:extLst>
        </c:ser>
        <c:ser>
          <c:idx val="4"/>
          <c:order val="4"/>
          <c:tx>
            <c:strRef>
              <c:f>Sheet3!$A$6</c:f>
              <c:strCache>
                <c:ptCount val="1"/>
                <c:pt idx="0">
                  <c:v>Total Savings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Sheet3!$B$6:$AJ$6</c:f>
              <c:numCache>
                <c:formatCode>General</c:formatCode>
                <c:ptCount val="35"/>
                <c:pt idx="0">
                  <c:v>0.59999999999999964</c:v>
                </c:pt>
                <c:pt idx="1">
                  <c:v>0.97799999999999976</c:v>
                </c:pt>
                <c:pt idx="2">
                  <c:v>1.5072000000000001</c:v>
                </c:pt>
                <c:pt idx="3">
                  <c:v>2.2480799999999999</c:v>
                </c:pt>
                <c:pt idx="4">
                  <c:v>3.2853119999999993</c:v>
                </c:pt>
                <c:pt idx="5">
                  <c:v>4.7374367999999993</c:v>
                </c:pt>
                <c:pt idx="6">
                  <c:v>6.4799865599999995</c:v>
                </c:pt>
                <c:pt idx="7">
                  <c:v>8.4839187840000001</c:v>
                </c:pt>
                <c:pt idx="8">
                  <c:v>10.688244230399999</c:v>
                </c:pt>
                <c:pt idx="9">
                  <c:v>13.068915712511998</c:v>
                </c:pt>
                <c:pt idx="10">
                  <c:v>15.568620768729597</c:v>
                </c:pt>
                <c:pt idx="11">
                  <c:v>18.143316976633724</c:v>
                </c:pt>
                <c:pt idx="12">
                  <c:v>20.728298135883207</c:v>
                </c:pt>
                <c:pt idx="13">
                  <c:v>19.20127046580189</c:v>
                </c:pt>
                <c:pt idx="14">
                  <c:v>16.769485421987785</c:v>
                </c:pt>
                <c:pt idx="15">
                  <c:v>14.305752501867394</c:v>
                </c:pt>
                <c:pt idx="16">
                  <c:v>11.807432747914589</c:v>
                </c:pt>
                <c:pt idx="17">
                  <c:v>9.2718344234527237</c:v>
                </c:pt>
                <c:pt idx="18">
                  <c:v>6.6962119570716157</c:v>
                </c:pt>
                <c:pt idx="19">
                  <c:v>4.0777648659328811</c:v>
                </c:pt>
                <c:pt idx="20">
                  <c:v>1.4136366575413657</c:v>
                </c:pt>
                <c:pt idx="21">
                  <c:v>-1.2990862904479847</c:v>
                </c:pt>
                <c:pt idx="22">
                  <c:v>-4.0633758728271276</c:v>
                </c:pt>
                <c:pt idx="23">
                  <c:v>-6.8822634222838595</c:v>
                </c:pt>
                <c:pt idx="24">
                  <c:v>-9.7588408981597325</c:v>
                </c:pt>
                <c:pt idx="25">
                  <c:v>-12.696262098983127</c:v>
                </c:pt>
                <c:pt idx="26">
                  <c:v>-15.697743899252995</c:v>
                </c:pt>
                <c:pt idx="27">
                  <c:v>-18.766567510958268</c:v>
                </c:pt>
                <c:pt idx="28">
                  <c:v>-21.906079770327651</c:v>
                </c:pt>
                <c:pt idx="29">
                  <c:v>-25.119694450314427</c:v>
                </c:pt>
                <c:pt idx="30">
                  <c:v>-28.410893599330947</c:v>
                </c:pt>
                <c:pt idx="31">
                  <c:v>-31.783228906757799</c:v>
                </c:pt>
                <c:pt idx="32">
                  <c:v>-35.240323095763195</c:v>
                </c:pt>
                <c:pt idx="33">
                  <c:v>-38.785871343978705</c:v>
                </c:pt>
                <c:pt idx="34">
                  <c:v>-42.423642732588533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A14-1445-85F3-711CDC750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75119586065718"/>
          <c:y val="0.87798438611660912"/>
          <c:w val="0.63072151151942368"/>
          <c:h val="4.41855855493537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25-4F40-A932-BA202BFD0586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25-4F40-A932-BA202BFD0586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B25-4F40-A932-BA202BFD0586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25-4F40-A932-BA202BFD0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6997152356016897"/>
          <c:y val="0.83910065529368794"/>
          <c:w val="0.52722721362803204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'Sheet3 (2)'!$A$2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'Sheet3 (2)'!$B$2:$Z$2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5.8359780712493556</c:v>
                </c:pt>
                <c:pt idx="14">
                  <c:v>5.8359780712493556</c:v>
                </c:pt>
                <c:pt idx="15">
                  <c:v>5.8359780712493556</c:v>
                </c:pt>
                <c:pt idx="16">
                  <c:v>5.8359780712493556</c:v>
                </c:pt>
                <c:pt idx="17">
                  <c:v>5.8359780712493556</c:v>
                </c:pt>
                <c:pt idx="18">
                  <c:v>5.8359780712493556</c:v>
                </c:pt>
                <c:pt idx="19">
                  <c:v>5.8359780712493556</c:v>
                </c:pt>
                <c:pt idx="20">
                  <c:v>5.8359780712493556</c:v>
                </c:pt>
                <c:pt idx="21">
                  <c:v>5.8359780712493556</c:v>
                </c:pt>
                <c:pt idx="22">
                  <c:v>5.8359780712493556</c:v>
                </c:pt>
                <c:pt idx="23">
                  <c:v>5.8359780712493556</c:v>
                </c:pt>
                <c:pt idx="24">
                  <c:v>5.8359780712493556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8A-6142-9863-FC47C3E18A5F}"/>
            </c:ext>
          </c:extLst>
        </c:ser>
        <c:ser>
          <c:idx val="1"/>
          <c:order val="1"/>
          <c:tx>
            <c:strRef>
              <c:f>'Sheet3 (2)'!$A$3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'Sheet3 (2)'!$B$3:$Z$3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8A-6142-9863-FC47C3E18A5F}"/>
            </c:ext>
          </c:extLst>
        </c:ser>
        <c:ser>
          <c:idx val="2"/>
          <c:order val="2"/>
          <c:tx>
            <c:strRef>
              <c:f>'Sheet3 (2)'!$A$4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'Sheet3 (2)'!$B$4:$Z$4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8A-6142-9863-FC47C3E18A5F}"/>
            </c:ext>
          </c:extLst>
        </c:ser>
        <c:ser>
          <c:idx val="3"/>
          <c:order val="3"/>
          <c:tx>
            <c:strRef>
              <c:f>'Sheet3 (2)'!$A$5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'Sheet3 (2)'!$B$5:$Z$5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9.0261901320622098</c:v>
                </c:pt>
                <c:pt idx="14">
                  <c:v>9.1261901320622094</c:v>
                </c:pt>
                <c:pt idx="15">
                  <c:v>9.2261901320622108</c:v>
                </c:pt>
                <c:pt idx="16">
                  <c:v>9.3261901320622105</c:v>
                </c:pt>
                <c:pt idx="17">
                  <c:v>9.4261901320622101</c:v>
                </c:pt>
                <c:pt idx="18">
                  <c:v>9.5261901320622098</c:v>
                </c:pt>
                <c:pt idx="19">
                  <c:v>9.6261901320622094</c:v>
                </c:pt>
                <c:pt idx="20">
                  <c:v>9.7261901320622108</c:v>
                </c:pt>
                <c:pt idx="21">
                  <c:v>9.8261901320622105</c:v>
                </c:pt>
                <c:pt idx="22">
                  <c:v>9.9261901320622101</c:v>
                </c:pt>
                <c:pt idx="23">
                  <c:v>10.02619013206221</c:v>
                </c:pt>
                <c:pt idx="24">
                  <c:v>10.126190132062209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8A-6142-9863-FC47C3E18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222838515244514"/>
          <c:y val="0.84143845188194111"/>
          <c:w val="0.52722721362803204"/>
          <c:h val="4.2257816251825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'Sheet3 (2)'!$A$2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'Sheet3 (2)'!$B$2:$Z$2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5.8359780712493556</c:v>
                </c:pt>
                <c:pt idx="14">
                  <c:v>5.8359780712493556</c:v>
                </c:pt>
                <c:pt idx="15">
                  <c:v>5.8359780712493556</c:v>
                </c:pt>
                <c:pt idx="16">
                  <c:v>5.8359780712493556</c:v>
                </c:pt>
                <c:pt idx="17">
                  <c:v>5.8359780712493556</c:v>
                </c:pt>
                <c:pt idx="18">
                  <c:v>5.8359780712493556</c:v>
                </c:pt>
                <c:pt idx="19">
                  <c:v>5.8359780712493556</c:v>
                </c:pt>
                <c:pt idx="20">
                  <c:v>5.8359780712493556</c:v>
                </c:pt>
                <c:pt idx="21">
                  <c:v>5.8359780712493556</c:v>
                </c:pt>
                <c:pt idx="22">
                  <c:v>5.8359780712493556</c:v>
                </c:pt>
                <c:pt idx="23">
                  <c:v>5.8359780712493556</c:v>
                </c:pt>
                <c:pt idx="24">
                  <c:v>5.8359780712493556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9A-F14C-9C00-D7C7F6012D25}"/>
            </c:ext>
          </c:extLst>
        </c:ser>
        <c:ser>
          <c:idx val="1"/>
          <c:order val="1"/>
          <c:tx>
            <c:strRef>
              <c:f>'Sheet3 (2)'!$A$3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'Sheet3 (2)'!$B$3:$Z$3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9A-F14C-9C00-D7C7F6012D25}"/>
            </c:ext>
          </c:extLst>
        </c:ser>
        <c:ser>
          <c:idx val="2"/>
          <c:order val="2"/>
          <c:tx>
            <c:strRef>
              <c:f>'Sheet3 (2)'!$A$4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'Sheet3 (2)'!$B$4:$Z$4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9A-F14C-9C00-D7C7F6012D25}"/>
            </c:ext>
          </c:extLst>
        </c:ser>
        <c:ser>
          <c:idx val="3"/>
          <c:order val="3"/>
          <c:tx>
            <c:strRef>
              <c:f>'Sheet3 (2)'!$A$5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'Sheet3 (2)'!$B$5:$Z$5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9.0261901320622098</c:v>
                </c:pt>
                <c:pt idx="14">
                  <c:v>9.1261901320622094</c:v>
                </c:pt>
                <c:pt idx="15">
                  <c:v>9.2261901320622108</c:v>
                </c:pt>
                <c:pt idx="16">
                  <c:v>9.3261901320622105</c:v>
                </c:pt>
                <c:pt idx="17">
                  <c:v>9.4261901320622101</c:v>
                </c:pt>
                <c:pt idx="18">
                  <c:v>9.5261901320622098</c:v>
                </c:pt>
                <c:pt idx="19">
                  <c:v>9.6261901320622094</c:v>
                </c:pt>
                <c:pt idx="20">
                  <c:v>9.7261901320622108</c:v>
                </c:pt>
                <c:pt idx="21">
                  <c:v>9.8261901320622105</c:v>
                </c:pt>
                <c:pt idx="22">
                  <c:v>9.9261901320622101</c:v>
                </c:pt>
                <c:pt idx="23">
                  <c:v>10.02619013206221</c:v>
                </c:pt>
                <c:pt idx="24">
                  <c:v>10.126190132062209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9A-F14C-9C00-D7C7F6012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222838515244514"/>
          <c:y val="0.84143845188194111"/>
          <c:w val="0.52722721362803204"/>
          <c:h val="4.2257816251825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'Sheet3 (2)'!$A$2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'Sheet3 (2)'!$B$2:$Z$2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5.8359780712493556</c:v>
                </c:pt>
                <c:pt idx="14">
                  <c:v>5.8359780712493556</c:v>
                </c:pt>
                <c:pt idx="15">
                  <c:v>5.8359780712493556</c:v>
                </c:pt>
                <c:pt idx="16">
                  <c:v>5.8359780712493556</c:v>
                </c:pt>
                <c:pt idx="17">
                  <c:v>5.8359780712493556</c:v>
                </c:pt>
                <c:pt idx="18">
                  <c:v>5.8359780712493556</c:v>
                </c:pt>
                <c:pt idx="19">
                  <c:v>5.8359780712493556</c:v>
                </c:pt>
                <c:pt idx="20">
                  <c:v>5.8359780712493556</c:v>
                </c:pt>
                <c:pt idx="21">
                  <c:v>5.8359780712493556</c:v>
                </c:pt>
                <c:pt idx="22">
                  <c:v>5.8359780712493556</c:v>
                </c:pt>
                <c:pt idx="23">
                  <c:v>5.8359780712493556</c:v>
                </c:pt>
                <c:pt idx="24">
                  <c:v>5.8359780712493556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55-EF43-B3FF-4941D2B152E8}"/>
            </c:ext>
          </c:extLst>
        </c:ser>
        <c:ser>
          <c:idx val="1"/>
          <c:order val="1"/>
          <c:tx>
            <c:strRef>
              <c:f>'Sheet3 (2)'!$A$3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'Sheet3 (2)'!$B$3:$Z$3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55-EF43-B3FF-4941D2B152E8}"/>
            </c:ext>
          </c:extLst>
        </c:ser>
        <c:ser>
          <c:idx val="2"/>
          <c:order val="2"/>
          <c:tx>
            <c:strRef>
              <c:f>'Sheet3 (2)'!$A$4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'Sheet3 (2)'!$B$4:$Z$4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55-EF43-B3FF-4941D2B152E8}"/>
            </c:ext>
          </c:extLst>
        </c:ser>
        <c:ser>
          <c:idx val="3"/>
          <c:order val="3"/>
          <c:tx>
            <c:strRef>
              <c:f>'Sheet3 (2)'!$A$5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'Sheet3 (2)'!$B$5:$Z$5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9.0261901320622098</c:v>
                </c:pt>
                <c:pt idx="14">
                  <c:v>9.1261901320622094</c:v>
                </c:pt>
                <c:pt idx="15">
                  <c:v>9.2261901320622108</c:v>
                </c:pt>
                <c:pt idx="16">
                  <c:v>9.3261901320622105</c:v>
                </c:pt>
                <c:pt idx="17">
                  <c:v>9.4261901320622101</c:v>
                </c:pt>
                <c:pt idx="18">
                  <c:v>9.5261901320622098</c:v>
                </c:pt>
                <c:pt idx="19">
                  <c:v>9.6261901320622094</c:v>
                </c:pt>
                <c:pt idx="20">
                  <c:v>9.7261901320622108</c:v>
                </c:pt>
                <c:pt idx="21">
                  <c:v>9.8261901320622105</c:v>
                </c:pt>
                <c:pt idx="22">
                  <c:v>9.9261901320622101</c:v>
                </c:pt>
                <c:pt idx="23">
                  <c:v>10.02619013206221</c:v>
                </c:pt>
                <c:pt idx="24">
                  <c:v>10.126190132062209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555-EF43-B3FF-4941D2B15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222838515244514"/>
          <c:y val="0.83911237724461618"/>
          <c:w val="0.52722721362803204"/>
          <c:h val="4.2257816251825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'Sheet3 (2)'!$A$2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'Sheet3 (2)'!$B$2:$AJ$2</c:f>
              <c:numCache>
                <c:formatCode>General</c:formatCode>
                <c:ptCount val="3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5.8359780712493556</c:v>
                </c:pt>
                <c:pt idx="14">
                  <c:v>5.8359780712493556</c:v>
                </c:pt>
                <c:pt idx="15">
                  <c:v>5.8359780712493556</c:v>
                </c:pt>
                <c:pt idx="16">
                  <c:v>5.8359780712493556</c:v>
                </c:pt>
                <c:pt idx="17">
                  <c:v>5.8359780712493556</c:v>
                </c:pt>
                <c:pt idx="18">
                  <c:v>5.8359780712493556</c:v>
                </c:pt>
                <c:pt idx="19">
                  <c:v>5.8359780712493556</c:v>
                </c:pt>
                <c:pt idx="20">
                  <c:v>5.8359780712493556</c:v>
                </c:pt>
                <c:pt idx="21">
                  <c:v>5.8359780712493556</c:v>
                </c:pt>
                <c:pt idx="22">
                  <c:v>5.8359780712493556</c:v>
                </c:pt>
                <c:pt idx="23">
                  <c:v>5.8359780712493556</c:v>
                </c:pt>
                <c:pt idx="24">
                  <c:v>5.8359780712493556</c:v>
                </c:pt>
                <c:pt idx="25">
                  <c:v>5.8359780712493556</c:v>
                </c:pt>
                <c:pt idx="26">
                  <c:v>5.8359780712493556</c:v>
                </c:pt>
                <c:pt idx="27">
                  <c:v>5.8359780712493556</c:v>
                </c:pt>
                <c:pt idx="28">
                  <c:v>5.8359780712493556</c:v>
                </c:pt>
                <c:pt idx="29">
                  <c:v>5.8359780712493556</c:v>
                </c:pt>
                <c:pt idx="30">
                  <c:v>5.8359780712493556</c:v>
                </c:pt>
                <c:pt idx="31">
                  <c:v>5.8359780712493556</c:v>
                </c:pt>
                <c:pt idx="32">
                  <c:v>5.8359780712493556</c:v>
                </c:pt>
                <c:pt idx="33">
                  <c:v>5.8359780712493556</c:v>
                </c:pt>
                <c:pt idx="34">
                  <c:v>5.8359780712493556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2F-4D49-8408-0E6A8EBC7B28}"/>
            </c:ext>
          </c:extLst>
        </c:ser>
        <c:ser>
          <c:idx val="1"/>
          <c:order val="1"/>
          <c:tx>
            <c:strRef>
              <c:f>'Sheet3 (2)'!$A$3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'Sheet3 (2)'!$B$3:$AJ$3</c:f>
              <c:numCache>
                <c:formatCode>General</c:formatCode>
                <c:ptCount val="3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  <c:pt idx="25">
                  <c:v>8.2030299723236517</c:v>
                </c:pt>
                <c:pt idx="26">
                  <c:v>8.3670905717701256</c:v>
                </c:pt>
                <c:pt idx="27">
                  <c:v>8.5344323832055284</c:v>
                </c:pt>
                <c:pt idx="28">
                  <c:v>8.7051210308696394</c:v>
                </c:pt>
                <c:pt idx="29">
                  <c:v>8.8792234514870323</c:v>
                </c:pt>
                <c:pt idx="30">
                  <c:v>9.0568079205167731</c:v>
                </c:pt>
                <c:pt idx="31">
                  <c:v>9.237944078927109</c:v>
                </c:pt>
                <c:pt idx="32">
                  <c:v>9.4227029605056511</c:v>
                </c:pt>
                <c:pt idx="33">
                  <c:v>9.6111570197157636</c:v>
                </c:pt>
                <c:pt idx="34">
                  <c:v>9.8033801601100787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2F-4D49-8408-0E6A8EBC7B28}"/>
            </c:ext>
          </c:extLst>
        </c:ser>
        <c:ser>
          <c:idx val="2"/>
          <c:order val="2"/>
          <c:tx>
            <c:strRef>
              <c:f>'Sheet3 (2)'!$A$4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'Sheet3 (2)'!$B$4:$AJ$4</c:f>
              <c:numCache>
                <c:formatCode>General</c:formatCode>
                <c:ptCount val="3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  <c:pt idx="25">
                  <c:v>4.3902120608128534</c:v>
                </c:pt>
                <c:pt idx="26">
                  <c:v>4.4902120608128531</c:v>
                </c:pt>
                <c:pt idx="27">
                  <c:v>4.5902120608128527</c:v>
                </c:pt>
                <c:pt idx="28">
                  <c:v>4.6902120608128524</c:v>
                </c:pt>
                <c:pt idx="29">
                  <c:v>4.790212060812852</c:v>
                </c:pt>
                <c:pt idx="30">
                  <c:v>4.8902120608128516</c:v>
                </c:pt>
                <c:pt idx="31">
                  <c:v>4.9902120608128513</c:v>
                </c:pt>
                <c:pt idx="32">
                  <c:v>5.0902120608128509</c:v>
                </c:pt>
                <c:pt idx="33">
                  <c:v>5.1902120608128506</c:v>
                </c:pt>
                <c:pt idx="34">
                  <c:v>5.2902120608128502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2F-4D49-8408-0E6A8EBC7B28}"/>
            </c:ext>
          </c:extLst>
        </c:ser>
        <c:ser>
          <c:idx val="3"/>
          <c:order val="3"/>
          <c:tx>
            <c:strRef>
              <c:f>'Sheet3 (2)'!$A$5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'Sheet3 (2)'!$B$5:$AJ$5</c:f>
              <c:numCache>
                <c:formatCode>General</c:formatCode>
                <c:ptCount val="3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9.0261901320622098</c:v>
                </c:pt>
                <c:pt idx="14">
                  <c:v>9.1261901320622094</c:v>
                </c:pt>
                <c:pt idx="15">
                  <c:v>9.2261901320622108</c:v>
                </c:pt>
                <c:pt idx="16">
                  <c:v>9.3261901320622105</c:v>
                </c:pt>
                <c:pt idx="17">
                  <c:v>9.4261901320622101</c:v>
                </c:pt>
                <c:pt idx="18">
                  <c:v>9.5261901320622098</c:v>
                </c:pt>
                <c:pt idx="19">
                  <c:v>9.6261901320622094</c:v>
                </c:pt>
                <c:pt idx="20">
                  <c:v>9.7261901320622108</c:v>
                </c:pt>
                <c:pt idx="21">
                  <c:v>9.8261901320622105</c:v>
                </c:pt>
                <c:pt idx="22">
                  <c:v>9.9261901320622101</c:v>
                </c:pt>
                <c:pt idx="23">
                  <c:v>10.02619013206221</c:v>
                </c:pt>
                <c:pt idx="24">
                  <c:v>10.126190132062209</c:v>
                </c:pt>
                <c:pt idx="25">
                  <c:v>10.226190132062209</c:v>
                </c:pt>
                <c:pt idx="26">
                  <c:v>10.326190132062209</c:v>
                </c:pt>
                <c:pt idx="27">
                  <c:v>10.426190132062208</c:v>
                </c:pt>
                <c:pt idx="28">
                  <c:v>10.526190132062208</c:v>
                </c:pt>
                <c:pt idx="29">
                  <c:v>10.626190132062208</c:v>
                </c:pt>
                <c:pt idx="30">
                  <c:v>10.726190132062207</c:v>
                </c:pt>
                <c:pt idx="31">
                  <c:v>10.826190132062207</c:v>
                </c:pt>
                <c:pt idx="32">
                  <c:v>10.926190132062207</c:v>
                </c:pt>
                <c:pt idx="33">
                  <c:v>11.026190132062206</c:v>
                </c:pt>
                <c:pt idx="34">
                  <c:v>11.126190132062206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2F-4D49-8408-0E6A8EBC7B28}"/>
            </c:ext>
          </c:extLst>
        </c:ser>
        <c:ser>
          <c:idx val="4"/>
          <c:order val="4"/>
          <c:tx>
            <c:strRef>
              <c:f>'Sheet3 (2)'!$A$6</c:f>
              <c:strCache>
                <c:ptCount val="1"/>
                <c:pt idx="0">
                  <c:v>Total Savings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'Sheet3 (2)'!$B$6:$AJ$6</c:f>
              <c:numCache>
                <c:formatCode>General</c:formatCode>
                <c:ptCount val="35"/>
                <c:pt idx="0">
                  <c:v>0.59999999999999964</c:v>
                </c:pt>
                <c:pt idx="1">
                  <c:v>0.97799999999999976</c:v>
                </c:pt>
                <c:pt idx="2">
                  <c:v>1.5072000000000001</c:v>
                </c:pt>
                <c:pt idx="3">
                  <c:v>2.2480799999999999</c:v>
                </c:pt>
                <c:pt idx="4">
                  <c:v>3.2853119999999993</c:v>
                </c:pt>
                <c:pt idx="5">
                  <c:v>4.7374367999999993</c:v>
                </c:pt>
                <c:pt idx="6">
                  <c:v>6.4799865599999995</c:v>
                </c:pt>
                <c:pt idx="7">
                  <c:v>8.4839187840000001</c:v>
                </c:pt>
                <c:pt idx="8">
                  <c:v>10.688244230399999</c:v>
                </c:pt>
                <c:pt idx="9">
                  <c:v>13.068915712511998</c:v>
                </c:pt>
                <c:pt idx="10">
                  <c:v>15.568620768729597</c:v>
                </c:pt>
                <c:pt idx="11">
                  <c:v>18.143316976633724</c:v>
                </c:pt>
                <c:pt idx="12">
                  <c:v>20.728298135883207</c:v>
                </c:pt>
                <c:pt idx="13">
                  <c:v>23.286455115676439</c:v>
                </c:pt>
                <c:pt idx="14">
                  <c:v>25.81525143242429</c:v>
                </c:pt>
                <c:pt idx="15">
                  <c:v>28.312099872865858</c:v>
                </c:pt>
                <c:pt idx="16">
                  <c:v>30.774361479475004</c:v>
                </c:pt>
                <c:pt idx="17">
                  <c:v>33.199344515575092</c:v>
                </c:pt>
                <c:pt idx="18">
                  <c:v>35.58430340975594</c:v>
                </c:pt>
                <c:pt idx="19">
                  <c:v>37.926437679179159</c:v>
                </c:pt>
                <c:pt idx="20">
                  <c:v>40.222890831349602</c:v>
                </c:pt>
                <c:pt idx="21">
                  <c:v>42.470749243922199</c:v>
                </c:pt>
                <c:pt idx="22">
                  <c:v>44.66704102210501</c:v>
                </c:pt>
                <c:pt idx="23">
                  <c:v>46.808734833210231</c:v>
                </c:pt>
                <c:pt idx="24">
                  <c:v>48.892738717896314</c:v>
                </c:pt>
                <c:pt idx="25">
                  <c:v>50.915898877634874</c:v>
                </c:pt>
                <c:pt idx="26">
                  <c:v>52.874998437926955</c:v>
                </c:pt>
                <c:pt idx="27">
                  <c:v>54.766756186783638</c:v>
                </c:pt>
                <c:pt idx="28">
                  <c:v>56.587825287976209</c:v>
                </c:pt>
                <c:pt idx="29">
                  <c:v>58.334791968551386</c:v>
                </c:pt>
                <c:pt idx="30">
                  <c:v>60.004174180096811</c:v>
                </c:pt>
                <c:pt idx="31">
                  <c:v>61.592420233231913</c:v>
                </c:pt>
                <c:pt idx="32">
                  <c:v>63.09590740478847</c:v>
                </c:pt>
                <c:pt idx="33">
                  <c:v>64.510940517134912</c:v>
                </c:pt>
                <c:pt idx="34">
                  <c:v>65.833750489087038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52F-4D49-8408-0E6A8EBC7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128435683043164"/>
          <c:y val="1.7255078077351316E-3"/>
          <c:w val="0.63852914110334058"/>
          <c:h val="4.2257816251825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'Sheet3 (2)'!$A$2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'Sheet3 (2)'!$B$2:$AJ$2</c:f>
              <c:numCache>
                <c:formatCode>General</c:formatCode>
                <c:ptCount val="3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5.8359780712493556</c:v>
                </c:pt>
                <c:pt idx="14">
                  <c:v>5.8359780712493556</c:v>
                </c:pt>
                <c:pt idx="15">
                  <c:v>5.8359780712493556</c:v>
                </c:pt>
                <c:pt idx="16">
                  <c:v>5.8359780712493556</c:v>
                </c:pt>
                <c:pt idx="17">
                  <c:v>5.8359780712493556</c:v>
                </c:pt>
                <c:pt idx="18">
                  <c:v>5.8359780712493556</c:v>
                </c:pt>
                <c:pt idx="19">
                  <c:v>5.8359780712493556</c:v>
                </c:pt>
                <c:pt idx="20">
                  <c:v>5.8359780712493556</c:v>
                </c:pt>
                <c:pt idx="21">
                  <c:v>5.8359780712493556</c:v>
                </c:pt>
                <c:pt idx="22">
                  <c:v>5.8359780712493556</c:v>
                </c:pt>
                <c:pt idx="23">
                  <c:v>5.8359780712493556</c:v>
                </c:pt>
                <c:pt idx="24">
                  <c:v>5.8359780712493556</c:v>
                </c:pt>
                <c:pt idx="25">
                  <c:v>5.8359780712493556</c:v>
                </c:pt>
                <c:pt idx="26">
                  <c:v>5.8359780712493556</c:v>
                </c:pt>
                <c:pt idx="27">
                  <c:v>5.8359780712493556</c:v>
                </c:pt>
                <c:pt idx="28">
                  <c:v>5.8359780712493556</c:v>
                </c:pt>
                <c:pt idx="29">
                  <c:v>5.8359780712493556</c:v>
                </c:pt>
                <c:pt idx="30">
                  <c:v>5.8359780712493556</c:v>
                </c:pt>
                <c:pt idx="31">
                  <c:v>5.8359780712493556</c:v>
                </c:pt>
                <c:pt idx="32">
                  <c:v>5.8359780712493556</c:v>
                </c:pt>
                <c:pt idx="33">
                  <c:v>5.8359780712493556</c:v>
                </c:pt>
                <c:pt idx="34">
                  <c:v>5.8359780712493556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2F-4D49-8408-0E6A8EBC7B28}"/>
            </c:ext>
          </c:extLst>
        </c:ser>
        <c:ser>
          <c:idx val="1"/>
          <c:order val="1"/>
          <c:tx>
            <c:strRef>
              <c:f>'Sheet3 (2)'!$A$3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'Sheet3 (2)'!$B$3:$AJ$3</c:f>
              <c:numCache>
                <c:formatCode>General</c:formatCode>
                <c:ptCount val="3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  <c:pt idx="25">
                  <c:v>8.2030299723236517</c:v>
                </c:pt>
                <c:pt idx="26">
                  <c:v>8.3670905717701256</c:v>
                </c:pt>
                <c:pt idx="27">
                  <c:v>8.5344323832055284</c:v>
                </c:pt>
                <c:pt idx="28">
                  <c:v>8.7051210308696394</c:v>
                </c:pt>
                <c:pt idx="29">
                  <c:v>8.8792234514870323</c:v>
                </c:pt>
                <c:pt idx="30">
                  <c:v>9.0568079205167731</c:v>
                </c:pt>
                <c:pt idx="31">
                  <c:v>9.237944078927109</c:v>
                </c:pt>
                <c:pt idx="32">
                  <c:v>9.4227029605056511</c:v>
                </c:pt>
                <c:pt idx="33">
                  <c:v>9.6111570197157636</c:v>
                </c:pt>
                <c:pt idx="34">
                  <c:v>9.8033801601100787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2F-4D49-8408-0E6A8EBC7B28}"/>
            </c:ext>
          </c:extLst>
        </c:ser>
        <c:ser>
          <c:idx val="2"/>
          <c:order val="2"/>
          <c:tx>
            <c:strRef>
              <c:f>'Sheet3 (2)'!$A$4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'Sheet3 (2)'!$B$4:$AJ$4</c:f>
              <c:numCache>
                <c:formatCode>General</c:formatCode>
                <c:ptCount val="3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  <c:pt idx="25">
                  <c:v>4.3902120608128534</c:v>
                </c:pt>
                <c:pt idx="26">
                  <c:v>4.4902120608128531</c:v>
                </c:pt>
                <c:pt idx="27">
                  <c:v>4.5902120608128527</c:v>
                </c:pt>
                <c:pt idx="28">
                  <c:v>4.6902120608128524</c:v>
                </c:pt>
                <c:pt idx="29">
                  <c:v>4.790212060812852</c:v>
                </c:pt>
                <c:pt idx="30">
                  <c:v>4.8902120608128516</c:v>
                </c:pt>
                <c:pt idx="31">
                  <c:v>4.9902120608128513</c:v>
                </c:pt>
                <c:pt idx="32">
                  <c:v>5.0902120608128509</c:v>
                </c:pt>
                <c:pt idx="33">
                  <c:v>5.1902120608128506</c:v>
                </c:pt>
                <c:pt idx="34">
                  <c:v>5.2902120608128502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2F-4D49-8408-0E6A8EBC7B28}"/>
            </c:ext>
          </c:extLst>
        </c:ser>
        <c:ser>
          <c:idx val="3"/>
          <c:order val="3"/>
          <c:tx>
            <c:strRef>
              <c:f>'Sheet3 (2)'!$A$5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'Sheet3 (2)'!$B$5:$AJ$5</c:f>
              <c:numCache>
                <c:formatCode>General</c:formatCode>
                <c:ptCount val="3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9.0261901320622098</c:v>
                </c:pt>
                <c:pt idx="14">
                  <c:v>9.1261901320622094</c:v>
                </c:pt>
                <c:pt idx="15">
                  <c:v>9.2261901320622108</c:v>
                </c:pt>
                <c:pt idx="16">
                  <c:v>9.3261901320622105</c:v>
                </c:pt>
                <c:pt idx="17">
                  <c:v>9.4261901320622101</c:v>
                </c:pt>
                <c:pt idx="18">
                  <c:v>9.5261901320622098</c:v>
                </c:pt>
                <c:pt idx="19">
                  <c:v>9.6261901320622094</c:v>
                </c:pt>
                <c:pt idx="20">
                  <c:v>9.7261901320622108</c:v>
                </c:pt>
                <c:pt idx="21">
                  <c:v>9.8261901320622105</c:v>
                </c:pt>
                <c:pt idx="22">
                  <c:v>9.9261901320622101</c:v>
                </c:pt>
                <c:pt idx="23">
                  <c:v>10.02619013206221</c:v>
                </c:pt>
                <c:pt idx="24">
                  <c:v>10.126190132062209</c:v>
                </c:pt>
                <c:pt idx="25">
                  <c:v>10.226190132062209</c:v>
                </c:pt>
                <c:pt idx="26">
                  <c:v>10.326190132062209</c:v>
                </c:pt>
                <c:pt idx="27">
                  <c:v>10.426190132062208</c:v>
                </c:pt>
                <c:pt idx="28">
                  <c:v>10.526190132062208</c:v>
                </c:pt>
                <c:pt idx="29">
                  <c:v>10.626190132062208</c:v>
                </c:pt>
                <c:pt idx="30">
                  <c:v>10.726190132062207</c:v>
                </c:pt>
                <c:pt idx="31">
                  <c:v>10.826190132062207</c:v>
                </c:pt>
                <c:pt idx="32">
                  <c:v>10.926190132062207</c:v>
                </c:pt>
                <c:pt idx="33">
                  <c:v>11.026190132062206</c:v>
                </c:pt>
                <c:pt idx="34">
                  <c:v>11.126190132062206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2F-4D49-8408-0E6A8EBC7B28}"/>
            </c:ext>
          </c:extLst>
        </c:ser>
        <c:ser>
          <c:idx val="4"/>
          <c:order val="4"/>
          <c:tx>
            <c:strRef>
              <c:f>'Sheet3 (2)'!$A$6</c:f>
              <c:strCache>
                <c:ptCount val="1"/>
                <c:pt idx="0">
                  <c:v>Total Savings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'Sheet3 (2)'!$B$6:$AJ$6</c:f>
              <c:numCache>
                <c:formatCode>General</c:formatCode>
                <c:ptCount val="35"/>
                <c:pt idx="0">
                  <c:v>0.59999999999999964</c:v>
                </c:pt>
                <c:pt idx="1">
                  <c:v>0.97799999999999976</c:v>
                </c:pt>
                <c:pt idx="2">
                  <c:v>1.5072000000000001</c:v>
                </c:pt>
                <c:pt idx="3">
                  <c:v>2.2480799999999999</c:v>
                </c:pt>
                <c:pt idx="4">
                  <c:v>3.2853119999999993</c:v>
                </c:pt>
                <c:pt idx="5">
                  <c:v>4.7374367999999993</c:v>
                </c:pt>
                <c:pt idx="6">
                  <c:v>6.4799865599999995</c:v>
                </c:pt>
                <c:pt idx="7">
                  <c:v>8.4839187840000001</c:v>
                </c:pt>
                <c:pt idx="8">
                  <c:v>10.688244230399999</c:v>
                </c:pt>
                <c:pt idx="9">
                  <c:v>13.068915712511998</c:v>
                </c:pt>
                <c:pt idx="10">
                  <c:v>15.568620768729597</c:v>
                </c:pt>
                <c:pt idx="11">
                  <c:v>18.143316976633724</c:v>
                </c:pt>
                <c:pt idx="12">
                  <c:v>20.728298135883207</c:v>
                </c:pt>
                <c:pt idx="13">
                  <c:v>23.286455115676439</c:v>
                </c:pt>
                <c:pt idx="14">
                  <c:v>25.81525143242429</c:v>
                </c:pt>
                <c:pt idx="15">
                  <c:v>28.312099872865858</c:v>
                </c:pt>
                <c:pt idx="16">
                  <c:v>30.774361479475004</c:v>
                </c:pt>
                <c:pt idx="17">
                  <c:v>33.199344515575092</c:v>
                </c:pt>
                <c:pt idx="18">
                  <c:v>35.58430340975594</c:v>
                </c:pt>
                <c:pt idx="19">
                  <c:v>37.926437679179159</c:v>
                </c:pt>
                <c:pt idx="20">
                  <c:v>40.222890831349602</c:v>
                </c:pt>
                <c:pt idx="21">
                  <c:v>42.470749243922199</c:v>
                </c:pt>
                <c:pt idx="22">
                  <c:v>44.66704102210501</c:v>
                </c:pt>
                <c:pt idx="23">
                  <c:v>46.808734833210231</c:v>
                </c:pt>
                <c:pt idx="24">
                  <c:v>48.892738717896314</c:v>
                </c:pt>
                <c:pt idx="25">
                  <c:v>50.915898877634874</c:v>
                </c:pt>
                <c:pt idx="26">
                  <c:v>52.874998437926955</c:v>
                </c:pt>
                <c:pt idx="27">
                  <c:v>54.766756186783638</c:v>
                </c:pt>
                <c:pt idx="28">
                  <c:v>56.587825287976209</c:v>
                </c:pt>
                <c:pt idx="29">
                  <c:v>58.334791968551386</c:v>
                </c:pt>
                <c:pt idx="30">
                  <c:v>60.004174180096811</c:v>
                </c:pt>
                <c:pt idx="31">
                  <c:v>61.592420233231913</c:v>
                </c:pt>
                <c:pt idx="32">
                  <c:v>63.09590740478847</c:v>
                </c:pt>
                <c:pt idx="33">
                  <c:v>64.510940517134912</c:v>
                </c:pt>
                <c:pt idx="34">
                  <c:v>65.833750489087038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52F-4D49-8408-0E6A8EBC7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128435683043164"/>
          <c:y val="1.7255078077351316E-3"/>
          <c:w val="0.63852914110334058"/>
          <c:h val="4.2257816251825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Sheet1!$B$2:$W$2</c:f>
              <c:numCache>
                <c:formatCode>General</c:formatCode>
                <c:ptCount val="22"/>
                <c:pt idx="0">
                  <c:v>1.2</c:v>
                </c:pt>
                <c:pt idx="1">
                  <c:v>1.68</c:v>
                </c:pt>
                <c:pt idx="2">
                  <c:v>2.3519999999999999</c:v>
                </c:pt>
                <c:pt idx="3">
                  <c:v>3.2927999999999997</c:v>
                </c:pt>
                <c:pt idx="4">
                  <c:v>4.6099199999999989</c:v>
                </c:pt>
                <c:pt idx="5">
                  <c:v>6.4538879999999983</c:v>
                </c:pt>
                <c:pt idx="6">
                  <c:v>7.7446655999999976</c:v>
                </c:pt>
                <c:pt idx="7">
                  <c:v>8.9063654399999965</c:v>
                </c:pt>
                <c:pt idx="8">
                  <c:v>9.7970019839999978</c:v>
                </c:pt>
                <c:pt idx="9">
                  <c:v>10.580762142719998</c:v>
                </c:pt>
                <c:pt idx="10">
                  <c:v>11.109800249855997</c:v>
                </c:pt>
                <c:pt idx="11">
                  <c:v>11.443094257351678</c:v>
                </c:pt>
                <c:pt idx="12">
                  <c:v>11.671956142498711</c:v>
                </c:pt>
                <c:pt idx="13">
                  <c:v>3.5015868427496133</c:v>
                </c:pt>
                <c:pt idx="14">
                  <c:v>1.7507934213748066</c:v>
                </c:pt>
                <c:pt idx="15">
                  <c:v>1.7507934213748066</c:v>
                </c:pt>
                <c:pt idx="16">
                  <c:v>1.7507934213748066</c:v>
                </c:pt>
                <c:pt idx="17">
                  <c:v>1.7507934213748066</c:v>
                </c:pt>
                <c:pt idx="18">
                  <c:v>1.7507934213748066</c:v>
                </c:pt>
                <c:pt idx="19">
                  <c:v>1.7507934213748066</c:v>
                </c:pt>
                <c:pt idx="20">
                  <c:v>1.7507934213748066</c:v>
                </c:pt>
                <c:pt idx="21">
                  <c:v>1.7507934213748066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5D-BB40-BB5B-618301F15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3161119"/>
        <c:axId val="383162751"/>
      </c:lineChart>
      <c:catAx>
        <c:axId val="383161119"/>
        <c:scaling>
          <c:orientation val="minMax"/>
        </c:scaling>
        <c:delete val="1"/>
        <c:axPos val="b"/>
        <c:majorTickMark val="none"/>
        <c:minorTickMark val="none"/>
        <c:tickLblPos val="nextTo"/>
        <c:crossAx val="383162751"/>
        <c:crosses val="autoZero"/>
        <c:auto val="1"/>
        <c:lblAlgn val="ctr"/>
        <c:lblOffset val="100"/>
        <c:noMultiLvlLbl val="0"/>
      </c:catAx>
      <c:valAx>
        <c:axId val="3831627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316111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Sheet3!$B$2:$AJ$2</c:f>
              <c:numCache>
                <c:formatCode>General</c:formatCode>
                <c:ptCount val="3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  <c:pt idx="25">
                  <c:v>0.87539671068740332</c:v>
                </c:pt>
                <c:pt idx="26">
                  <c:v>0.87539671068740332</c:v>
                </c:pt>
                <c:pt idx="27">
                  <c:v>0.87539671068740332</c:v>
                </c:pt>
                <c:pt idx="28">
                  <c:v>0.87539671068740332</c:v>
                </c:pt>
                <c:pt idx="29">
                  <c:v>0.87539671068740332</c:v>
                </c:pt>
                <c:pt idx="30">
                  <c:v>0.87539671068740332</c:v>
                </c:pt>
                <c:pt idx="31">
                  <c:v>0.87539671068740332</c:v>
                </c:pt>
                <c:pt idx="32">
                  <c:v>0.87539671068740332</c:v>
                </c:pt>
                <c:pt idx="33">
                  <c:v>0.87539671068740332</c:v>
                </c:pt>
                <c:pt idx="3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AC-5849-BACD-CFE24CC99CB2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Sheet3!$B$3:$AJ$3</c:f>
              <c:numCache>
                <c:formatCode>General</c:formatCode>
                <c:ptCount val="3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  <c:pt idx="25">
                  <c:v>8.2030299723236517</c:v>
                </c:pt>
                <c:pt idx="26">
                  <c:v>8.3670905717701256</c:v>
                </c:pt>
                <c:pt idx="27">
                  <c:v>8.5344323832055284</c:v>
                </c:pt>
                <c:pt idx="28">
                  <c:v>8.7051210308696394</c:v>
                </c:pt>
                <c:pt idx="29">
                  <c:v>8.8792234514870323</c:v>
                </c:pt>
                <c:pt idx="30">
                  <c:v>9.0568079205167731</c:v>
                </c:pt>
                <c:pt idx="31">
                  <c:v>9.237944078927109</c:v>
                </c:pt>
                <c:pt idx="32">
                  <c:v>9.4227029605056511</c:v>
                </c:pt>
                <c:pt idx="33">
                  <c:v>9.6111570197157636</c:v>
                </c:pt>
                <c:pt idx="34">
                  <c:v>9.8033801601100787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AC-5849-BACD-CFE24CC99CB2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Sheet3!$B$4:$AJ$4</c:f>
              <c:numCache>
                <c:formatCode>General</c:formatCode>
                <c:ptCount val="3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  <c:pt idx="25">
                  <c:v>4.3902120608128534</c:v>
                </c:pt>
                <c:pt idx="26">
                  <c:v>4.4902120608128531</c:v>
                </c:pt>
                <c:pt idx="27">
                  <c:v>4.5902120608128527</c:v>
                </c:pt>
                <c:pt idx="28">
                  <c:v>4.6902120608128524</c:v>
                </c:pt>
                <c:pt idx="29">
                  <c:v>4.790212060812852</c:v>
                </c:pt>
                <c:pt idx="30">
                  <c:v>4.8902120608128516</c:v>
                </c:pt>
                <c:pt idx="31">
                  <c:v>4.9902120608128513</c:v>
                </c:pt>
                <c:pt idx="32">
                  <c:v>5.0902120608128509</c:v>
                </c:pt>
                <c:pt idx="33">
                  <c:v>5.1902120608128506</c:v>
                </c:pt>
                <c:pt idx="34">
                  <c:v>5.2902120608128502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AC-5849-BACD-CFE24CC99CB2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Sheet3!$B$5:$AJ$5</c:f>
              <c:numCache>
                <c:formatCode>General</c:formatCode>
                <c:ptCount val="3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  <c:pt idx="25">
                  <c:v>5.2656087715002569</c:v>
                </c:pt>
                <c:pt idx="26">
                  <c:v>5.3656087715002565</c:v>
                </c:pt>
                <c:pt idx="27">
                  <c:v>5.4656087715002561</c:v>
                </c:pt>
                <c:pt idx="28">
                  <c:v>5.5656087715002558</c:v>
                </c:pt>
                <c:pt idx="29">
                  <c:v>5.6656087715002554</c:v>
                </c:pt>
                <c:pt idx="30">
                  <c:v>5.7656087715002551</c:v>
                </c:pt>
                <c:pt idx="31">
                  <c:v>5.8656087715002547</c:v>
                </c:pt>
                <c:pt idx="32">
                  <c:v>5.9656087715002544</c:v>
                </c:pt>
                <c:pt idx="33">
                  <c:v>6.065608771500254</c:v>
                </c:pt>
                <c:pt idx="34">
                  <c:v>6.1656087715002537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AC-5849-BACD-CFE24CC99CB2}"/>
            </c:ext>
          </c:extLst>
        </c:ser>
        <c:ser>
          <c:idx val="4"/>
          <c:order val="4"/>
          <c:tx>
            <c:strRef>
              <c:f>Sheet3!$A$6</c:f>
              <c:strCache>
                <c:ptCount val="1"/>
                <c:pt idx="0">
                  <c:v>Total Savings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Sheet3!$B$6:$AJ$6</c:f>
              <c:numCache>
                <c:formatCode>General</c:formatCode>
                <c:ptCount val="35"/>
                <c:pt idx="0">
                  <c:v>0.59999999999999964</c:v>
                </c:pt>
                <c:pt idx="1">
                  <c:v>0.97799999999999976</c:v>
                </c:pt>
                <c:pt idx="2">
                  <c:v>1.5072000000000001</c:v>
                </c:pt>
                <c:pt idx="3">
                  <c:v>2.2480799999999999</c:v>
                </c:pt>
                <c:pt idx="4">
                  <c:v>3.2853119999999993</c:v>
                </c:pt>
                <c:pt idx="5">
                  <c:v>4.7374367999999993</c:v>
                </c:pt>
                <c:pt idx="6">
                  <c:v>6.4799865599999995</c:v>
                </c:pt>
                <c:pt idx="7">
                  <c:v>8.4839187840000001</c:v>
                </c:pt>
                <c:pt idx="8">
                  <c:v>10.688244230399999</c:v>
                </c:pt>
                <c:pt idx="9">
                  <c:v>13.068915712511998</c:v>
                </c:pt>
                <c:pt idx="10">
                  <c:v>15.568620768729597</c:v>
                </c:pt>
                <c:pt idx="11">
                  <c:v>18.143316976633724</c:v>
                </c:pt>
                <c:pt idx="12">
                  <c:v>20.728298135883207</c:v>
                </c:pt>
                <c:pt idx="13">
                  <c:v>19.20127046580189</c:v>
                </c:pt>
                <c:pt idx="14">
                  <c:v>16.769485421987785</c:v>
                </c:pt>
                <c:pt idx="15">
                  <c:v>14.305752501867394</c:v>
                </c:pt>
                <c:pt idx="16">
                  <c:v>11.807432747914589</c:v>
                </c:pt>
                <c:pt idx="17">
                  <c:v>9.2718344234527237</c:v>
                </c:pt>
                <c:pt idx="18">
                  <c:v>6.6962119570716157</c:v>
                </c:pt>
                <c:pt idx="19">
                  <c:v>4.0777648659328811</c:v>
                </c:pt>
                <c:pt idx="20">
                  <c:v>1.4136366575413657</c:v>
                </c:pt>
                <c:pt idx="21">
                  <c:v>-1.2990862904479847</c:v>
                </c:pt>
                <c:pt idx="22">
                  <c:v>-4.0633758728271276</c:v>
                </c:pt>
                <c:pt idx="23">
                  <c:v>-6.8822634222838595</c:v>
                </c:pt>
                <c:pt idx="24">
                  <c:v>-9.7588408981597325</c:v>
                </c:pt>
                <c:pt idx="25">
                  <c:v>-12.696262098983127</c:v>
                </c:pt>
                <c:pt idx="26">
                  <c:v>-15.697743899252995</c:v>
                </c:pt>
                <c:pt idx="27">
                  <c:v>-18.766567510958268</c:v>
                </c:pt>
                <c:pt idx="28">
                  <c:v>-21.906079770327651</c:v>
                </c:pt>
                <c:pt idx="29">
                  <c:v>-25.119694450314427</c:v>
                </c:pt>
                <c:pt idx="30">
                  <c:v>-28.410893599330947</c:v>
                </c:pt>
                <c:pt idx="31">
                  <c:v>-31.783228906757799</c:v>
                </c:pt>
                <c:pt idx="32">
                  <c:v>-35.240323095763195</c:v>
                </c:pt>
                <c:pt idx="33">
                  <c:v>-38.785871343978705</c:v>
                </c:pt>
                <c:pt idx="34">
                  <c:v>-42.423642732588533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1AC-5849-BACD-CFE24CC99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75119586065718"/>
          <c:y val="0.87798438611660912"/>
          <c:w val="0.63072151151942368"/>
          <c:h val="4.41855855493537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Sheet1!$B$2:$W$2</c:f>
              <c:numCache>
                <c:formatCode>General</c:formatCode>
                <c:ptCount val="22"/>
                <c:pt idx="0">
                  <c:v>1.2</c:v>
                </c:pt>
                <c:pt idx="1">
                  <c:v>1.68</c:v>
                </c:pt>
                <c:pt idx="2">
                  <c:v>2.3519999999999999</c:v>
                </c:pt>
                <c:pt idx="3">
                  <c:v>3.2927999999999997</c:v>
                </c:pt>
                <c:pt idx="4">
                  <c:v>4.6099199999999989</c:v>
                </c:pt>
                <c:pt idx="5">
                  <c:v>6.4538879999999983</c:v>
                </c:pt>
                <c:pt idx="6">
                  <c:v>7.7446655999999976</c:v>
                </c:pt>
                <c:pt idx="7">
                  <c:v>8.9063654399999965</c:v>
                </c:pt>
                <c:pt idx="8">
                  <c:v>9.7970019839999978</c:v>
                </c:pt>
                <c:pt idx="9">
                  <c:v>10.580762142719998</c:v>
                </c:pt>
                <c:pt idx="10">
                  <c:v>11.109800249855997</c:v>
                </c:pt>
                <c:pt idx="11">
                  <c:v>11.443094257351678</c:v>
                </c:pt>
                <c:pt idx="12">
                  <c:v>11.671956142498711</c:v>
                </c:pt>
                <c:pt idx="13">
                  <c:v>3.5015868427496133</c:v>
                </c:pt>
                <c:pt idx="14">
                  <c:v>1.7507934213748066</c:v>
                </c:pt>
                <c:pt idx="15">
                  <c:v>1.7507934213748066</c:v>
                </c:pt>
                <c:pt idx="16">
                  <c:v>1.7507934213748066</c:v>
                </c:pt>
                <c:pt idx="17">
                  <c:v>1.7507934213748066</c:v>
                </c:pt>
                <c:pt idx="18">
                  <c:v>1.7507934213748066</c:v>
                </c:pt>
                <c:pt idx="19">
                  <c:v>1.7507934213748066</c:v>
                </c:pt>
                <c:pt idx="20">
                  <c:v>1.7507934213748066</c:v>
                </c:pt>
                <c:pt idx="21">
                  <c:v>1.7507934213748066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35-2C47-AA2B-175EE0685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3161119"/>
        <c:axId val="383162751"/>
      </c:lineChart>
      <c:catAx>
        <c:axId val="383161119"/>
        <c:scaling>
          <c:orientation val="minMax"/>
        </c:scaling>
        <c:delete val="1"/>
        <c:axPos val="b"/>
        <c:majorTickMark val="none"/>
        <c:minorTickMark val="none"/>
        <c:tickLblPos val="nextTo"/>
        <c:crossAx val="383162751"/>
        <c:crosses val="autoZero"/>
        <c:auto val="1"/>
        <c:lblAlgn val="ctr"/>
        <c:lblOffset val="100"/>
        <c:noMultiLvlLbl val="0"/>
      </c:catAx>
      <c:valAx>
        <c:axId val="3831627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316111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Sheet1!$B$2:$W$2</c:f>
              <c:numCache>
                <c:formatCode>General</c:formatCode>
                <c:ptCount val="22"/>
                <c:pt idx="0">
                  <c:v>1.2</c:v>
                </c:pt>
                <c:pt idx="1">
                  <c:v>1.68</c:v>
                </c:pt>
                <c:pt idx="2">
                  <c:v>2.3519999999999999</c:v>
                </c:pt>
                <c:pt idx="3">
                  <c:v>3.2927999999999997</c:v>
                </c:pt>
                <c:pt idx="4">
                  <c:v>4.6099199999999989</c:v>
                </c:pt>
                <c:pt idx="5">
                  <c:v>6.4538879999999983</c:v>
                </c:pt>
                <c:pt idx="6">
                  <c:v>7.7446655999999976</c:v>
                </c:pt>
                <c:pt idx="7">
                  <c:v>8.9063654399999965</c:v>
                </c:pt>
                <c:pt idx="8">
                  <c:v>9.7970019839999978</c:v>
                </c:pt>
                <c:pt idx="9">
                  <c:v>10.580762142719998</c:v>
                </c:pt>
                <c:pt idx="10">
                  <c:v>11.109800249855997</c:v>
                </c:pt>
                <c:pt idx="11">
                  <c:v>11.443094257351678</c:v>
                </c:pt>
                <c:pt idx="12">
                  <c:v>11.671956142498711</c:v>
                </c:pt>
                <c:pt idx="13">
                  <c:v>3.5015868427496133</c:v>
                </c:pt>
                <c:pt idx="14">
                  <c:v>1.7507934213748066</c:v>
                </c:pt>
                <c:pt idx="15">
                  <c:v>1.7507934213748066</c:v>
                </c:pt>
                <c:pt idx="16">
                  <c:v>1.7507934213748066</c:v>
                </c:pt>
                <c:pt idx="17">
                  <c:v>1.7507934213748066</c:v>
                </c:pt>
                <c:pt idx="18">
                  <c:v>1.7507934213748066</c:v>
                </c:pt>
                <c:pt idx="19">
                  <c:v>1.7507934213748066</c:v>
                </c:pt>
                <c:pt idx="20">
                  <c:v>1.7507934213748066</c:v>
                </c:pt>
                <c:pt idx="21">
                  <c:v>1.7507934213748066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94-DB40-AD62-3B9C948FD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3161119"/>
        <c:axId val="383162751"/>
      </c:lineChart>
      <c:catAx>
        <c:axId val="383161119"/>
        <c:scaling>
          <c:orientation val="minMax"/>
        </c:scaling>
        <c:delete val="1"/>
        <c:axPos val="b"/>
        <c:majorTickMark val="none"/>
        <c:minorTickMark val="none"/>
        <c:tickLblPos val="nextTo"/>
        <c:crossAx val="383162751"/>
        <c:crosses val="autoZero"/>
        <c:auto val="1"/>
        <c:lblAlgn val="ctr"/>
        <c:lblOffset val="100"/>
        <c:noMultiLvlLbl val="0"/>
      </c:catAx>
      <c:valAx>
        <c:axId val="3831627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316111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39-F640-AB85-FE35FB113325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39-F640-AB85-FE35FB113325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39-F640-AB85-FE35FB113325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39-F640-AB85-FE35FB113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noFill/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noFill/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noFill/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499688348738778"/>
          <c:y val="0.83910065529368794"/>
          <c:w val="0.27220185370081318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6B-C442-BD92-A07CB65A1CC7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6B-C442-BD92-A07CB65A1CC7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6B-C442-BD92-A07CB65A1CC7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6B-C442-BD92-A07CB65A1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noFill/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noFill/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499688348738778"/>
          <c:y val="0.83910065529368794"/>
          <c:w val="0.27220185370081318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52-8544-AE6B-8C7EBA33E852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52-8544-AE6B-8C7EBA33E852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552-8544-AE6B-8C7EBA33E852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52-8544-AE6B-8C7EBA33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46997152356016897"/>
          <c:y val="0.83910065529368794"/>
          <c:w val="0.52722721362803204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Drug Spend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Sheet3!$B$2:$Z$2</c:f>
              <c:numCache>
                <c:formatCode>General</c:formatCode>
                <c:ptCount val="25"/>
                <c:pt idx="0">
                  <c:v>0.6</c:v>
                </c:pt>
                <c:pt idx="1">
                  <c:v>0.84</c:v>
                </c:pt>
                <c:pt idx="2">
                  <c:v>1.1759999999999999</c:v>
                </c:pt>
                <c:pt idx="3">
                  <c:v>1.6463999999999999</c:v>
                </c:pt>
                <c:pt idx="4">
                  <c:v>2.3049599999999995</c:v>
                </c:pt>
                <c:pt idx="5">
                  <c:v>3.2269439999999991</c:v>
                </c:pt>
                <c:pt idx="6">
                  <c:v>3.8723327999999988</c:v>
                </c:pt>
                <c:pt idx="7">
                  <c:v>4.4531827199999983</c:v>
                </c:pt>
                <c:pt idx="8">
                  <c:v>4.8985009919999989</c:v>
                </c:pt>
                <c:pt idx="9">
                  <c:v>5.2903810713599988</c:v>
                </c:pt>
                <c:pt idx="10">
                  <c:v>5.5549001249279986</c:v>
                </c:pt>
                <c:pt idx="11">
                  <c:v>5.721547128675839</c:v>
                </c:pt>
                <c:pt idx="12">
                  <c:v>5.8359780712493556</c:v>
                </c:pt>
                <c:pt idx="13">
                  <c:v>1.7507934213748066</c:v>
                </c:pt>
                <c:pt idx="14">
                  <c:v>0.87539671068740332</c:v>
                </c:pt>
                <c:pt idx="15">
                  <c:v>0.87539671068740332</c:v>
                </c:pt>
                <c:pt idx="16">
                  <c:v>0.87539671068740332</c:v>
                </c:pt>
                <c:pt idx="17">
                  <c:v>0.87539671068740332</c:v>
                </c:pt>
                <c:pt idx="18">
                  <c:v>0.87539671068740332</c:v>
                </c:pt>
                <c:pt idx="19">
                  <c:v>0.87539671068740332</c:v>
                </c:pt>
                <c:pt idx="20">
                  <c:v>0.87539671068740332</c:v>
                </c:pt>
                <c:pt idx="21">
                  <c:v>0.87539671068740332</c:v>
                </c:pt>
                <c:pt idx="22">
                  <c:v>0.87539671068740332</c:v>
                </c:pt>
                <c:pt idx="23">
                  <c:v>0.87539671068740332</c:v>
                </c:pt>
                <c:pt idx="24">
                  <c:v>0.87539671068740332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25-4F40-A932-BA202BFD0586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Surgery (w/o Drug)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Sheet3!$B$3:$Z$3</c:f>
              <c:numCache>
                <c:formatCode>General</c:formatCode>
                <c:ptCount val="25"/>
                <c:pt idx="0">
                  <c:v>5</c:v>
                </c:pt>
                <c:pt idx="1">
                  <c:v>5.0999999999999996</c:v>
                </c:pt>
                <c:pt idx="2">
                  <c:v>5.202</c:v>
                </c:pt>
                <c:pt idx="3">
                  <c:v>5.3060400000000003</c:v>
                </c:pt>
                <c:pt idx="4">
                  <c:v>5.4121608000000005</c:v>
                </c:pt>
                <c:pt idx="5">
                  <c:v>5.5204040160000005</c:v>
                </c:pt>
                <c:pt idx="6">
                  <c:v>5.6308120963200006</c:v>
                </c:pt>
                <c:pt idx="7">
                  <c:v>5.7434283382464004</c:v>
                </c:pt>
                <c:pt idx="8">
                  <c:v>5.8582969050113283</c:v>
                </c:pt>
                <c:pt idx="9">
                  <c:v>5.9754628431115551</c:v>
                </c:pt>
                <c:pt idx="10">
                  <c:v>6.094972099973786</c:v>
                </c:pt>
                <c:pt idx="11">
                  <c:v>6.2168715419732621</c:v>
                </c:pt>
                <c:pt idx="12">
                  <c:v>6.3412089728127272</c:v>
                </c:pt>
                <c:pt idx="13">
                  <c:v>6.4680331522689816</c:v>
                </c:pt>
                <c:pt idx="14">
                  <c:v>6.5973938153143612</c:v>
                </c:pt>
                <c:pt idx="15">
                  <c:v>6.7293416916206485</c:v>
                </c:pt>
                <c:pt idx="16">
                  <c:v>6.863928525453062</c:v>
                </c:pt>
                <c:pt idx="17">
                  <c:v>7.0012070959621235</c:v>
                </c:pt>
                <c:pt idx="18">
                  <c:v>7.1412312378813665</c:v>
                </c:pt>
                <c:pt idx="19">
                  <c:v>7.2840558626389935</c:v>
                </c:pt>
                <c:pt idx="20">
                  <c:v>7.4297369798917732</c:v>
                </c:pt>
                <c:pt idx="21">
                  <c:v>7.5783317194896087</c:v>
                </c:pt>
                <c:pt idx="22">
                  <c:v>7.7298983538794008</c:v>
                </c:pt>
                <c:pt idx="23">
                  <c:v>7.8844963209569894</c:v>
                </c:pt>
                <c:pt idx="24">
                  <c:v>8.0421862473761294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25-4F40-A932-BA202BFD0586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Surgery w/Drug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Sheet3!$B$4:$Z$4</c:f>
              <c:numCache>
                <c:formatCode>General</c:formatCode>
                <c:ptCount val="25"/>
                <c:pt idx="0">
                  <c:v>5</c:v>
                </c:pt>
                <c:pt idx="1">
                  <c:v>4.6379999999999999</c:v>
                </c:pt>
                <c:pt idx="2">
                  <c:v>4.5552000000000001</c:v>
                </c:pt>
                <c:pt idx="3">
                  <c:v>4.4005200000000002</c:v>
                </c:pt>
                <c:pt idx="4">
                  <c:v>4.1444328000000006</c:v>
                </c:pt>
                <c:pt idx="5">
                  <c:v>3.7455848160000009</c:v>
                </c:pt>
                <c:pt idx="6">
                  <c:v>3.5010290563200011</c:v>
                </c:pt>
                <c:pt idx="7">
                  <c:v>3.294177842246401</c:v>
                </c:pt>
                <c:pt idx="8">
                  <c:v>3.1641213594113289</c:v>
                </c:pt>
                <c:pt idx="9">
                  <c:v>3.0657532538635555</c:v>
                </c:pt>
                <c:pt idx="10">
                  <c:v>3.0397770312633865</c:v>
                </c:pt>
                <c:pt idx="11">
                  <c:v>3.0700206212015502</c:v>
                </c:pt>
                <c:pt idx="12">
                  <c:v>3.090212060812854</c:v>
                </c:pt>
                <c:pt idx="13">
                  <c:v>3.1902120608128541</c:v>
                </c:pt>
                <c:pt idx="14">
                  <c:v>3.2902120608128542</c:v>
                </c:pt>
                <c:pt idx="15">
                  <c:v>3.3902120608128543</c:v>
                </c:pt>
                <c:pt idx="16">
                  <c:v>3.4902120608128544</c:v>
                </c:pt>
                <c:pt idx="17">
                  <c:v>3.5902120608128545</c:v>
                </c:pt>
                <c:pt idx="18">
                  <c:v>3.6902120608128546</c:v>
                </c:pt>
                <c:pt idx="19">
                  <c:v>3.7902120608128547</c:v>
                </c:pt>
                <c:pt idx="20">
                  <c:v>3.8902120608128548</c:v>
                </c:pt>
                <c:pt idx="21">
                  <c:v>3.9902120608128548</c:v>
                </c:pt>
                <c:pt idx="22">
                  <c:v>4.0902120608128545</c:v>
                </c:pt>
                <c:pt idx="23">
                  <c:v>4.1902120608128541</c:v>
                </c:pt>
                <c:pt idx="24">
                  <c:v>4.2902120608128538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B25-4F40-A932-BA202BFD0586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Total Surgery+Drug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Sheet3!$B$5:$Z$5</c:f>
              <c:numCache>
                <c:formatCode>General</c:formatCode>
                <c:ptCount val="25"/>
                <c:pt idx="0">
                  <c:v>5.6</c:v>
                </c:pt>
                <c:pt idx="1">
                  <c:v>5.4779999999999998</c:v>
                </c:pt>
                <c:pt idx="2">
                  <c:v>5.7312000000000003</c:v>
                </c:pt>
                <c:pt idx="3">
                  <c:v>6.0469200000000001</c:v>
                </c:pt>
                <c:pt idx="4">
                  <c:v>6.4493928</c:v>
                </c:pt>
                <c:pt idx="5">
                  <c:v>6.9725288160000005</c:v>
                </c:pt>
                <c:pt idx="6">
                  <c:v>7.3733618563199999</c:v>
                </c:pt>
                <c:pt idx="7">
                  <c:v>7.7473605622463992</c:v>
                </c:pt>
                <c:pt idx="8">
                  <c:v>8.0626223514113278</c:v>
                </c:pt>
                <c:pt idx="9">
                  <c:v>8.3561343252235538</c:v>
                </c:pt>
                <c:pt idx="10">
                  <c:v>8.5946771561913842</c:v>
                </c:pt>
                <c:pt idx="11">
                  <c:v>8.7915677498773892</c:v>
                </c:pt>
                <c:pt idx="12">
                  <c:v>8.9261901320622101</c:v>
                </c:pt>
                <c:pt idx="13">
                  <c:v>4.941005482187661</c:v>
                </c:pt>
                <c:pt idx="14">
                  <c:v>4.1656087715002572</c:v>
                </c:pt>
                <c:pt idx="15">
                  <c:v>4.2656087715002577</c:v>
                </c:pt>
                <c:pt idx="16">
                  <c:v>4.3656087715002574</c:v>
                </c:pt>
                <c:pt idx="17">
                  <c:v>4.4656087715002579</c:v>
                </c:pt>
                <c:pt idx="18">
                  <c:v>4.5656087715002576</c:v>
                </c:pt>
                <c:pt idx="19">
                  <c:v>4.6656087715002581</c:v>
                </c:pt>
                <c:pt idx="20">
                  <c:v>4.7656087715002577</c:v>
                </c:pt>
                <c:pt idx="21">
                  <c:v>4.8656087715002583</c:v>
                </c:pt>
                <c:pt idx="22">
                  <c:v>4.9656087715002579</c:v>
                </c:pt>
                <c:pt idx="23">
                  <c:v>5.0656087715002576</c:v>
                </c:pt>
                <c:pt idx="24">
                  <c:v>5.1656087715002572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25-4F40-A932-BA202BFD0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0700352"/>
        <c:axId val="1337358512"/>
      </c:lineChart>
      <c:catAx>
        <c:axId val="14507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358512"/>
        <c:crosses val="autoZero"/>
        <c:auto val="1"/>
        <c:lblAlgn val="ctr"/>
        <c:lblOffset val="100"/>
        <c:noMultiLvlLbl val="0"/>
      </c:catAx>
      <c:valAx>
        <c:axId val="1337358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50700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6997152356016897"/>
          <c:y val="0.83910065529368794"/>
          <c:w val="0.52722721362803204"/>
          <c:h val="4.2269538202753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3FE7D-A5E7-7246-BD8B-3D7CEFD615D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1C33-931C-C74E-BFFB-3BD773D9F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7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CB6D2-7052-B947-8489-FD4B42292B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2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A_Pag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FDD9-F1C2-3048-B237-0E578346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9E9B-4B75-D94F-B603-DCA6705AA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6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_Callou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D7C72A-FAA7-C240-9C89-34DCD6B6B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317093-36C7-5D4D-800A-D61B2BC78E7B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D0024-21DE-8C40-9882-864CF11A4E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6922" y="6618810"/>
            <a:ext cx="831275" cy="9047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0FAF784-E047-A44F-8560-27C50F054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837" y="278559"/>
            <a:ext cx="11360361" cy="5932460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accent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44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A_Pag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1B14A3-161C-E04A-8D8C-B9FA0AC4C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EAA0A8-0843-1041-B0DA-CB450339F43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3FDD9-F1C2-3048-B237-0E578346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9E9B-4B75-D94F-B603-DCA6705AA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FB9D0-DFF2-1948-8F21-870C957C7A65}"/>
              </a:ext>
            </a:extLst>
          </p:cNvPr>
          <p:cNvSpPr/>
          <p:nvPr userDrawn="1"/>
        </p:nvSpPr>
        <p:spPr>
          <a:xfrm>
            <a:off x="139279" y="0"/>
            <a:ext cx="151391" cy="1192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D0024-21DE-8C40-9882-864CF11A4E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6922" y="6618810"/>
            <a:ext cx="831275" cy="90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1A0ED3-6ECA-8840-883F-BABDFCB115D7}"/>
              </a:ext>
            </a:extLst>
          </p:cNvPr>
          <p:cNvSpPr txBox="1"/>
          <p:nvPr userDrawn="1"/>
        </p:nvSpPr>
        <p:spPr>
          <a:xfrm>
            <a:off x="0" y="6482317"/>
            <a:ext cx="413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4F39446-1C05-744F-88DC-792661E4BB47}" type="slidenum">
              <a:rPr lang="en-US" sz="800" b="1" i="0" smtClean="0">
                <a:solidFill>
                  <a:schemeClr val="bg1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764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A_Page2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EAA0A8-0843-1041-B0DA-CB450339F43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D99ED9-A598-DF4E-BE00-72C362B8A3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378" y="1753985"/>
            <a:ext cx="127262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3FDD9-F1C2-3048-B237-0E578346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9E9B-4B75-D94F-B603-DCA6705AA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37" y="1292087"/>
            <a:ext cx="11360361" cy="502999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FB9D0-DFF2-1948-8F21-870C957C7A65}"/>
              </a:ext>
            </a:extLst>
          </p:cNvPr>
          <p:cNvSpPr/>
          <p:nvPr userDrawn="1"/>
        </p:nvSpPr>
        <p:spPr>
          <a:xfrm>
            <a:off x="139279" y="0"/>
            <a:ext cx="151391" cy="1192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D0024-21DE-8C40-9882-864CF11A4E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6922" y="6618810"/>
            <a:ext cx="831275" cy="90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8B303-0E14-1A49-97A0-19612A369E11}"/>
              </a:ext>
            </a:extLst>
          </p:cNvPr>
          <p:cNvSpPr txBox="1"/>
          <p:nvPr userDrawn="1"/>
        </p:nvSpPr>
        <p:spPr>
          <a:xfrm>
            <a:off x="0" y="6482317"/>
            <a:ext cx="413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4F39446-1C05-744F-88DC-792661E4BB47}" type="slidenum">
              <a:rPr lang="en-US" sz="800" b="1" i="0" smtClean="0">
                <a:solidFill>
                  <a:schemeClr val="bg1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497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_P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E5988E-2445-F44D-A604-CD8B1282B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B58D8B-A587-6646-8B97-D6E8FFBE719F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245CC2-43F7-4A4C-8D46-47BC304B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C23635-CB6C-B243-BE7A-20BE0723C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37" y="1292087"/>
            <a:ext cx="11360361" cy="502999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6283CF-D60C-B443-9644-84A9C61A5E75}"/>
              </a:ext>
            </a:extLst>
          </p:cNvPr>
          <p:cNvSpPr/>
          <p:nvPr userDrawn="1"/>
        </p:nvSpPr>
        <p:spPr>
          <a:xfrm>
            <a:off x="139279" y="0"/>
            <a:ext cx="151391" cy="1192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D5F1B8-2B8A-8E4A-BC16-424BCF0295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917" y="6529506"/>
            <a:ext cx="886281" cy="998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1E9363-8087-924F-B61A-F9217B155C7D}"/>
              </a:ext>
            </a:extLst>
          </p:cNvPr>
          <p:cNvSpPr txBox="1"/>
          <p:nvPr userDrawn="1"/>
        </p:nvSpPr>
        <p:spPr>
          <a:xfrm>
            <a:off x="0" y="6482317"/>
            <a:ext cx="413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4F39446-1C05-744F-88DC-792661E4BB47}" type="slidenum">
              <a:rPr lang="en-US" sz="800" b="1" i="0" smtClean="0">
                <a:solidFill>
                  <a:schemeClr val="tx2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535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_Page_2Column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7261-59DC-0C4D-80B9-19DBA268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5B1EB-CA15-494E-83F3-FF365A2B4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837" y="1653167"/>
            <a:ext cx="5601963" cy="4523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850DC-038B-4D45-A2C9-4EDC76078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3166"/>
            <a:ext cx="5601963" cy="4523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4FBB9C-1521-384C-BB12-72285E6DD6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17837" y="1265801"/>
            <a:ext cx="5601962" cy="27575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D2E1D4E-1148-714B-9D6F-C51FBCD87C0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65802"/>
            <a:ext cx="5601962" cy="27575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3615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A_Page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7261-59DC-0C4D-80B9-19DBA268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5B1EB-CA15-494E-83F3-FF365A2B4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837" y="1282149"/>
            <a:ext cx="5601963" cy="4894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850DC-038B-4D45-A2C9-4EDC76078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82148"/>
            <a:ext cx="5601963" cy="4894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4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6B4F7-1977-7D4E-BDE1-DE206EA7E024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6195AA-A76F-204F-98E4-B08E539F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1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FDE0978-3718-A04D-92C4-41358DFF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F67285-0E88-F243-B044-1C9D0EB3D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37" y="1292087"/>
            <a:ext cx="11360361" cy="5029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1E1951-2AE3-7643-985E-EE5520D47295}"/>
              </a:ext>
            </a:extLst>
          </p:cNvPr>
          <p:cNvSpPr/>
          <p:nvPr userDrawn="1"/>
        </p:nvSpPr>
        <p:spPr>
          <a:xfrm>
            <a:off x="139279" y="0"/>
            <a:ext cx="151391" cy="1192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3910A-AF60-4943-9D0F-BBEA51139036}"/>
              </a:ext>
            </a:extLst>
          </p:cNvPr>
          <p:cNvSpPr txBox="1"/>
          <p:nvPr userDrawn="1"/>
        </p:nvSpPr>
        <p:spPr>
          <a:xfrm>
            <a:off x="0" y="6482317"/>
            <a:ext cx="413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4F39446-1C05-744F-88DC-792661E4BB47}" type="slidenum">
              <a:rPr lang="en-US" sz="800" b="1" i="0" smtClean="0">
                <a:solidFill>
                  <a:schemeClr val="tx2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3CE41-3B5C-0D4F-9CA3-2897623A0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917" y="6529506"/>
            <a:ext cx="886281" cy="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3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2024EC-2CE7-1A47-BA39-88CD294B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611" y="343971"/>
            <a:ext cx="9011389" cy="52545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A2EE10-1289-3649-9AAE-23A751A2F54B}"/>
              </a:ext>
            </a:extLst>
          </p:cNvPr>
          <p:cNvSpPr/>
          <p:nvPr userDrawn="1"/>
        </p:nvSpPr>
        <p:spPr>
          <a:xfrm>
            <a:off x="572980" y="2362069"/>
            <a:ext cx="188929" cy="27059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FB2197-4008-9B4F-BBEF-500BD5161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80" y="1891136"/>
            <a:ext cx="2334121" cy="25405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99F140-4C43-164B-A328-18D7E0845E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79170" y="5986732"/>
            <a:ext cx="15872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DDAAE6-4C21-2242-A1D7-71EF58E2C256}"/>
              </a:ext>
            </a:extLst>
          </p:cNvPr>
          <p:cNvSpPr txBox="1"/>
          <p:nvPr userDrawn="1"/>
        </p:nvSpPr>
        <p:spPr>
          <a:xfrm>
            <a:off x="6156385" y="6121583"/>
            <a:ext cx="5670430" cy="51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b="1" i="0" spc="50" dirty="0">
                <a:latin typeface="Avenir Next" panose="020B0503020202020204" pitchFamily="34" charset="0"/>
                <a:cs typeface="Futura Medium" panose="020B0602020204020303" pitchFamily="34" charset="-79"/>
              </a:rPr>
              <a:t>RA CAPITAL MANAGEMENT</a:t>
            </a:r>
            <a:br>
              <a:rPr lang="en-US" sz="1000" b="0" i="0" spc="50" dirty="0">
                <a:latin typeface="Avenir Next" panose="020B0503020202020204" pitchFamily="34" charset="0"/>
                <a:cs typeface="Futura Medium" panose="020B0602020204020303" pitchFamily="34" charset="-79"/>
              </a:rPr>
            </a:br>
            <a:r>
              <a:rPr lang="en-US" sz="900" b="0" i="0" spc="50" dirty="0">
                <a:latin typeface="Avenir Next" panose="020B0503020202020204" pitchFamily="34" charset="0"/>
                <a:cs typeface="Futura Medium" panose="020B0602020204020303" pitchFamily="34" charset="-79"/>
              </a:rPr>
              <a:t>200 BERKELEY STREET • 18</a:t>
            </a:r>
            <a:r>
              <a:rPr lang="en-US" sz="900" b="0" i="0" spc="50" baseline="30000" dirty="0">
                <a:latin typeface="Avenir Next" panose="020B0503020202020204" pitchFamily="34" charset="0"/>
                <a:cs typeface="Futura Medium" panose="020B0602020204020303" pitchFamily="34" charset="-79"/>
              </a:rPr>
              <a:t>TH</a:t>
            </a:r>
            <a:r>
              <a:rPr lang="en-US" sz="900" b="0" i="0" spc="50" dirty="0">
                <a:latin typeface="Avenir Next" panose="020B0503020202020204" pitchFamily="34" charset="0"/>
                <a:cs typeface="Futura Medium" panose="020B0602020204020303" pitchFamily="34" charset="-79"/>
              </a:rPr>
              <a:t> FLOOR • BOSTON, MA 02116 • WWW.RACAP.COM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6A407-D2E5-4F47-AB02-CADD85172FFE}"/>
              </a:ext>
            </a:extLst>
          </p:cNvPr>
          <p:cNvSpPr/>
          <p:nvPr userDrawn="1"/>
        </p:nvSpPr>
        <p:spPr>
          <a:xfrm>
            <a:off x="761909" y="2362069"/>
            <a:ext cx="6265284" cy="2706624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5" dirty="0">
              <a:ln>
                <a:noFill/>
              </a:ln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022FF39-21DB-3E4F-AE9E-F69FFDAC3A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6297" y="3918978"/>
            <a:ext cx="5835650" cy="44291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D1F1D0B-1FF8-7C4B-874E-D13F152067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7393" y="4596831"/>
            <a:ext cx="4172509" cy="298984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9AA9EB-6F3C-974F-A333-D753A9ABA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6297" y="5154163"/>
            <a:ext cx="1813973" cy="298984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39989BA-7DC6-FE44-9111-D6122289DE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297" y="2629105"/>
            <a:ext cx="5835650" cy="1282476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CF14C-83E5-F64A-AC30-ED10A19C55C8}"/>
              </a:ext>
            </a:extLst>
          </p:cNvPr>
          <p:cNvSpPr txBox="1"/>
          <p:nvPr userDrawn="1"/>
        </p:nvSpPr>
        <p:spPr>
          <a:xfrm>
            <a:off x="976297" y="4571655"/>
            <a:ext cx="169578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accent2"/>
                </a:solidFill>
                <a:latin typeface="Avenir Next" panose="020B0503020202020204" pitchFamily="34" charset="0"/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84599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792EB86-EC14-D34F-A4C0-B26051615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611" y="343971"/>
            <a:ext cx="9011389" cy="5254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9BEBF2-E867-C343-8224-7B3BB3D16CF1}"/>
              </a:ext>
            </a:extLst>
          </p:cNvPr>
          <p:cNvSpPr/>
          <p:nvPr userDrawn="1"/>
        </p:nvSpPr>
        <p:spPr>
          <a:xfrm>
            <a:off x="572980" y="2362069"/>
            <a:ext cx="188929" cy="27059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ADD348-D8E0-2342-9909-A13630419F1F}"/>
              </a:ext>
            </a:extLst>
          </p:cNvPr>
          <p:cNvSpPr/>
          <p:nvPr userDrawn="1"/>
        </p:nvSpPr>
        <p:spPr>
          <a:xfrm>
            <a:off x="761909" y="2365127"/>
            <a:ext cx="6265284" cy="2705947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5">
              <a:ln>
                <a:noFill/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D5E458-3F5F-C04E-AB2C-043DB1279F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80" y="1891136"/>
            <a:ext cx="2334121" cy="254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EF405-9323-3348-A3FA-DA4D0221D213}"/>
              </a:ext>
            </a:extLst>
          </p:cNvPr>
          <p:cNvSpPr txBox="1"/>
          <p:nvPr userDrawn="1"/>
        </p:nvSpPr>
        <p:spPr>
          <a:xfrm>
            <a:off x="976297" y="3133618"/>
            <a:ext cx="5835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0" dirty="0">
                <a:solidFill>
                  <a:schemeClr val="bg1"/>
                </a:solidFill>
                <a:latin typeface="Avenir Next" panose="020B0503020202020204" pitchFamily="34" charset="0"/>
              </a:rPr>
              <a:t>THANK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28D964-19DD-AD45-9020-B4E6CD4C361F}"/>
              </a:ext>
            </a:extLst>
          </p:cNvPr>
          <p:cNvSpPr txBox="1"/>
          <p:nvPr userDrawn="1"/>
        </p:nvSpPr>
        <p:spPr>
          <a:xfrm>
            <a:off x="976297" y="3986373"/>
            <a:ext cx="5835650" cy="89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Futura Medium" panose="020B0602020204020303" pitchFamily="34" charset="-79"/>
              </a:rPr>
              <a:t>RA CAPITAL MANAGEMENT</a:t>
            </a:r>
            <a:br>
              <a:rPr kumimoji="0" lang="en-US" sz="1200" b="0" i="0" u="none" strike="noStrike" kern="120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Futura Medium" panose="020B0602020204020303" pitchFamily="34" charset="-79"/>
              </a:rPr>
            </a:br>
            <a:r>
              <a:rPr kumimoji="0" lang="en-US" sz="1200" b="0" i="0" u="none" strike="noStrike" kern="120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Futura Medium" panose="020B0602020204020303" pitchFamily="34" charset="-79"/>
              </a:rPr>
              <a:t>200 BERKELEY STREET • 18</a:t>
            </a:r>
            <a:r>
              <a:rPr kumimoji="0" lang="en-US" sz="1200" b="0" i="0" u="none" strike="noStrike" kern="1200" cap="none" spc="41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Futura Medium" panose="020B0602020204020303" pitchFamily="34" charset="-79"/>
              </a:rPr>
              <a:t>TH</a:t>
            </a:r>
            <a:r>
              <a:rPr kumimoji="0" lang="en-US" sz="1200" b="0" i="0" u="none" strike="noStrike" kern="120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Futura Medium" panose="020B0602020204020303" pitchFamily="34" charset="-79"/>
              </a:rPr>
              <a:t> FLOOR • BOSTON, MA 02116 </a:t>
            </a:r>
            <a:r>
              <a:rPr kumimoji="0" lang="en-US" sz="1200" b="1" i="0" u="none" strike="noStrike" kern="1200" cap="none" spc="4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Futura Medium" panose="020B0602020204020303" pitchFamily="34" charset="-79"/>
              </a:rPr>
              <a:t>WWW.RACAP.COM</a:t>
            </a:r>
          </a:p>
        </p:txBody>
      </p:sp>
    </p:spTree>
    <p:extLst>
      <p:ext uri="{BB962C8B-B14F-4D97-AF65-F5344CB8AC3E}">
        <p14:creationId xmlns:p14="http://schemas.microsoft.com/office/powerpoint/2010/main" val="7119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_Section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4BC3BA-D9A4-2D40-B2E0-DE03FDEB9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7353EB-1A6B-D046-B61B-DE97B63C281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DC4CA-3299-2546-A298-C4686CD69AB4}"/>
              </a:ext>
            </a:extLst>
          </p:cNvPr>
          <p:cNvSpPr/>
          <p:nvPr userDrawn="1"/>
        </p:nvSpPr>
        <p:spPr>
          <a:xfrm>
            <a:off x="572980" y="892498"/>
            <a:ext cx="188929" cy="2705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accent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A5DA9-1252-944C-B641-52F021F0D9DD}"/>
              </a:ext>
            </a:extLst>
          </p:cNvPr>
          <p:cNvSpPr/>
          <p:nvPr userDrawn="1"/>
        </p:nvSpPr>
        <p:spPr>
          <a:xfrm>
            <a:off x="761908" y="895556"/>
            <a:ext cx="11430091" cy="270594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5" dirty="0">
              <a:ln>
                <a:noFill/>
              </a:ln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1AA1E66-52F5-E542-BCDE-45A9CC98CE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6297" y="1417944"/>
            <a:ext cx="10642723" cy="44291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693063-6DDF-7F40-B076-D3AC2F8E7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297" y="1860856"/>
            <a:ext cx="10642723" cy="1282476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271618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_Section_Nav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4BC3BA-D9A4-2D40-B2E0-DE03FDEB9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7353EB-1A6B-D046-B61B-DE97B63C281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DC4CA-3299-2546-A298-C4686CD69AB4}"/>
              </a:ext>
            </a:extLst>
          </p:cNvPr>
          <p:cNvSpPr/>
          <p:nvPr userDrawn="1"/>
        </p:nvSpPr>
        <p:spPr>
          <a:xfrm>
            <a:off x="572980" y="892498"/>
            <a:ext cx="188929" cy="2705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accent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A5DA9-1252-944C-B641-52F021F0D9DD}"/>
              </a:ext>
            </a:extLst>
          </p:cNvPr>
          <p:cNvSpPr/>
          <p:nvPr userDrawn="1"/>
        </p:nvSpPr>
        <p:spPr>
          <a:xfrm>
            <a:off x="761908" y="895556"/>
            <a:ext cx="11430091" cy="270594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5" dirty="0">
              <a:ln>
                <a:noFill/>
              </a:ln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1AA1E66-52F5-E542-BCDE-45A9CC98CE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6296" y="2764851"/>
            <a:ext cx="10642723" cy="44291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693063-6DDF-7F40-B076-D3AC2F8E7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296" y="1480846"/>
            <a:ext cx="10642723" cy="1282476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408716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_Callout_Blu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B07644-AB67-9345-871D-79A4D2DC1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589E0D-9129-C148-AAE5-682500B7B56D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3FDD9-F1C2-3048-B237-0E5783467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837" y="278559"/>
            <a:ext cx="11360361" cy="5932460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D0024-21DE-8C40-9882-864CF11A4E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6922" y="6618810"/>
            <a:ext cx="831275" cy="9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A_Page_Blu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652797-CB03-324B-BDDB-C7A07511D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047798-179C-614E-906D-0254A962EB9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3FDD9-F1C2-3048-B237-0E578346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9E9B-4B75-D94F-B603-DCA6705AA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FB9D0-DFF2-1948-8F21-870C957C7A65}"/>
              </a:ext>
            </a:extLst>
          </p:cNvPr>
          <p:cNvSpPr/>
          <p:nvPr userDrawn="1"/>
        </p:nvSpPr>
        <p:spPr>
          <a:xfrm>
            <a:off x="139279" y="0"/>
            <a:ext cx="151391" cy="1192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D0024-21DE-8C40-9882-864CF11A4E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6922" y="6618810"/>
            <a:ext cx="831275" cy="90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C9D919-919D-3E41-A2CF-EC020FDEE406}"/>
              </a:ext>
            </a:extLst>
          </p:cNvPr>
          <p:cNvSpPr txBox="1"/>
          <p:nvPr userDrawn="1"/>
        </p:nvSpPr>
        <p:spPr>
          <a:xfrm>
            <a:off x="0" y="6482317"/>
            <a:ext cx="413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4F39446-1C05-744F-88DC-792661E4BB47}" type="slidenum">
              <a:rPr lang="en-US" sz="800" b="1" i="0" smtClean="0">
                <a:solidFill>
                  <a:schemeClr val="bg1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106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A_Page2_Blu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047798-179C-614E-906D-0254A962EB9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9846F7-81A9-3146-AF04-CC337D2D2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378" y="1753985"/>
            <a:ext cx="127262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3FDD9-F1C2-3048-B237-0E578346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9E9B-4B75-D94F-B603-DCA6705AA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FB9D0-DFF2-1948-8F21-870C957C7A65}"/>
              </a:ext>
            </a:extLst>
          </p:cNvPr>
          <p:cNvSpPr/>
          <p:nvPr userDrawn="1"/>
        </p:nvSpPr>
        <p:spPr>
          <a:xfrm>
            <a:off x="139279" y="0"/>
            <a:ext cx="151391" cy="1192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D0024-21DE-8C40-9882-864CF11A4E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6922" y="6618810"/>
            <a:ext cx="831275" cy="90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672F49-3539-3548-8F70-1E1E50E8C5F5}"/>
              </a:ext>
            </a:extLst>
          </p:cNvPr>
          <p:cNvSpPr txBox="1"/>
          <p:nvPr userDrawn="1"/>
        </p:nvSpPr>
        <p:spPr>
          <a:xfrm>
            <a:off x="0" y="6482317"/>
            <a:ext cx="413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4F39446-1C05-744F-88DC-792661E4BB47}" type="slidenum">
              <a:rPr lang="en-US" sz="800" b="1" i="0" smtClean="0">
                <a:solidFill>
                  <a:schemeClr val="bg1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614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564EAF-AE59-8C46-92DF-BF75DBA0A98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7236"/>
            <a:ext cx="13498482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7B556-0C03-7B46-A14B-5C24830C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5D90C-8082-6344-8D3C-8072904E0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837" y="1292087"/>
            <a:ext cx="11360361" cy="5029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EB5A50-5599-4246-A217-B449316E9182}"/>
              </a:ext>
            </a:extLst>
          </p:cNvPr>
          <p:cNvSpPr/>
          <p:nvPr userDrawn="1"/>
        </p:nvSpPr>
        <p:spPr>
          <a:xfrm>
            <a:off x="139279" y="0"/>
            <a:ext cx="151391" cy="1192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F7E45-7722-714A-A1CB-AE49CC83E947}"/>
              </a:ext>
            </a:extLst>
          </p:cNvPr>
          <p:cNvSpPr txBox="1"/>
          <p:nvPr userDrawn="1"/>
        </p:nvSpPr>
        <p:spPr>
          <a:xfrm>
            <a:off x="0" y="6482317"/>
            <a:ext cx="413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4F39446-1C05-744F-88DC-792661E4BB47}" type="slidenum">
              <a:rPr lang="en-US" sz="800" b="1" i="0" smtClean="0">
                <a:solidFill>
                  <a:schemeClr val="tx2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05F3D8-17CF-6243-8A44-F9FAE093027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917" y="6529506"/>
            <a:ext cx="886281" cy="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  <p:sldLayoutId id="2147483649" r:id="rId3"/>
    <p:sldLayoutId id="2147483670" r:id="rId4"/>
    <p:sldLayoutId id="2147483651" r:id="rId5"/>
    <p:sldLayoutId id="2147483673" r:id="rId6"/>
    <p:sldLayoutId id="2147483667" r:id="rId7"/>
    <p:sldLayoutId id="2147483666" r:id="rId8"/>
    <p:sldLayoutId id="2147483671" r:id="rId9"/>
    <p:sldLayoutId id="2147483668" r:id="rId10"/>
    <p:sldLayoutId id="2147483669" r:id="rId11"/>
    <p:sldLayoutId id="2147483672" r:id="rId12"/>
    <p:sldLayoutId id="2147483664" r:id="rId13"/>
    <p:sldLayoutId id="2147483665" r:id="rId14"/>
    <p:sldLayoutId id="2147483652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Helvetica Neue" panose="02000503000000020004" pitchFamily="2" charset="0"/>
        </a:defRPr>
      </a:lvl1pPr>
      <a:lvl2pPr marL="502920" indent="-13716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Helvetica Neue" panose="02000503000000020004" pitchFamily="2" charset="0"/>
        </a:defRPr>
      </a:lvl2pPr>
      <a:lvl3pPr marL="868680" indent="-13716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Helvetica Neue" panose="02000503000000020004" pitchFamily="2" charset="0"/>
        </a:defRPr>
      </a:lvl3pPr>
      <a:lvl4pPr marL="1325880" indent="-13716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Helvetica Neue" panose="02000503000000020004" pitchFamily="2" charset="0"/>
        </a:defRPr>
      </a:lvl4pPr>
      <a:lvl5pPr marL="1691640" indent="-13716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311BF-746E-BB40-BE6B-B5435C183E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4586" y="4596831"/>
            <a:ext cx="4558603" cy="298984"/>
          </a:xfrm>
        </p:spPr>
        <p:txBody>
          <a:bodyPr/>
          <a:lstStyle/>
          <a:p>
            <a:r>
              <a:rPr lang="en-US" dirty="0"/>
              <a:t>PETER KOLCHINSKY, PhD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E4F690-DB6A-1143-AA47-44EDD7A98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6297" y="2629105"/>
            <a:ext cx="5794374" cy="1839528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Biotech Social Contract:</a:t>
            </a:r>
          </a:p>
          <a:p>
            <a:r>
              <a:rPr lang="en-US" sz="2400" dirty="0"/>
              <a:t>A New Prescription for Innovative and Affordable Medicines</a:t>
            </a:r>
          </a:p>
        </p:txBody>
      </p:sp>
    </p:spTree>
    <p:extLst>
      <p:ext uri="{BB962C8B-B14F-4D97-AF65-F5344CB8AC3E}">
        <p14:creationId xmlns:p14="http://schemas.microsoft.com/office/powerpoint/2010/main" val="287125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DB09-8926-B74D-ACB9-707919D5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COST TO SOCIETY OF</a:t>
            </a:r>
            <a:br>
              <a:rPr lang="en-US" dirty="0"/>
            </a:br>
            <a:r>
              <a:rPr lang="en-US" dirty="0"/>
              <a:t>Caring for blindness due to diabetes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5234CF-44BC-F44E-9E8D-0871A7222467}"/>
              </a:ext>
            </a:extLst>
          </p:cNvPr>
          <p:cNvGrpSpPr/>
          <p:nvPr/>
        </p:nvGrpSpPr>
        <p:grpSpPr>
          <a:xfrm>
            <a:off x="732212" y="1284194"/>
            <a:ext cx="8501743" cy="4831909"/>
            <a:chOff x="732212" y="1152218"/>
            <a:chExt cx="8501743" cy="49638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D94296F-337A-984E-9790-E92093716847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1DE826-C1DC-6447-A1BA-A259E449FF4B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F039D0C-EBF5-F64D-AE3D-FC4BE69C194C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072A4E8-9A97-F14D-A409-CE40EF25AE88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Arc 26">
            <a:extLst>
              <a:ext uri="{FF2B5EF4-FFF2-40B4-BE49-F238E27FC236}">
                <a16:creationId xmlns:a16="http://schemas.microsoft.com/office/drawing/2014/main" id="{C2D4D679-37DF-7B4D-A320-56AC2F170F2F}"/>
              </a:ext>
            </a:extLst>
          </p:cNvPr>
          <p:cNvSpPr/>
          <p:nvPr/>
        </p:nvSpPr>
        <p:spPr>
          <a:xfrm rot="10164773">
            <a:off x="-719027" y="3191803"/>
            <a:ext cx="12215913" cy="1066800"/>
          </a:xfrm>
          <a:prstGeom prst="arc">
            <a:avLst>
              <a:gd name="adj1" fmla="val 10990771"/>
              <a:gd name="adj2" fmla="val 21264851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4A76-2BF2-7E4B-B5D1-12B06F42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COST TO SOCIETY OF</a:t>
            </a:r>
            <a:br>
              <a:rPr lang="en-US" dirty="0"/>
            </a:br>
            <a:r>
              <a:rPr lang="en-US" dirty="0"/>
              <a:t>Liver transplants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039DA5-5ADE-4445-87F4-AB86350B32B1}"/>
              </a:ext>
            </a:extLst>
          </p:cNvPr>
          <p:cNvGrpSpPr/>
          <p:nvPr/>
        </p:nvGrpSpPr>
        <p:grpSpPr>
          <a:xfrm>
            <a:off x="732212" y="1284194"/>
            <a:ext cx="8501743" cy="4831909"/>
            <a:chOff x="732212" y="1152218"/>
            <a:chExt cx="8501743" cy="49638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E1C7E9-2FF8-D943-849C-8D4656A6382E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A98507-A987-7C4A-8612-4D4358EF52DD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C15CE76-4525-D04A-935A-2DF6F8BFC42C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58344BB-694B-D946-BE3E-3D284604C3DB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Arc 26">
            <a:extLst>
              <a:ext uri="{FF2B5EF4-FFF2-40B4-BE49-F238E27FC236}">
                <a16:creationId xmlns:a16="http://schemas.microsoft.com/office/drawing/2014/main" id="{C36DFA02-3C80-9D49-9510-558E271203C9}"/>
              </a:ext>
            </a:extLst>
          </p:cNvPr>
          <p:cNvSpPr/>
          <p:nvPr/>
        </p:nvSpPr>
        <p:spPr>
          <a:xfrm rot="10164773">
            <a:off x="-719027" y="3191803"/>
            <a:ext cx="12215913" cy="1066800"/>
          </a:xfrm>
          <a:prstGeom prst="arc">
            <a:avLst>
              <a:gd name="adj1" fmla="val 10990771"/>
              <a:gd name="adj2" fmla="val 21264851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61BC-CDF1-C144-91E8-308CEED2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expense, always growing…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436960-3001-D342-94F4-4C7D9A9AA293}"/>
              </a:ext>
            </a:extLst>
          </p:cNvPr>
          <p:cNvGrpSpPr/>
          <p:nvPr/>
        </p:nvGrpSpPr>
        <p:grpSpPr>
          <a:xfrm>
            <a:off x="732212" y="1284194"/>
            <a:ext cx="8501743" cy="4831909"/>
            <a:chOff x="732212" y="1152218"/>
            <a:chExt cx="8501743" cy="49638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D9462D3-7184-014E-B624-6A6E56F168A3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436D0C6-FB38-5C47-8F39-8D36B55C4F78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C9C8ECD-A7C3-EA4A-8157-1EA03F43577B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634996-298E-BE43-B481-978A9064DCF8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Arc 26">
            <a:extLst>
              <a:ext uri="{FF2B5EF4-FFF2-40B4-BE49-F238E27FC236}">
                <a16:creationId xmlns:a16="http://schemas.microsoft.com/office/drawing/2014/main" id="{CDB1E5D7-8EA9-D141-B614-D093E4ED7999}"/>
              </a:ext>
            </a:extLst>
          </p:cNvPr>
          <p:cNvSpPr/>
          <p:nvPr/>
        </p:nvSpPr>
        <p:spPr>
          <a:xfrm rot="10164773">
            <a:off x="-719027" y="3191803"/>
            <a:ext cx="12215913" cy="1066800"/>
          </a:xfrm>
          <a:prstGeom prst="arc">
            <a:avLst>
              <a:gd name="adj1" fmla="val 10990771"/>
              <a:gd name="adj2" fmla="val 21264851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4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F1FD7CB-2743-EF4B-A84D-0F1AAAAE9F57}"/>
              </a:ext>
            </a:extLst>
          </p:cNvPr>
          <p:cNvGrpSpPr/>
          <p:nvPr/>
        </p:nvGrpSpPr>
        <p:grpSpPr>
          <a:xfrm>
            <a:off x="732212" y="1284194"/>
            <a:ext cx="8501743" cy="4831909"/>
            <a:chOff x="732212" y="1152218"/>
            <a:chExt cx="8501743" cy="49638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69496-6C4D-CB4E-AD6A-EFAB246ADF3F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B1C304-8A66-864F-8B21-F9F970D9812F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4118DE5-D0FE-C34F-9983-5B64F2AA5944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342AF61-B16E-1F44-9E6C-CDF5DBAC7032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AD13E44E-991B-2C40-8AC1-83C96DE033B1}"/>
              </a:ext>
            </a:extLst>
          </p:cNvPr>
          <p:cNvSpPr/>
          <p:nvPr/>
        </p:nvSpPr>
        <p:spPr>
          <a:xfrm rot="10164773">
            <a:off x="-719027" y="3191803"/>
            <a:ext cx="12215913" cy="1066800"/>
          </a:xfrm>
          <a:prstGeom prst="arc">
            <a:avLst>
              <a:gd name="adj1" fmla="val 10990771"/>
              <a:gd name="adj2" fmla="val 21264851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B58D4-4152-7D4C-A04E-AEA8F0C1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Also: what rent looks like</a:t>
            </a:r>
          </a:p>
        </p:txBody>
      </p:sp>
    </p:spTree>
    <p:extLst>
      <p:ext uri="{BB962C8B-B14F-4D97-AF65-F5344CB8AC3E}">
        <p14:creationId xmlns:p14="http://schemas.microsoft.com/office/powerpoint/2010/main" val="201289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E04A-3C7A-924C-B59C-E015589A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what’s this?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3E4550-AE15-3440-9E84-6B1A89C95994}"/>
              </a:ext>
            </a:extLst>
          </p:cNvPr>
          <p:cNvGrpSpPr/>
          <p:nvPr/>
        </p:nvGrpSpPr>
        <p:grpSpPr>
          <a:xfrm>
            <a:off x="782454" y="1314339"/>
            <a:ext cx="8501743" cy="4831909"/>
            <a:chOff x="732212" y="1152218"/>
            <a:chExt cx="8501743" cy="49638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0210BCF-1AFC-9747-988A-326D60391224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DD33B8C-8AD2-BF42-964B-A2CAE27D5052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055C55E-C4A9-1F4F-A0BD-4930570E96AD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D52748B-7969-FF4D-A29B-D916F99F7254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EDE91C2-8359-524A-B51B-C7FB598955EF}"/>
              </a:ext>
            </a:extLst>
          </p:cNvPr>
          <p:cNvGraphicFramePr>
            <a:graphicFrameLocks/>
          </p:cNvGraphicFramePr>
          <p:nvPr/>
        </p:nvGraphicFramePr>
        <p:xfrm>
          <a:off x="1066801" y="3161604"/>
          <a:ext cx="6483350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2620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07B3-6743-734B-84EB-9DAACE52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COST TO SOCIETY OF A TYPICAL DRUG THAT… </a:t>
            </a:r>
            <a:br>
              <a:rPr lang="en-US" dirty="0"/>
            </a:br>
            <a:r>
              <a:rPr lang="en-US" dirty="0"/>
              <a:t>Strengthens bones to prevent hip replacement surgery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A5ABC0-8EE8-B549-A296-02BFC48D7325}"/>
              </a:ext>
            </a:extLst>
          </p:cNvPr>
          <p:cNvGrpSpPr/>
          <p:nvPr/>
        </p:nvGrpSpPr>
        <p:grpSpPr>
          <a:xfrm>
            <a:off x="782454" y="1314339"/>
            <a:ext cx="8501743" cy="4831909"/>
            <a:chOff x="732212" y="1152218"/>
            <a:chExt cx="8501743" cy="49638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F8E7A4-6760-CE4B-95A5-210BB01D8816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B2C446-7A3B-B74B-86B3-F7E1430D0A91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EA4AFB2-C1D7-9941-8B2D-45861856AD9D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5940E84-E08A-0C40-ADEE-38E3B9DD4563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4EF73C9-2510-EA43-B6C5-C4E92468DED1}"/>
              </a:ext>
            </a:extLst>
          </p:cNvPr>
          <p:cNvGraphicFramePr>
            <a:graphicFrameLocks/>
          </p:cNvGraphicFramePr>
          <p:nvPr/>
        </p:nvGraphicFramePr>
        <p:xfrm>
          <a:off x="1066801" y="3161604"/>
          <a:ext cx="6483350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166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A843C3-C68B-9D4F-B041-14622027D381}"/>
              </a:ext>
            </a:extLst>
          </p:cNvPr>
          <p:cNvGrpSpPr/>
          <p:nvPr/>
        </p:nvGrpSpPr>
        <p:grpSpPr>
          <a:xfrm>
            <a:off x="782454" y="1314339"/>
            <a:ext cx="8501743" cy="4831909"/>
            <a:chOff x="732212" y="1152218"/>
            <a:chExt cx="8501743" cy="49638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3639B9-0A4E-AD4C-9E05-D8BF551317D8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5DE7CB-1A50-0248-8902-8FDCAA2800DB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51A408F-F9CD-A44C-B7F8-80FECBDA08BB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6918FD4-010A-854D-AA77-695DC77AB12E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89251B0-26EF-D449-9ACD-4DB6BDB92CBF}"/>
              </a:ext>
            </a:extLst>
          </p:cNvPr>
          <p:cNvGraphicFramePr>
            <a:graphicFrameLocks/>
          </p:cNvGraphicFramePr>
          <p:nvPr/>
        </p:nvGraphicFramePr>
        <p:xfrm>
          <a:off x="1066801" y="3161604"/>
          <a:ext cx="6483350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F6206B7-5C85-514A-A195-16C463365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COST TO SOCIETY OF A TYPICAL DRUG THAT… </a:t>
            </a:r>
            <a:br>
              <a:rPr lang="en-US" b="1" dirty="0">
                <a:latin typeface="Avenir Next" panose="020B0503020202020204" pitchFamily="34" charset="0"/>
              </a:rPr>
            </a:br>
            <a:r>
              <a:rPr lang="en-US" dirty="0"/>
              <a:t>Prevents diabetic retinopathy (blindness)</a:t>
            </a:r>
          </a:p>
        </p:txBody>
      </p:sp>
    </p:spTree>
    <p:extLst>
      <p:ext uri="{BB962C8B-B14F-4D97-AF65-F5344CB8AC3E}">
        <p14:creationId xmlns:p14="http://schemas.microsoft.com/office/powerpoint/2010/main" val="183190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579D91D-0D88-DF41-A855-6A60363E66CC}"/>
              </a:ext>
            </a:extLst>
          </p:cNvPr>
          <p:cNvGrpSpPr/>
          <p:nvPr/>
        </p:nvGrpSpPr>
        <p:grpSpPr>
          <a:xfrm>
            <a:off x="782454" y="1314339"/>
            <a:ext cx="8501743" cy="4831909"/>
            <a:chOff x="732212" y="1152218"/>
            <a:chExt cx="8501743" cy="49638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674EB1-47FD-C645-85F0-37661F74C453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11BE11-DAEB-1746-8AA5-8AB04002E38F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2F52DF0-3559-6D40-B6D7-4F57F4959732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7AD3FEF-2F58-B540-9826-E243FE9DA2D3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958DA73-1B72-8E45-89CE-7C0033F5F5CE}"/>
              </a:ext>
            </a:extLst>
          </p:cNvPr>
          <p:cNvGraphicFramePr>
            <a:graphicFrameLocks/>
          </p:cNvGraphicFramePr>
          <p:nvPr/>
        </p:nvGraphicFramePr>
        <p:xfrm>
          <a:off x="1066801" y="3161604"/>
          <a:ext cx="6483350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C140A9F-E774-854C-A613-103CA7ED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COST TO SOCIETY OF A TYPICAL DRUG THAT…</a:t>
            </a:r>
            <a:br>
              <a:rPr lang="en-US" dirty="0"/>
            </a:br>
            <a:r>
              <a:rPr lang="en-US" dirty="0"/>
              <a:t>Prevents liver cirrhosis due to NASH</a:t>
            </a:r>
          </a:p>
        </p:txBody>
      </p:sp>
    </p:spTree>
    <p:extLst>
      <p:ext uri="{BB962C8B-B14F-4D97-AF65-F5344CB8AC3E}">
        <p14:creationId xmlns:p14="http://schemas.microsoft.com/office/powerpoint/2010/main" val="229370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E981AD6-9707-9A48-8F74-9DEDE4AD39E5}"/>
              </a:ext>
            </a:extLst>
          </p:cNvPr>
          <p:cNvGraphicFramePr>
            <a:graphicFrameLocks/>
          </p:cNvGraphicFramePr>
          <p:nvPr/>
        </p:nvGraphicFramePr>
        <p:xfrm>
          <a:off x="1722922" y="971550"/>
          <a:ext cx="10293349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EF98E3C-FE28-9242-A8E8-65A6C605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put them together…</a:t>
            </a:r>
          </a:p>
        </p:txBody>
      </p:sp>
    </p:spTree>
    <p:extLst>
      <p:ext uri="{BB962C8B-B14F-4D97-AF65-F5344CB8AC3E}">
        <p14:creationId xmlns:p14="http://schemas.microsoft.com/office/powerpoint/2010/main" val="2243841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B1D27AA-6F21-5E4D-A31B-60A04CF825B6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C4DC83-2952-6641-9F49-64AF1A79ABDB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F04FB6-046E-0D41-9039-E5F37EFE9D99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D2C63BC-BFEE-F44F-98B1-A3955C7FA0A6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52ECCA6-FCB1-F443-A75F-07C6E860929D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6E8400-1C98-4B4F-90C1-01C898B1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LET’S PUT THEM TOGETHER… </a:t>
            </a:r>
            <a:br>
              <a:rPr lang="en-US" sz="1600" b="1" dirty="0">
                <a:latin typeface="Avenir Next" panose="020B0503020202020204" pitchFamily="34" charset="0"/>
              </a:rPr>
            </a:br>
            <a:r>
              <a:rPr lang="en-US" dirty="0"/>
              <a:t>Projected surgery spending unless we invent a drug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9A5614A-A958-5245-B285-B25232B101B8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325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77" y="-14837"/>
            <a:ext cx="12218378" cy="6872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E6E5A82-F719-7743-B5C7-9A3472FBC049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6F97D5-0888-5E4B-AB2A-4A4B266E9290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0D6CA-396D-C049-8B62-A41CBCE1000C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80BF0C0-FB0A-A949-8E21-FA8AD754E3A3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0EC632F-CA3A-824C-BA28-37744B371FC9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DF9D52D-822D-E746-9F73-122939A7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LET’S PUT THEM TOGETHER… </a:t>
            </a:r>
            <a:br>
              <a:rPr lang="en-US" sz="1600" b="1" dirty="0">
                <a:solidFill>
                  <a:srgbClr val="053552"/>
                </a:solidFill>
                <a:latin typeface="Avenir Next" panose="020B0503020202020204" pitchFamily="34" charset="0"/>
              </a:rPr>
            </a:br>
            <a:r>
              <a:rPr lang="en-US" dirty="0"/>
              <a:t>We invent a drug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6712D6-A057-2943-91F3-89F7EC6E9C57}"/>
              </a:ext>
            </a:extLst>
          </p:cNvPr>
          <p:cNvSpPr/>
          <p:nvPr/>
        </p:nvSpPr>
        <p:spPr>
          <a:xfrm>
            <a:off x="6236677" y="3796990"/>
            <a:ext cx="5369169" cy="36799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5F64C41-3EB6-5241-A57A-09FB79204307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F53EC9EE-BF3B-9845-A601-2A7C08F25B82}"/>
              </a:ext>
            </a:extLst>
          </p:cNvPr>
          <p:cNvSpPr/>
          <p:nvPr/>
        </p:nvSpPr>
        <p:spPr>
          <a:xfrm>
            <a:off x="6236677" y="3366655"/>
            <a:ext cx="5369169" cy="242008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54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154B1D-B094-DC4D-BA44-AFAAE80E132A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F421DE-2BE9-E046-B364-56A5C6D894C3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BC20AD-9021-E045-BE39-5191549AC6E1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47E9628-EF14-994D-B81B-A46C2D8547CA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D23C429-864E-1842-9FDC-F0F62BE186ED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3BB58A-7A47-4243-8D71-831EB16D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LET’S PUT THEM TOGETHER… </a:t>
            </a:r>
            <a:br>
              <a:rPr lang="en-US" sz="1600" b="1" dirty="0">
                <a:solidFill>
                  <a:srgbClr val="053552"/>
                </a:solidFill>
                <a:latin typeface="Avenir Next" panose="020B0503020202020204" pitchFamily="34" charset="0"/>
              </a:rPr>
            </a:br>
            <a:r>
              <a:rPr lang="en-US" dirty="0"/>
              <a:t>Surgery spending drops as surgeries are averted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4507716-7CE8-114E-81E6-81D84EA8E75D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72C92F65-3538-7747-B925-FB9619E255C9}"/>
              </a:ext>
            </a:extLst>
          </p:cNvPr>
          <p:cNvSpPr/>
          <p:nvPr/>
        </p:nvSpPr>
        <p:spPr>
          <a:xfrm>
            <a:off x="6236677" y="3366655"/>
            <a:ext cx="5369169" cy="242008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4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34BCCCC-DFF5-D24E-AD5E-CBACC0BA08BD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4FFC71-7129-114E-BA84-BB3227A4EE4F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FBC0D5-E353-6D42-829A-C70062B83FCE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EA32555-4BF9-314D-B5BA-8F083F651311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DEDB020-3A33-DF45-8F1F-9A507643AE0C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5288885-17D1-504E-A10A-A4A6DF2F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LET’S PUT THEM TOGETHER… </a:t>
            </a:r>
            <a:br>
              <a:rPr lang="en-US" sz="1600" b="1" dirty="0">
                <a:solidFill>
                  <a:srgbClr val="053552"/>
                </a:solidFill>
                <a:latin typeface="Avenir Next" panose="020B0503020202020204" pitchFamily="34" charset="0"/>
              </a:rPr>
            </a:br>
            <a:r>
              <a:rPr lang="en-US" dirty="0"/>
              <a:t>Surgery spending drops but total spending (surgery + drug) climbs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1109336-D175-EA41-B6B4-F3578F0FE74F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7E36A53-E7E3-C145-8F5F-6D793A7C3AD9}"/>
              </a:ext>
            </a:extLst>
          </p:cNvPr>
          <p:cNvSpPr/>
          <p:nvPr/>
        </p:nvSpPr>
        <p:spPr>
          <a:xfrm>
            <a:off x="6236677" y="3366655"/>
            <a:ext cx="5369169" cy="242008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77047-EA2B-4449-BBD1-2F5BB5F27D98}"/>
              </a:ext>
            </a:extLst>
          </p:cNvPr>
          <p:cNvSpPr/>
          <p:nvPr/>
        </p:nvSpPr>
        <p:spPr>
          <a:xfrm rot="21098682">
            <a:off x="6255381" y="1859087"/>
            <a:ext cx="271192" cy="1268908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605CEF-0314-4443-9B42-70ADFE9DE2BC}"/>
              </a:ext>
            </a:extLst>
          </p:cNvPr>
          <p:cNvSpPr/>
          <p:nvPr/>
        </p:nvSpPr>
        <p:spPr>
          <a:xfrm rot="21098682">
            <a:off x="6502105" y="3141537"/>
            <a:ext cx="220810" cy="127097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3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2A45-460E-AA4B-9CA7-BBC7DEB5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LET’S PUT THEM TOGETHER… </a:t>
            </a:r>
            <a:br>
              <a:rPr lang="en-US" sz="1600" b="1" dirty="0">
                <a:solidFill>
                  <a:srgbClr val="053552"/>
                </a:solidFill>
                <a:latin typeface="Avenir Next" panose="020B0503020202020204" pitchFamily="34" charset="0"/>
              </a:rPr>
            </a:br>
            <a:r>
              <a:rPr lang="en-US" dirty="0"/>
              <a:t>Then drug goes generic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F5817F-F453-A64F-A07F-5494A73F4510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C09259-6557-C744-8A3F-9308AADC7B62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B15D384-6586-BF4D-A9D6-9B39EA774078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F9B0F40-8416-4942-B3AA-FD325E857037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B72D9EC-4C27-AB4E-AC40-CD57F88875E2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6A628BB-6441-4042-8CF3-76F1915D4F3E}"/>
              </a:ext>
            </a:extLst>
          </p:cNvPr>
          <p:cNvSpPr/>
          <p:nvPr/>
        </p:nvSpPr>
        <p:spPr>
          <a:xfrm rot="21204434">
            <a:off x="6662748" y="4011869"/>
            <a:ext cx="4940671" cy="61909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C46DDE70-CC36-2244-88C2-94F6A5E3E843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B8C1E3AB-5E67-B849-91A1-1EB73F495F45}"/>
              </a:ext>
            </a:extLst>
          </p:cNvPr>
          <p:cNvSpPr/>
          <p:nvPr/>
        </p:nvSpPr>
        <p:spPr>
          <a:xfrm rot="21098682">
            <a:off x="6281703" y="1846559"/>
            <a:ext cx="271192" cy="127984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AFE2EA-CDDC-A34C-B060-7E2BE0D6C630}"/>
              </a:ext>
            </a:extLst>
          </p:cNvPr>
          <p:cNvSpPr/>
          <p:nvPr/>
        </p:nvSpPr>
        <p:spPr>
          <a:xfrm rot="21098682">
            <a:off x="6490455" y="3142389"/>
            <a:ext cx="220810" cy="111061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D23D61-DE73-764F-BA6A-D6114B7AD3A3}"/>
              </a:ext>
            </a:extLst>
          </p:cNvPr>
          <p:cNvSpPr/>
          <p:nvPr/>
        </p:nvSpPr>
        <p:spPr>
          <a:xfrm rot="20965427">
            <a:off x="6535798" y="4266899"/>
            <a:ext cx="271192" cy="5621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F98A8E-7939-9845-9B45-54B2E57B75B7}"/>
              </a:ext>
            </a:extLst>
          </p:cNvPr>
          <p:cNvSpPr/>
          <p:nvPr/>
        </p:nvSpPr>
        <p:spPr>
          <a:xfrm rot="21204434">
            <a:off x="6583429" y="3049256"/>
            <a:ext cx="4915322" cy="147379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3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836C6-4C4E-E64F-8855-1BCEEB21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LET’S PUT THEM TOGETHER… </a:t>
            </a:r>
            <a:br>
              <a:rPr lang="en-US" b="1" dirty="0">
                <a:latin typeface="Avenir Next" panose="020B0503020202020204" pitchFamily="34" charset="0"/>
              </a:rPr>
            </a:br>
            <a:r>
              <a:rPr lang="en-US" dirty="0"/>
              <a:t>Then drug goes generic, surgeries are still averted,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3E3E88-F638-754E-A20F-EC21DDA610D7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60144D-3E33-ED4F-9AB2-D203876D2736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5DC092-1B04-8543-8D97-2840A6773350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9CA8CF6-C843-504A-B49C-E21318E5BC78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A8B8BD8-988F-6D41-9FC7-1A6BE14E1197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EFB9FFF-C499-894B-8DFC-2D36F08D0424}"/>
              </a:ext>
            </a:extLst>
          </p:cNvPr>
          <p:cNvSpPr/>
          <p:nvPr/>
        </p:nvSpPr>
        <p:spPr>
          <a:xfrm rot="21204434">
            <a:off x="6662748" y="4011869"/>
            <a:ext cx="4940671" cy="61909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4268BA4-D3BE-D84E-A55C-444B669003CD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9E1B94BF-81B0-A544-ADE6-0C8388FE2168}"/>
              </a:ext>
            </a:extLst>
          </p:cNvPr>
          <p:cNvSpPr/>
          <p:nvPr/>
        </p:nvSpPr>
        <p:spPr>
          <a:xfrm rot="21098682">
            <a:off x="6281703" y="1846559"/>
            <a:ext cx="271192" cy="127984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679615-2A7D-4941-B663-BF7502D63388}"/>
              </a:ext>
            </a:extLst>
          </p:cNvPr>
          <p:cNvSpPr/>
          <p:nvPr/>
        </p:nvSpPr>
        <p:spPr>
          <a:xfrm rot="21098682">
            <a:off x="6490455" y="3142389"/>
            <a:ext cx="220810" cy="111061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A4C016-D89D-944B-B554-14882179CC4F}"/>
              </a:ext>
            </a:extLst>
          </p:cNvPr>
          <p:cNvSpPr/>
          <p:nvPr/>
        </p:nvSpPr>
        <p:spPr>
          <a:xfrm rot="21204434">
            <a:off x="6554371" y="3050930"/>
            <a:ext cx="4915322" cy="96761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99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6AEBD4D-3D9E-A048-B63D-2FDCDBBAA54C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94414C-1DEE-E64D-9742-25E165FD5DB9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BE1EB8-8526-7947-9CFE-602BC245421E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B90765E-3EE5-DF4F-AF1E-4FFE71F36643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03C1E24-800D-AA40-B595-CF6315F62E7D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E981AD6-9707-9A48-8F74-9DEDE4AD39E5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E9EC36-9F3F-0E45-ABE4-A63A09D73AED}"/>
              </a:ext>
            </a:extLst>
          </p:cNvPr>
          <p:cNvCxnSpPr>
            <a:cxnSpLocks/>
          </p:cNvCxnSpPr>
          <p:nvPr/>
        </p:nvCxnSpPr>
        <p:spPr>
          <a:xfrm>
            <a:off x="8728587" y="2879237"/>
            <a:ext cx="217293" cy="1060303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24261-B389-5146-87A1-493E573F8F25}"/>
              </a:ext>
            </a:extLst>
          </p:cNvPr>
          <p:cNvSpPr txBox="1"/>
          <p:nvPr/>
        </p:nvSpPr>
        <p:spPr>
          <a:xfrm>
            <a:off x="8837233" y="2976711"/>
            <a:ext cx="321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Savings accumulate </a:t>
            </a:r>
            <a:br>
              <a:rPr lang="en-US" b="1" dirty="0">
                <a:latin typeface="Avenir Next" panose="020B0503020202020204" pitchFamily="34" charset="0"/>
              </a:rPr>
            </a:br>
            <a:r>
              <a:rPr lang="en-US" b="1" dirty="0">
                <a:latin typeface="Avenir Next" panose="020B0503020202020204" pitchFamily="34" charset="0"/>
              </a:rPr>
              <a:t>after drug goes generic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0C435-312C-3F4E-BB4A-1C6EB330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LET’S PUT THEM TOGETHER… </a:t>
            </a:r>
            <a:br>
              <a:rPr lang="en-US" b="1" dirty="0">
                <a:latin typeface="Avenir Next" panose="020B0503020202020204" pitchFamily="34" charset="0"/>
              </a:rPr>
            </a:br>
            <a:r>
              <a:rPr lang="en-US" dirty="0"/>
              <a:t>Then drug goes generic, surgeries are still averted, </a:t>
            </a:r>
            <a:r>
              <a:rPr lang="en-US" sz="2000" b="1" dirty="0">
                <a:latin typeface="Avenir Next" panose="020B0503020202020204" pitchFamily="34" charset="0"/>
              </a:rPr>
              <a:t>AND SOCIETY SAVES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5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788468F-EA77-D44D-BE98-A2AA2B842CAA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2FC9F3-8F6B-134A-9E25-4A10CA99B1A5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D5B6AC-0714-B04B-9A2A-4E25F15BEED7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FC3C3CB-F67C-AA4A-84BD-C197273ED475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A874DD7-F7D9-DE41-A5D9-0F358164BDFC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E981AD6-9707-9A48-8F74-9DEDE4AD39E5}"/>
              </a:ext>
            </a:extLst>
          </p:cNvPr>
          <p:cNvGraphicFramePr>
            <a:graphicFrameLocks/>
          </p:cNvGraphicFramePr>
          <p:nvPr/>
        </p:nvGraphicFramePr>
        <p:xfrm>
          <a:off x="477411" y="1314337"/>
          <a:ext cx="11393886" cy="522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03BFD2-AB94-D540-A253-501FFE05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 savings evident in long term… after drug is generic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88717C-9C61-5541-9BEB-D03FF12B42DF}"/>
              </a:ext>
            </a:extLst>
          </p:cNvPr>
          <p:cNvSpPr txBox="1"/>
          <p:nvPr/>
        </p:nvSpPr>
        <p:spPr>
          <a:xfrm>
            <a:off x="1050227" y="4043647"/>
            <a:ext cx="2941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</a:rPr>
              <a:t>At society’s 2% cost of capital, society breaks even (in this case) after ~35 years. </a:t>
            </a:r>
          </a:p>
        </p:txBody>
      </p:sp>
    </p:spTree>
    <p:extLst>
      <p:ext uri="{BB962C8B-B14F-4D97-AF65-F5344CB8AC3E}">
        <p14:creationId xmlns:p14="http://schemas.microsoft.com/office/powerpoint/2010/main" val="38147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6" y="-14837"/>
            <a:ext cx="12218375" cy="6872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34BCCCC-DFF5-D24E-AD5E-CBACC0BA08BD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4FFC71-7129-114E-BA84-BB3227A4EE4F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FBC0D5-E353-6D42-829A-C70062B83FCE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EA32555-4BF9-314D-B5BA-8F083F651311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DEDB020-3A33-DF45-8F1F-9A507643AE0C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1109336-D175-EA41-B6B4-F3578F0FE74F}"/>
              </a:ext>
            </a:extLst>
          </p:cNvPr>
          <p:cNvGraphicFramePr>
            <a:graphicFrameLocks/>
          </p:cNvGraphicFramePr>
          <p:nvPr/>
        </p:nvGraphicFramePr>
        <p:xfrm>
          <a:off x="523630" y="1314338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7E36A53-E7E3-C145-8F5F-6D793A7C3AD9}"/>
              </a:ext>
            </a:extLst>
          </p:cNvPr>
          <p:cNvSpPr/>
          <p:nvPr/>
        </p:nvSpPr>
        <p:spPr>
          <a:xfrm>
            <a:off x="6223425" y="3366655"/>
            <a:ext cx="5369169" cy="242008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77047-EA2B-4449-BBD1-2F5BB5F27D98}"/>
              </a:ext>
            </a:extLst>
          </p:cNvPr>
          <p:cNvSpPr/>
          <p:nvPr/>
        </p:nvSpPr>
        <p:spPr>
          <a:xfrm rot="21098682">
            <a:off x="6321641" y="1859087"/>
            <a:ext cx="271192" cy="1268908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605CEF-0314-4443-9B42-70ADFE9DE2BC}"/>
              </a:ext>
            </a:extLst>
          </p:cNvPr>
          <p:cNvSpPr/>
          <p:nvPr/>
        </p:nvSpPr>
        <p:spPr>
          <a:xfrm rot="21098682">
            <a:off x="6502105" y="3141537"/>
            <a:ext cx="220810" cy="127097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3B5EE1-2691-4F42-A5FF-A3E808E1A609}"/>
              </a:ext>
            </a:extLst>
          </p:cNvPr>
          <p:cNvSpPr/>
          <p:nvPr/>
        </p:nvSpPr>
        <p:spPr>
          <a:xfrm rot="21204434">
            <a:off x="6265721" y="1621519"/>
            <a:ext cx="5184473" cy="96761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76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04CDF43-A7EE-4843-930E-2D37D34550D9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990DA5-6C6D-2F41-9D8A-AC36D3695B55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44C40B-96EF-9F48-9D1B-D5D11B30C21A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1568F9B-C406-5B44-972C-6B95EC1E0DF9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779213F-84DF-3F46-8C53-A0B9158CFBCE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C854F00C-725D-E444-A3DD-EC2E85594222}"/>
              </a:ext>
            </a:extLst>
          </p:cNvPr>
          <p:cNvGraphicFramePr>
            <a:graphicFrameLocks/>
          </p:cNvGraphicFramePr>
          <p:nvPr/>
        </p:nvGraphicFramePr>
        <p:xfrm>
          <a:off x="523629" y="1314336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729FA754-A7CE-DF46-828A-162B3D2D54EF}"/>
              </a:ext>
            </a:extLst>
          </p:cNvPr>
          <p:cNvSpPr/>
          <p:nvPr/>
        </p:nvSpPr>
        <p:spPr>
          <a:xfrm rot="21204434">
            <a:off x="6318729" y="1621519"/>
            <a:ext cx="5184473" cy="96761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CF30B2-2EDD-8D4E-9059-F4BBCA141583}"/>
              </a:ext>
            </a:extLst>
          </p:cNvPr>
          <p:cNvSpPr/>
          <p:nvPr/>
        </p:nvSpPr>
        <p:spPr>
          <a:xfrm rot="21204434">
            <a:off x="6318729" y="3919406"/>
            <a:ext cx="5184473" cy="96761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59EFF8-C362-6349-8E46-6DFFBAA9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IF DRUG DOESN’T GO GENERIC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6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C289326-7DDE-D541-8315-E73BE6894CBF}"/>
              </a:ext>
            </a:extLst>
          </p:cNvPr>
          <p:cNvSpPr txBox="1"/>
          <p:nvPr/>
        </p:nvSpPr>
        <p:spPr>
          <a:xfrm>
            <a:off x="642979" y="1228896"/>
            <a:ext cx="5486400" cy="5230717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D07BF-13D0-AC42-A5D6-BC5432F3299D}"/>
              </a:ext>
            </a:extLst>
          </p:cNvPr>
          <p:cNvSpPr txBox="1"/>
          <p:nvPr/>
        </p:nvSpPr>
        <p:spPr>
          <a:xfrm>
            <a:off x="6414604" y="1228896"/>
            <a:ext cx="5486400" cy="5230717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5E4E9-98BA-0545-B6FC-2F7274573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</p:spPr>
        <p:txBody>
          <a:bodyPr anchor="ctr">
            <a:normAutofit/>
          </a:bodyPr>
          <a:lstStyle/>
          <a:p>
            <a:r>
              <a:rPr lang="en-US"/>
              <a:t>How we celebrate matters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F21EA-2D5B-424A-89AD-227A30AA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268" y="1371600"/>
            <a:ext cx="3124237" cy="41656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C6EC83-0AD4-D843-80C0-CCB8CCF49108}"/>
              </a:ext>
            </a:extLst>
          </p:cNvPr>
          <p:cNvSpPr txBox="1"/>
          <p:nvPr/>
        </p:nvSpPr>
        <p:spPr>
          <a:xfrm>
            <a:off x="642980" y="5352086"/>
            <a:ext cx="5486399" cy="1107527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Published 1813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Copyright expired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Can download for free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693AA0-C9B7-8449-8522-65965D66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8" r="24825"/>
          <a:stretch/>
        </p:blipFill>
        <p:spPr>
          <a:xfrm>
            <a:off x="8043097" y="1242149"/>
            <a:ext cx="2229411" cy="44245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86FBF8-F957-1245-9894-DE8664A7AA85}"/>
              </a:ext>
            </a:extLst>
          </p:cNvPr>
          <p:cNvSpPr txBox="1"/>
          <p:nvPr/>
        </p:nvSpPr>
        <p:spPr>
          <a:xfrm>
            <a:off x="6414602" y="5348987"/>
            <a:ext cx="5486399" cy="1107527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WHAT'S NOT ON THE LABEL?</a:t>
            </a:r>
          </a:p>
        </p:txBody>
      </p:sp>
    </p:spTree>
    <p:extLst>
      <p:ext uri="{BB962C8B-B14F-4D97-AF65-F5344CB8AC3E}">
        <p14:creationId xmlns:p14="http://schemas.microsoft.com/office/powerpoint/2010/main" val="8702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3071864-3194-A840-80A0-393982043164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CC9EFB-84D7-FD4F-9F30-8B6AA5BDCACB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65ACF9-ACF7-424F-BAFA-480E3CEA3C89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6E8ACF5-E6ED-4148-883B-2E4996DF3CC1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B4216F-74CF-7B4D-BD8C-EF17C928F67F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5A57A88-F0D7-534A-86F5-776F288C41CD}"/>
              </a:ext>
            </a:extLst>
          </p:cNvPr>
          <p:cNvGraphicFramePr>
            <a:graphicFrameLocks/>
          </p:cNvGraphicFramePr>
          <p:nvPr/>
        </p:nvGraphicFramePr>
        <p:xfrm>
          <a:off x="523629" y="1314336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AF0D4A9-BBC8-2C48-9FEA-5C26A51A44F0}"/>
              </a:ext>
            </a:extLst>
          </p:cNvPr>
          <p:cNvSpPr/>
          <p:nvPr/>
        </p:nvSpPr>
        <p:spPr>
          <a:xfrm rot="21204434">
            <a:off x="6318729" y="1621519"/>
            <a:ext cx="5184473" cy="96761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6DCA9-2E11-FE4E-AD60-305CC055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IF DRUG DOESN’T GO GENERIC</a:t>
            </a:r>
            <a:br>
              <a:rPr lang="en-US" dirty="0"/>
            </a:br>
            <a:r>
              <a:rPr lang="en-US" dirty="0"/>
              <a:t>Surgeries are still averted</a:t>
            </a:r>
          </a:p>
        </p:txBody>
      </p:sp>
    </p:spTree>
    <p:extLst>
      <p:ext uri="{BB962C8B-B14F-4D97-AF65-F5344CB8AC3E}">
        <p14:creationId xmlns:p14="http://schemas.microsoft.com/office/powerpoint/2010/main" val="3048151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2A50547-C654-AB48-9841-BE74EB813A7D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146BE9-602F-1F4D-9855-E28D06673290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543A2AC-78A6-604F-BAE3-779450A6A40C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5486D58-626A-8948-A307-DDF53A0F340D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CE1D57E-FB85-224E-AACA-BDA523370168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C317E65-9360-CF40-9AC6-9126A8E9D1A9}"/>
              </a:ext>
            </a:extLst>
          </p:cNvPr>
          <p:cNvGraphicFramePr>
            <a:graphicFrameLocks/>
          </p:cNvGraphicFramePr>
          <p:nvPr/>
        </p:nvGraphicFramePr>
        <p:xfrm>
          <a:off x="523629" y="1314336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4902304-0D4A-5D42-8F87-F7E15033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rgbClr val="053552"/>
                </a:solidFill>
                <a:latin typeface="Avenir Next" panose="020B0503020202020204" pitchFamily="34" charset="0"/>
              </a:rPr>
              <a:t>IF DRUG DOESN’T GO GENERIC </a:t>
            </a:r>
            <a:br>
              <a:rPr lang="en-US" sz="1600" b="1" dirty="0">
                <a:solidFill>
                  <a:srgbClr val="053552"/>
                </a:solidFill>
                <a:latin typeface="Avenir Next" panose="020B0503020202020204" pitchFamily="34" charset="0"/>
              </a:rPr>
            </a:br>
            <a:r>
              <a:rPr lang="en-US" dirty="0"/>
              <a:t>Surgeries are still averted, but no net savings</a:t>
            </a:r>
          </a:p>
        </p:txBody>
      </p:sp>
    </p:spTree>
    <p:extLst>
      <p:ext uri="{BB962C8B-B14F-4D97-AF65-F5344CB8AC3E}">
        <p14:creationId xmlns:p14="http://schemas.microsoft.com/office/powerpoint/2010/main" val="78764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CB97BF-A21A-444B-A7B2-3DB85576E48E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85F989-A6F0-7F47-BD14-90AF7A456A74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FADAEA-AFEE-394F-AFE0-E2A364BAAE0B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577078B-C70B-1043-BED4-DA23C0E502C1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B57DB6B-3192-2740-8E59-DCC3418AE142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7FC20E-860C-C147-87BE-09C9EF89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Society just pays increasing rent forever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6B21217-2D26-0444-AA4D-67F1464A7F42}"/>
              </a:ext>
            </a:extLst>
          </p:cNvPr>
          <p:cNvGraphicFramePr>
            <a:graphicFrameLocks/>
          </p:cNvGraphicFramePr>
          <p:nvPr/>
        </p:nvGraphicFramePr>
        <p:xfrm>
          <a:off x="523628" y="1314335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4018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CB97BF-A21A-444B-A7B2-3DB85576E48E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85F989-A6F0-7F47-BD14-90AF7A456A74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FADAEA-AFEE-394F-AFE0-E2A364BAAE0B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577078B-C70B-1043-BED4-DA23C0E502C1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B57DB6B-3192-2740-8E59-DCC3418AE142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7FC20E-860C-C147-87BE-09C9EF89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Society just pays increasing rent forever... We shouldn’t be in the rent business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6B21217-2D26-0444-AA4D-67F1464A7F42}"/>
              </a:ext>
            </a:extLst>
          </p:cNvPr>
          <p:cNvGraphicFramePr>
            <a:graphicFrameLocks/>
          </p:cNvGraphicFramePr>
          <p:nvPr/>
        </p:nvGraphicFramePr>
        <p:xfrm>
          <a:off x="523628" y="1314335"/>
          <a:ext cx="11254567" cy="54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8227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A57CE8-3792-8E40-AFCA-C73926517807}"/>
              </a:ext>
            </a:extLst>
          </p:cNvPr>
          <p:cNvGrpSpPr/>
          <p:nvPr/>
        </p:nvGrpSpPr>
        <p:grpSpPr>
          <a:xfrm>
            <a:off x="782454" y="1314339"/>
            <a:ext cx="10995743" cy="4831909"/>
            <a:chOff x="732212" y="1152218"/>
            <a:chExt cx="8501743" cy="49638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26BF1D-B9EC-7B4F-A35B-783D3A169C47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64FCBD-D589-8E43-983F-AD58E9A0B7E3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5397F67-9F3B-174A-AB55-696D37FC50EA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320998F-1CEF-3146-913F-36BB253A672D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C9F979E-A90D-D24A-AF24-EA3C70B7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in the mortgage business… let’s guarantee that all drugs go generic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EE739BD-581B-024E-AF36-358673227026}"/>
              </a:ext>
            </a:extLst>
          </p:cNvPr>
          <p:cNvGraphicFramePr>
            <a:graphicFrameLocks/>
          </p:cNvGraphicFramePr>
          <p:nvPr/>
        </p:nvGraphicFramePr>
        <p:xfrm>
          <a:off x="477411" y="1314337"/>
          <a:ext cx="11393886" cy="522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2608596-12A6-CF4D-91D9-D92233396160}"/>
              </a:ext>
            </a:extLst>
          </p:cNvPr>
          <p:cNvSpPr txBox="1"/>
          <p:nvPr/>
        </p:nvSpPr>
        <p:spPr>
          <a:xfrm>
            <a:off x="1050227" y="4043647"/>
            <a:ext cx="2941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</a:rPr>
              <a:t>At society’s 2% cost of capital, society breaks even (in this case) after ~35 years. </a:t>
            </a:r>
          </a:p>
        </p:txBody>
      </p:sp>
    </p:spTree>
    <p:extLst>
      <p:ext uri="{BB962C8B-B14F-4D97-AF65-F5344CB8AC3E}">
        <p14:creationId xmlns:p14="http://schemas.microsoft.com/office/powerpoint/2010/main" val="1141263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D4534C-3FB7-F545-BEBF-1A58161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So how can we promise society that all our drugs will become inexpensive after innovation has been rewarded?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Agree to simulated genericization</a:t>
            </a: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in exchange for</a:t>
            </a: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Insurance Reforms </a:t>
            </a: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that cap out-of-pocket costs </a:t>
            </a: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for patients</a:t>
            </a:r>
          </a:p>
        </p:txBody>
      </p:sp>
    </p:spTree>
    <p:extLst>
      <p:ext uri="{BB962C8B-B14F-4D97-AF65-F5344CB8AC3E}">
        <p14:creationId xmlns:p14="http://schemas.microsoft.com/office/powerpoint/2010/main" val="3923354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D4534C-3FB7-F545-BEBF-1A58161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So how can we promise society that all our drugs will become inexpensive after innovation has been rewarded?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Agree to contractual genericization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in exchange for</a:t>
            </a: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Insurance Reforms </a:t>
            </a: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that cap out-of-pocket costs </a:t>
            </a:r>
            <a:br>
              <a:rPr lang="en-US" sz="4000" dirty="0">
                <a:solidFill>
                  <a:schemeClr val="bg1">
                    <a:alpha val="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alpha val="0"/>
                  </a:schemeClr>
                </a:solidFill>
              </a:rPr>
              <a:t>for patients</a:t>
            </a:r>
          </a:p>
        </p:txBody>
      </p:sp>
    </p:spTree>
    <p:extLst>
      <p:ext uri="{BB962C8B-B14F-4D97-AF65-F5344CB8AC3E}">
        <p14:creationId xmlns:p14="http://schemas.microsoft.com/office/powerpoint/2010/main" val="829976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D4534C-3FB7-F545-BEBF-1A58161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So how can we promise society that all our drugs will become inexpensive after innovation has been rewarded?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Agree to contractual genericization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in exchange for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Insurance Reforms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that cap out-of-pocket costs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for patients.</a:t>
            </a:r>
          </a:p>
        </p:txBody>
      </p:sp>
    </p:spTree>
    <p:extLst>
      <p:ext uri="{BB962C8B-B14F-4D97-AF65-F5344CB8AC3E}">
        <p14:creationId xmlns:p14="http://schemas.microsoft.com/office/powerpoint/2010/main" val="2351509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7" y="1317811"/>
            <a:ext cx="349573" cy="2433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84813-0C10-8C4F-9BEA-6B0ACB38E6F9}"/>
              </a:ext>
            </a:extLst>
          </p:cNvPr>
          <p:cNvSpPr/>
          <p:nvPr/>
        </p:nvSpPr>
        <p:spPr>
          <a:xfrm>
            <a:off x="2039863" y="3307979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E41D1C-000C-8A48-9CBA-24F46DB72303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D61555-D0AB-3840-8785-FDC7480F4710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332B9F-0EE8-F14E-BF67-4B479BB47A7A}"/>
              </a:ext>
            </a:extLst>
          </p:cNvPr>
          <p:cNvCxnSpPr/>
          <p:nvPr/>
        </p:nvCxnSpPr>
        <p:spPr>
          <a:xfrm>
            <a:off x="415445" y="353131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90A6B87-B1CA-7A45-917B-1F60B766F272}"/>
              </a:ext>
            </a:extLst>
          </p:cNvPr>
          <p:cNvSpPr/>
          <p:nvPr/>
        </p:nvSpPr>
        <p:spPr>
          <a:xfrm>
            <a:off x="445873" y="3541044"/>
            <a:ext cx="11319047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0AEDED-A277-2C4B-9565-6E99AB3D497F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37FC502-0DB3-2942-8043-99C44431AD07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4CBEDD-E1E3-F844-BD84-8DABABA7B624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D909C-98B7-E144-8322-F72626131A84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D161B4-AC62-4E4A-8EB9-B55360B5EAB0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CC6F53-58ED-CA45-B024-310E14436CE1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28E834F-891A-F34B-9779-5C99905FBC0A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171232-F54F-2E44-9EF7-2A79B52CB9F7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9369B8-6506-7A46-BBBC-8EE8F071A70A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58E7E-78DE-864F-B848-3CCA5CE6BEFD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B101B0-EBD2-344D-A473-6BADAF05CDD9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6FB0C89-1DC7-1944-B208-A8B0E92D31FD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60296D-5F4F-F047-A201-2450E9155643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51E4B31-2410-264C-A9E8-CEA6C3E44BD7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1D8F58-D8F6-9C4B-A5A7-29784A3D2630}"/>
              </a:ext>
            </a:extLst>
          </p:cNvPr>
          <p:cNvSpPr/>
          <p:nvPr/>
        </p:nvSpPr>
        <p:spPr>
          <a:xfrm>
            <a:off x="708808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20D4CA1-AA7E-064F-8DB1-459F3413F146}"/>
              </a:ext>
            </a:extLst>
          </p:cNvPr>
          <p:cNvSpPr/>
          <p:nvPr/>
        </p:nvSpPr>
        <p:spPr>
          <a:xfrm>
            <a:off x="7494124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6735BFB-523C-0F43-913F-3EF89D2C8B2B}"/>
              </a:ext>
            </a:extLst>
          </p:cNvPr>
          <p:cNvSpPr/>
          <p:nvPr/>
        </p:nvSpPr>
        <p:spPr>
          <a:xfrm>
            <a:off x="788093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B84810-4A42-2145-A55E-9E1758C7C27A}"/>
              </a:ext>
            </a:extLst>
          </p:cNvPr>
          <p:cNvSpPr/>
          <p:nvPr/>
        </p:nvSpPr>
        <p:spPr>
          <a:xfrm>
            <a:off x="8335012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58121F2-BE14-3D46-8A3B-918C081D4C7C}"/>
              </a:ext>
            </a:extLst>
          </p:cNvPr>
          <p:cNvSpPr/>
          <p:nvPr/>
        </p:nvSpPr>
        <p:spPr>
          <a:xfrm>
            <a:off x="874105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A122774-C71E-464E-A44B-6613756FED22}"/>
              </a:ext>
            </a:extLst>
          </p:cNvPr>
          <p:cNvSpPr/>
          <p:nvPr/>
        </p:nvSpPr>
        <p:spPr>
          <a:xfrm>
            <a:off x="916280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28D15E0-84BA-3C44-8793-06930D85CB9F}"/>
              </a:ext>
            </a:extLst>
          </p:cNvPr>
          <p:cNvSpPr/>
          <p:nvPr/>
        </p:nvSpPr>
        <p:spPr>
          <a:xfrm>
            <a:off x="956884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A7337E-7F0C-234D-A69E-023D507E0D8A}"/>
              </a:ext>
            </a:extLst>
          </p:cNvPr>
          <p:cNvSpPr/>
          <p:nvPr/>
        </p:nvSpPr>
        <p:spPr>
          <a:xfrm>
            <a:off x="1002181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87EDE9D-7B8C-EB41-ADE2-4B17B7D0326C}"/>
              </a:ext>
            </a:extLst>
          </p:cNvPr>
          <p:cNvSpPr/>
          <p:nvPr/>
        </p:nvSpPr>
        <p:spPr>
          <a:xfrm>
            <a:off x="1042785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25CD59F-C924-C543-9189-C04E1EC63FB2}"/>
              </a:ext>
            </a:extLst>
          </p:cNvPr>
          <p:cNvSpPr/>
          <p:nvPr/>
        </p:nvSpPr>
        <p:spPr>
          <a:xfrm>
            <a:off x="1084960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23AFAC0-6DBB-4941-94B6-47CE65642498}"/>
              </a:ext>
            </a:extLst>
          </p:cNvPr>
          <p:cNvSpPr/>
          <p:nvPr/>
        </p:nvSpPr>
        <p:spPr>
          <a:xfrm>
            <a:off x="1125565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4437107-BDF0-3845-A6FE-466F486419A7}"/>
              </a:ext>
            </a:extLst>
          </p:cNvPr>
          <p:cNvSpPr/>
          <p:nvPr/>
        </p:nvSpPr>
        <p:spPr>
          <a:xfrm>
            <a:off x="6649245" y="3542201"/>
            <a:ext cx="5419257" cy="201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8A281A-CD43-D04C-B0D7-F0E87CE2C370}"/>
              </a:ext>
            </a:extLst>
          </p:cNvPr>
          <p:cNvSpPr/>
          <p:nvPr/>
        </p:nvSpPr>
        <p:spPr>
          <a:xfrm>
            <a:off x="4552981" y="3544638"/>
            <a:ext cx="380496" cy="18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1AB516-D2C0-B047-8DB5-AF270B9EE16D}"/>
              </a:ext>
            </a:extLst>
          </p:cNvPr>
          <p:cNvSpPr/>
          <p:nvPr/>
        </p:nvSpPr>
        <p:spPr>
          <a:xfrm>
            <a:off x="2416304" y="3551036"/>
            <a:ext cx="394288" cy="18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3C5FB5-9AB4-6142-BB38-BBFE0E9BD453}"/>
              </a:ext>
            </a:extLst>
          </p:cNvPr>
          <p:cNvSpPr txBox="1"/>
          <p:nvPr/>
        </p:nvSpPr>
        <p:spPr>
          <a:xfrm>
            <a:off x="5540829" y="550904"/>
            <a:ext cx="6285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venir Next" panose="020B0503020202020204" pitchFamily="34" charset="0"/>
              </a:rPr>
              <a:t>Congress thinks some drugs are too expensive.</a:t>
            </a:r>
          </a:p>
        </p:txBody>
      </p:sp>
    </p:spTree>
    <p:extLst>
      <p:ext uri="{BB962C8B-B14F-4D97-AF65-F5344CB8AC3E}">
        <p14:creationId xmlns:p14="http://schemas.microsoft.com/office/powerpoint/2010/main" val="1198133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6698BA3-B053-054C-B187-39EF765F604B}"/>
              </a:ext>
            </a:extLst>
          </p:cNvPr>
          <p:cNvSpPr/>
          <p:nvPr/>
        </p:nvSpPr>
        <p:spPr>
          <a:xfrm>
            <a:off x="2036864" y="3751718"/>
            <a:ext cx="347472" cy="9009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430FBB-4FC1-9841-8CB6-E268F6FF1ECA}"/>
              </a:ext>
            </a:extLst>
          </p:cNvPr>
          <p:cNvSpPr/>
          <p:nvPr/>
        </p:nvSpPr>
        <p:spPr>
          <a:xfrm>
            <a:off x="4970710" y="3751718"/>
            <a:ext cx="347472" cy="689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84813-0C10-8C4F-9BEA-6B0ACB38E6F9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6B07-5944-E346-8CC2-8F6D1C4E82C0}"/>
              </a:ext>
            </a:extLst>
          </p:cNvPr>
          <p:cNvSpPr/>
          <p:nvPr/>
        </p:nvSpPr>
        <p:spPr>
          <a:xfrm>
            <a:off x="1220626" y="3751718"/>
            <a:ext cx="349573" cy="1156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D96965-DC26-524A-A01C-47B37C4CFABA}"/>
              </a:ext>
            </a:extLst>
          </p:cNvPr>
          <p:cNvSpPr/>
          <p:nvPr/>
        </p:nvSpPr>
        <p:spPr>
          <a:xfrm>
            <a:off x="2885134" y="3751718"/>
            <a:ext cx="347472" cy="1462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E46D79-46F6-2041-BF54-15F3BC32E3BA}"/>
              </a:ext>
            </a:extLst>
          </p:cNvPr>
          <p:cNvSpPr/>
          <p:nvPr/>
        </p:nvSpPr>
        <p:spPr>
          <a:xfrm>
            <a:off x="3704370" y="3751718"/>
            <a:ext cx="347472" cy="793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CFB138-E212-4E43-ADFE-2D97D07E6827}"/>
              </a:ext>
            </a:extLst>
          </p:cNvPr>
          <p:cNvSpPr/>
          <p:nvPr/>
        </p:nvSpPr>
        <p:spPr>
          <a:xfrm>
            <a:off x="6252934" y="3751717"/>
            <a:ext cx="347472" cy="9009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0746BF-BF77-DE4D-9DB5-D3057C916CF4}"/>
              </a:ext>
            </a:extLst>
          </p:cNvPr>
          <p:cNvSpPr/>
          <p:nvPr/>
        </p:nvSpPr>
        <p:spPr>
          <a:xfrm>
            <a:off x="4125438" y="3751717"/>
            <a:ext cx="347472" cy="2256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1DFEA0-6379-674E-B8B5-0AED8E984BA9}"/>
              </a:ext>
            </a:extLst>
          </p:cNvPr>
          <p:cNvSpPr/>
          <p:nvPr/>
        </p:nvSpPr>
        <p:spPr>
          <a:xfrm>
            <a:off x="5403627" y="3751717"/>
            <a:ext cx="347472" cy="16674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D09F93-A071-4E4A-9E7D-07ECA6749177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D51D7-4112-4F45-9C75-A0E7D7D9A3BD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D80B72-4DE9-524F-BFC8-BEFF94D33EEE}"/>
              </a:ext>
            </a:extLst>
          </p:cNvPr>
          <p:cNvSpPr/>
          <p:nvPr/>
        </p:nvSpPr>
        <p:spPr>
          <a:xfrm>
            <a:off x="445873" y="3541044"/>
            <a:ext cx="11319047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C1C27A-827E-4445-87D1-77A7529E4299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4442FAF-4425-8145-B197-CBFDB6319738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7F82331-0A49-6840-BEDE-A97E52D74813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C98FF8-0944-D345-A3DB-782D1F81BB9B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5597107-A770-744C-9634-1B65D580F919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E1E0484-3D39-304D-93CA-2A39AD6B9AC4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F63F5FF-0148-4549-9B16-4B0C4932D717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FF06837-2DA9-1843-A55E-AA3A71F09EDC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1CA138F-0A0A-1C46-A866-E3992C152FE9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38492D1-3C26-0349-BD1A-6605C6E227D4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40E037A-AAEE-8649-A9C0-7F2A65872943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659C5E3-E0C3-6644-9294-36F25D5B3F7E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30EE394-0052-CB4A-AE75-7F11C566CD4B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DF6A2BB-9376-714C-A32D-0D310376FC70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04AA213-377F-F946-AA83-A31F0E6AF70B}"/>
              </a:ext>
            </a:extLst>
          </p:cNvPr>
          <p:cNvSpPr/>
          <p:nvPr/>
        </p:nvSpPr>
        <p:spPr>
          <a:xfrm>
            <a:off x="708808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0E626E2-4092-7349-AA0A-DE919889A8C2}"/>
              </a:ext>
            </a:extLst>
          </p:cNvPr>
          <p:cNvSpPr/>
          <p:nvPr/>
        </p:nvSpPr>
        <p:spPr>
          <a:xfrm>
            <a:off x="7494124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75876AC-1FD9-9040-8623-620DB8F21036}"/>
              </a:ext>
            </a:extLst>
          </p:cNvPr>
          <p:cNvSpPr/>
          <p:nvPr/>
        </p:nvSpPr>
        <p:spPr>
          <a:xfrm>
            <a:off x="788093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918FDF-5172-664D-BAAC-F2DF875EE672}"/>
              </a:ext>
            </a:extLst>
          </p:cNvPr>
          <p:cNvSpPr/>
          <p:nvPr/>
        </p:nvSpPr>
        <p:spPr>
          <a:xfrm>
            <a:off x="8335012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880EA8F-6211-8C41-AE12-0703BA95FE1A}"/>
              </a:ext>
            </a:extLst>
          </p:cNvPr>
          <p:cNvSpPr/>
          <p:nvPr/>
        </p:nvSpPr>
        <p:spPr>
          <a:xfrm>
            <a:off x="874105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B1AF886-3603-D043-9560-673743345E9A}"/>
              </a:ext>
            </a:extLst>
          </p:cNvPr>
          <p:cNvSpPr/>
          <p:nvPr/>
        </p:nvSpPr>
        <p:spPr>
          <a:xfrm>
            <a:off x="916280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D16D029-4794-1741-8F1C-6B3A33389A53}"/>
              </a:ext>
            </a:extLst>
          </p:cNvPr>
          <p:cNvSpPr/>
          <p:nvPr/>
        </p:nvSpPr>
        <p:spPr>
          <a:xfrm>
            <a:off x="956884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09D9930-1349-0E48-815B-6522471E3052}"/>
              </a:ext>
            </a:extLst>
          </p:cNvPr>
          <p:cNvSpPr/>
          <p:nvPr/>
        </p:nvSpPr>
        <p:spPr>
          <a:xfrm>
            <a:off x="1002181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87D05E8-36B0-ED45-9DAA-7B0E9E5EDC80}"/>
              </a:ext>
            </a:extLst>
          </p:cNvPr>
          <p:cNvSpPr/>
          <p:nvPr/>
        </p:nvSpPr>
        <p:spPr>
          <a:xfrm>
            <a:off x="1042785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DE795A5-C123-E444-B333-0515C2EDFCCA}"/>
              </a:ext>
            </a:extLst>
          </p:cNvPr>
          <p:cNvSpPr/>
          <p:nvPr/>
        </p:nvSpPr>
        <p:spPr>
          <a:xfrm>
            <a:off x="1084960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5B0A085-949A-7E4B-89A1-5B332FD70A94}"/>
              </a:ext>
            </a:extLst>
          </p:cNvPr>
          <p:cNvSpPr/>
          <p:nvPr/>
        </p:nvSpPr>
        <p:spPr>
          <a:xfrm>
            <a:off x="1125565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5FD2BF9-0F4F-E548-B7AE-EB8B5E1BD48A}"/>
              </a:ext>
            </a:extLst>
          </p:cNvPr>
          <p:cNvSpPr/>
          <p:nvPr/>
        </p:nvSpPr>
        <p:spPr>
          <a:xfrm>
            <a:off x="6617215" y="3530157"/>
            <a:ext cx="5125933" cy="201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8BBB3F-0C96-ED42-BF84-C0FC152C1FC2}"/>
              </a:ext>
            </a:extLst>
          </p:cNvPr>
          <p:cNvSpPr/>
          <p:nvPr/>
        </p:nvSpPr>
        <p:spPr>
          <a:xfrm>
            <a:off x="4552981" y="3544638"/>
            <a:ext cx="380496" cy="18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AC8026-D021-0643-AA88-E153254A42E7}"/>
              </a:ext>
            </a:extLst>
          </p:cNvPr>
          <p:cNvSpPr/>
          <p:nvPr/>
        </p:nvSpPr>
        <p:spPr>
          <a:xfrm>
            <a:off x="2410411" y="3551036"/>
            <a:ext cx="400181" cy="18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066F77D-0F2B-024E-B5DC-0D62E956DABA}"/>
              </a:ext>
            </a:extLst>
          </p:cNvPr>
          <p:cNvSpPr/>
          <p:nvPr/>
        </p:nvSpPr>
        <p:spPr>
          <a:xfrm>
            <a:off x="3296068" y="3751718"/>
            <a:ext cx="347472" cy="6828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9B6CA63-B582-8B41-844F-47B48E518608}"/>
              </a:ext>
            </a:extLst>
          </p:cNvPr>
          <p:cNvSpPr/>
          <p:nvPr/>
        </p:nvSpPr>
        <p:spPr>
          <a:xfrm>
            <a:off x="5834190" y="3751718"/>
            <a:ext cx="347472" cy="504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0FA0C1-C92D-CE46-82CA-234B62186CCC}"/>
              </a:ext>
            </a:extLst>
          </p:cNvPr>
          <p:cNvSpPr/>
          <p:nvPr/>
        </p:nvSpPr>
        <p:spPr>
          <a:xfrm>
            <a:off x="1631560" y="3751718"/>
            <a:ext cx="349573" cy="689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4507A7-14BF-9747-9A4A-AC7F30D5EE73}"/>
              </a:ext>
            </a:extLst>
          </p:cNvPr>
          <p:cNvSpPr txBox="1"/>
          <p:nvPr/>
        </p:nvSpPr>
        <p:spPr>
          <a:xfrm>
            <a:off x="3940629" y="550904"/>
            <a:ext cx="788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Congress thinks some drugs are too expensive.</a:t>
            </a:r>
            <a:b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They acknowledge that drug development is expensive.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824DA0-DDDD-E842-AF10-8E96CFC9D604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6C4BA5-D001-8749-88B7-341472C6E839}"/>
              </a:ext>
            </a:extLst>
          </p:cNvPr>
          <p:cNvCxnSpPr/>
          <p:nvPr/>
        </p:nvCxnSpPr>
        <p:spPr>
          <a:xfrm>
            <a:off x="415445" y="3522691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84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C289326-7DDE-D541-8315-E73BE6894CBF}"/>
              </a:ext>
            </a:extLst>
          </p:cNvPr>
          <p:cNvSpPr txBox="1"/>
          <p:nvPr/>
        </p:nvSpPr>
        <p:spPr>
          <a:xfrm>
            <a:off x="642979" y="1228896"/>
            <a:ext cx="5486400" cy="5230717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D07BF-13D0-AC42-A5D6-BC5432F3299D}"/>
              </a:ext>
            </a:extLst>
          </p:cNvPr>
          <p:cNvSpPr txBox="1"/>
          <p:nvPr/>
        </p:nvSpPr>
        <p:spPr>
          <a:xfrm>
            <a:off x="6414604" y="1228896"/>
            <a:ext cx="5486400" cy="5230717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5E4E9-98BA-0545-B6FC-2F7274573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278558"/>
            <a:ext cx="11360361" cy="735233"/>
          </a:xfrm>
        </p:spPr>
        <p:txBody>
          <a:bodyPr anchor="ctr">
            <a:normAutofit/>
          </a:bodyPr>
          <a:lstStyle/>
          <a:p>
            <a:r>
              <a:rPr lang="en-US"/>
              <a:t>How we celebrate matters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F21EA-2D5B-424A-89AD-227A30AA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268" y="1371600"/>
            <a:ext cx="3124237" cy="41656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C6EC83-0AD4-D843-80C0-CCB8CCF49108}"/>
              </a:ext>
            </a:extLst>
          </p:cNvPr>
          <p:cNvSpPr txBox="1"/>
          <p:nvPr/>
        </p:nvSpPr>
        <p:spPr>
          <a:xfrm>
            <a:off x="642980" y="5352086"/>
            <a:ext cx="5486399" cy="1107527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Published 1813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Copyright expired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Can download for free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693AA0-C9B7-8449-8522-65965D66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8" r="24825"/>
          <a:stretch/>
        </p:blipFill>
        <p:spPr>
          <a:xfrm>
            <a:off x="8043097" y="1242149"/>
            <a:ext cx="2229411" cy="442455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9DD2ABE-023C-1F49-8C02-2759CE2E9637}"/>
              </a:ext>
            </a:extLst>
          </p:cNvPr>
          <p:cNvSpPr/>
          <p:nvPr/>
        </p:nvSpPr>
        <p:spPr>
          <a:xfrm>
            <a:off x="2667699" y="4731391"/>
            <a:ext cx="1400962" cy="243281"/>
          </a:xfrm>
          <a:prstGeom prst="rect">
            <a:avLst/>
          </a:prstGeom>
          <a:solidFill>
            <a:srgbClr val="141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86FBF8-F957-1245-9894-DE8664A7AA85}"/>
              </a:ext>
            </a:extLst>
          </p:cNvPr>
          <p:cNvSpPr txBox="1"/>
          <p:nvPr/>
        </p:nvSpPr>
        <p:spPr>
          <a:xfrm>
            <a:off x="6414602" y="5348987"/>
            <a:ext cx="5486399" cy="1107527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WHAT'S NOT ON THE LABEL?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5066C3-0FE8-D841-BA65-97034B25EF3D}"/>
              </a:ext>
            </a:extLst>
          </p:cNvPr>
          <p:cNvSpPr txBox="1"/>
          <p:nvPr/>
        </p:nvSpPr>
        <p:spPr>
          <a:xfrm>
            <a:off x="6414602" y="5349186"/>
            <a:ext cx="5486399" cy="1107527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Invented by Merck (team led by Arthur Patchett) in 1978, </a:t>
            </a:r>
            <a:b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launched in 1987 as Prinivil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Generic since 2002.</a:t>
            </a:r>
          </a:p>
        </p:txBody>
      </p:sp>
    </p:spTree>
    <p:extLst>
      <p:ext uri="{BB962C8B-B14F-4D97-AF65-F5344CB8AC3E}">
        <p14:creationId xmlns:p14="http://schemas.microsoft.com/office/powerpoint/2010/main" val="430117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84813-0C10-8C4F-9BEA-6B0ACB38E6F9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8EFEE5F-D44C-6C4A-8A30-35D9CAB3AA7C}"/>
              </a:ext>
            </a:extLst>
          </p:cNvPr>
          <p:cNvSpPr/>
          <p:nvPr/>
        </p:nvSpPr>
        <p:spPr>
          <a:xfrm>
            <a:off x="1081207" y="672334"/>
            <a:ext cx="10182716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D5F36D-038F-C540-B0DC-79E03E583853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6DE0A2-A970-AF4A-956D-8D60AA85E825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DA7759-AA19-5B43-9C84-5572ACF9D845}"/>
              </a:ext>
            </a:extLst>
          </p:cNvPr>
          <p:cNvCxnSpPr/>
          <p:nvPr/>
        </p:nvCxnSpPr>
        <p:spPr>
          <a:xfrm>
            <a:off x="415445" y="3522691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9841D77-B519-6845-87B3-3559612E2041}"/>
              </a:ext>
            </a:extLst>
          </p:cNvPr>
          <p:cNvSpPr/>
          <p:nvPr/>
        </p:nvSpPr>
        <p:spPr>
          <a:xfrm>
            <a:off x="445873" y="3541044"/>
            <a:ext cx="11319047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72DDF0A-229C-C543-8D40-A9787DFEA3EA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D7958D-62DF-214A-8217-D293E67F85BE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B60CB6A-DC7D-5349-A781-94CBF350B0A9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E042269-3D46-BA4B-8704-6C9707314AEA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DA6FD1E-0770-0546-B79C-C66B69579B22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3812AF3-99BC-1142-980E-D9595939B311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91A71FC-FB9A-B444-8CDA-CBCEA759071A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46D81F0-3306-1040-A94E-34A2CDE63491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D176A0C-77DE-4841-B4E9-125674C11910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DBEF18-BE62-DB48-9DE5-82102F1B667C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A380C0C-5AC1-574B-A6B7-3DA3A8D522CD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F732D34-790D-7A42-B74E-1D0C3C2C1428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9DF5E09-2654-1C43-90A5-085606AF95AA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F7D5F8A-8D57-2D4F-84E6-8265043C5EFE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40ADA51-6FFE-FF4E-AEFE-8C708C269F3E}"/>
              </a:ext>
            </a:extLst>
          </p:cNvPr>
          <p:cNvSpPr/>
          <p:nvPr/>
        </p:nvSpPr>
        <p:spPr>
          <a:xfrm>
            <a:off x="708808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F31AEB4-1DEA-A54E-8EDA-EB96460FB4D6}"/>
              </a:ext>
            </a:extLst>
          </p:cNvPr>
          <p:cNvSpPr/>
          <p:nvPr/>
        </p:nvSpPr>
        <p:spPr>
          <a:xfrm>
            <a:off x="7494124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A6C77B3-E125-4343-9453-815D5B535A3E}"/>
              </a:ext>
            </a:extLst>
          </p:cNvPr>
          <p:cNvSpPr/>
          <p:nvPr/>
        </p:nvSpPr>
        <p:spPr>
          <a:xfrm>
            <a:off x="788093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9640B41-73C4-2541-88ED-D77C5EA24145}"/>
              </a:ext>
            </a:extLst>
          </p:cNvPr>
          <p:cNvSpPr/>
          <p:nvPr/>
        </p:nvSpPr>
        <p:spPr>
          <a:xfrm>
            <a:off x="8335012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0E66565-4860-554F-9499-F24C5C99AD0D}"/>
              </a:ext>
            </a:extLst>
          </p:cNvPr>
          <p:cNvSpPr/>
          <p:nvPr/>
        </p:nvSpPr>
        <p:spPr>
          <a:xfrm>
            <a:off x="874105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3E8C055-CE1E-754C-A20B-A70B2548F927}"/>
              </a:ext>
            </a:extLst>
          </p:cNvPr>
          <p:cNvSpPr/>
          <p:nvPr/>
        </p:nvSpPr>
        <p:spPr>
          <a:xfrm>
            <a:off x="916280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9C30336-DB58-354E-B107-E5720115175D}"/>
              </a:ext>
            </a:extLst>
          </p:cNvPr>
          <p:cNvSpPr/>
          <p:nvPr/>
        </p:nvSpPr>
        <p:spPr>
          <a:xfrm>
            <a:off x="956884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2FF5181-607F-A844-81E2-2215452245A0}"/>
              </a:ext>
            </a:extLst>
          </p:cNvPr>
          <p:cNvSpPr/>
          <p:nvPr/>
        </p:nvSpPr>
        <p:spPr>
          <a:xfrm>
            <a:off x="1002181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37CF52A-6F17-5B4A-A13D-007688AD55B8}"/>
              </a:ext>
            </a:extLst>
          </p:cNvPr>
          <p:cNvSpPr/>
          <p:nvPr/>
        </p:nvSpPr>
        <p:spPr>
          <a:xfrm>
            <a:off x="1042785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E40717D-83BE-1A43-B6B5-094962FEF73C}"/>
              </a:ext>
            </a:extLst>
          </p:cNvPr>
          <p:cNvSpPr/>
          <p:nvPr/>
        </p:nvSpPr>
        <p:spPr>
          <a:xfrm>
            <a:off x="1084960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498F75A-5C7A-2540-84AD-AAE525FEC874}"/>
              </a:ext>
            </a:extLst>
          </p:cNvPr>
          <p:cNvSpPr/>
          <p:nvPr/>
        </p:nvSpPr>
        <p:spPr>
          <a:xfrm>
            <a:off x="1125565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1858841-0506-5142-98D5-982FB7C54A90}"/>
              </a:ext>
            </a:extLst>
          </p:cNvPr>
          <p:cNvSpPr/>
          <p:nvPr/>
        </p:nvSpPr>
        <p:spPr>
          <a:xfrm>
            <a:off x="6657263" y="3547437"/>
            <a:ext cx="5078136" cy="177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E2F8FA2-D760-C74B-AA76-7F63C9763C1E}"/>
              </a:ext>
            </a:extLst>
          </p:cNvPr>
          <p:cNvSpPr/>
          <p:nvPr/>
        </p:nvSpPr>
        <p:spPr>
          <a:xfrm>
            <a:off x="4552981" y="3552521"/>
            <a:ext cx="380496" cy="18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FFFE7B2-226A-4844-B529-409039CEA099}"/>
              </a:ext>
            </a:extLst>
          </p:cNvPr>
          <p:cNvSpPr/>
          <p:nvPr/>
        </p:nvSpPr>
        <p:spPr>
          <a:xfrm>
            <a:off x="2419229" y="3544940"/>
            <a:ext cx="391363" cy="18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3F21BA4-F5F7-9043-982A-5F5083E0F0B6}"/>
              </a:ext>
            </a:extLst>
          </p:cNvPr>
          <p:cNvSpPr/>
          <p:nvPr/>
        </p:nvSpPr>
        <p:spPr>
          <a:xfrm>
            <a:off x="2036864" y="3751718"/>
            <a:ext cx="347472" cy="9009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58B3D60-70B5-854F-8851-88AEBCA2CD1E}"/>
              </a:ext>
            </a:extLst>
          </p:cNvPr>
          <p:cNvSpPr/>
          <p:nvPr/>
        </p:nvSpPr>
        <p:spPr>
          <a:xfrm>
            <a:off x="4970710" y="3751718"/>
            <a:ext cx="347472" cy="689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0239DCE-65FA-2A41-BBDE-D6C2E4C4673A}"/>
              </a:ext>
            </a:extLst>
          </p:cNvPr>
          <p:cNvSpPr/>
          <p:nvPr/>
        </p:nvSpPr>
        <p:spPr>
          <a:xfrm>
            <a:off x="1220626" y="3751718"/>
            <a:ext cx="349573" cy="1156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9A28DCC-CAF7-FC4C-BA6C-F5632F9B0C32}"/>
              </a:ext>
            </a:extLst>
          </p:cNvPr>
          <p:cNvSpPr/>
          <p:nvPr/>
        </p:nvSpPr>
        <p:spPr>
          <a:xfrm>
            <a:off x="2885134" y="3751718"/>
            <a:ext cx="347472" cy="1462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5295E69-8C9D-6840-AC32-876FC46E669F}"/>
              </a:ext>
            </a:extLst>
          </p:cNvPr>
          <p:cNvSpPr/>
          <p:nvPr/>
        </p:nvSpPr>
        <p:spPr>
          <a:xfrm>
            <a:off x="3704370" y="3751718"/>
            <a:ext cx="347472" cy="793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0A61718-71AC-2646-825B-F57A4544D52E}"/>
              </a:ext>
            </a:extLst>
          </p:cNvPr>
          <p:cNvSpPr/>
          <p:nvPr/>
        </p:nvSpPr>
        <p:spPr>
          <a:xfrm>
            <a:off x="6252934" y="3751717"/>
            <a:ext cx="347472" cy="9009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BF79791-B062-1841-A081-6E195F8B47E1}"/>
              </a:ext>
            </a:extLst>
          </p:cNvPr>
          <p:cNvSpPr/>
          <p:nvPr/>
        </p:nvSpPr>
        <p:spPr>
          <a:xfrm>
            <a:off x="4125438" y="3751717"/>
            <a:ext cx="347472" cy="2256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E546241-FB53-7E4C-ABCE-495A92D6B277}"/>
              </a:ext>
            </a:extLst>
          </p:cNvPr>
          <p:cNvSpPr/>
          <p:nvPr/>
        </p:nvSpPr>
        <p:spPr>
          <a:xfrm>
            <a:off x="5403627" y="3751717"/>
            <a:ext cx="347472" cy="16674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AF2ED5B-B113-C845-B65B-096B0B76F82F}"/>
              </a:ext>
            </a:extLst>
          </p:cNvPr>
          <p:cNvSpPr/>
          <p:nvPr/>
        </p:nvSpPr>
        <p:spPr>
          <a:xfrm>
            <a:off x="3296068" y="3751718"/>
            <a:ext cx="347472" cy="6828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2AF2979-D68D-AB41-8237-5CCB5F9C09E5}"/>
              </a:ext>
            </a:extLst>
          </p:cNvPr>
          <p:cNvSpPr/>
          <p:nvPr/>
        </p:nvSpPr>
        <p:spPr>
          <a:xfrm>
            <a:off x="5834190" y="3751718"/>
            <a:ext cx="347472" cy="504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3349F4E-B823-694C-A2B3-5C13D146B1A0}"/>
              </a:ext>
            </a:extLst>
          </p:cNvPr>
          <p:cNvSpPr/>
          <p:nvPr/>
        </p:nvSpPr>
        <p:spPr>
          <a:xfrm>
            <a:off x="1631560" y="3751718"/>
            <a:ext cx="349573" cy="689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5DFC02C-62D1-1449-ACC6-8914808FAF13}"/>
              </a:ext>
            </a:extLst>
          </p:cNvPr>
          <p:cNvSpPr txBox="1"/>
          <p:nvPr/>
        </p:nvSpPr>
        <p:spPr>
          <a:xfrm>
            <a:off x="3940629" y="550904"/>
            <a:ext cx="7885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Congress thinks some drugs are too expensive.</a:t>
            </a:r>
            <a:b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</a:b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They acknowledge that drug development is expensive.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But would just like to cut the biggest drugs down a bit.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789A07-90C5-CB41-9EB6-3B6F007A970D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122954-B3DD-2D4D-87CC-001D8D66D914}"/>
              </a:ext>
            </a:extLst>
          </p:cNvPr>
          <p:cNvCxnSpPr/>
          <p:nvPr/>
        </p:nvCxnSpPr>
        <p:spPr>
          <a:xfrm>
            <a:off x="415445" y="3525216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005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A0033B-9D25-6D4F-AE99-D31F125069C9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D82976-28B3-5B4F-823B-90F8AF1F11FF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7F731247-1B88-4747-90B8-350A1C503C47}"/>
              </a:ext>
            </a:extLst>
          </p:cNvPr>
          <p:cNvSpPr/>
          <p:nvPr/>
        </p:nvSpPr>
        <p:spPr>
          <a:xfrm>
            <a:off x="1095830" y="946544"/>
            <a:ext cx="10509762" cy="256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7120A2-A2E3-234A-B0C2-65F06D9A7E07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12D3CF-AED2-AF42-8053-353CF23F1DE9}"/>
              </a:ext>
            </a:extLst>
          </p:cNvPr>
          <p:cNvCxnSpPr/>
          <p:nvPr/>
        </p:nvCxnSpPr>
        <p:spPr>
          <a:xfrm>
            <a:off x="415445" y="3525216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D97A3A3-39DA-DC45-B95A-0091BABC1909}"/>
              </a:ext>
            </a:extLst>
          </p:cNvPr>
          <p:cNvSpPr/>
          <p:nvPr/>
        </p:nvSpPr>
        <p:spPr>
          <a:xfrm>
            <a:off x="445873" y="3541045"/>
            <a:ext cx="11319047" cy="197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9126258-7ACB-004E-B38F-B163125AB9C8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82D6D2A-84CB-B444-A16F-4BE0760429DF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8512FCD-0D96-644E-BA23-0AB01801653A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5A1E08B-F167-D448-A739-0616B9951451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F60BB1B-D130-3E4F-9D7B-D4B8BE62D102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14A9FA4-6D60-104E-A29E-1650D813F05F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DAB8A9-FA9C-A74B-870B-C19B99DA78B7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01538CB-F328-D941-BB45-95B4861DE1B4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1C086D9-0F4E-D64B-88F6-E6C3959552D7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EE508BA-7426-DC46-AC80-09A45EA4976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B35BBF3-65AC-0643-9453-0DCE71C1B2AB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A6DBCB-2450-2544-BE11-D85F2B7A2FB2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CCD7738-7C67-0D47-850D-47F6BC5F934C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D19B7A-7A75-8F46-998A-93990D5B8E1A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DA630A-6FE4-604D-9CFD-EA51D12B10E4}"/>
              </a:ext>
            </a:extLst>
          </p:cNvPr>
          <p:cNvSpPr/>
          <p:nvPr/>
        </p:nvSpPr>
        <p:spPr>
          <a:xfrm>
            <a:off x="7088082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CA31773-AAAC-3849-81D3-B7D7533F0939}"/>
              </a:ext>
            </a:extLst>
          </p:cNvPr>
          <p:cNvSpPr/>
          <p:nvPr/>
        </p:nvSpPr>
        <p:spPr>
          <a:xfrm>
            <a:off x="7494124" y="3557132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CA232D6-FC04-164F-9BF0-55C8FFDA25B9}"/>
              </a:ext>
            </a:extLst>
          </p:cNvPr>
          <p:cNvSpPr/>
          <p:nvPr/>
        </p:nvSpPr>
        <p:spPr>
          <a:xfrm>
            <a:off x="788093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41F29CA-C425-274A-9558-32F93B593EC1}"/>
              </a:ext>
            </a:extLst>
          </p:cNvPr>
          <p:cNvSpPr/>
          <p:nvPr/>
        </p:nvSpPr>
        <p:spPr>
          <a:xfrm>
            <a:off x="8335012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37B3233-3391-AA4A-8F15-0BCBDFAEAEC9}"/>
              </a:ext>
            </a:extLst>
          </p:cNvPr>
          <p:cNvSpPr/>
          <p:nvPr/>
        </p:nvSpPr>
        <p:spPr>
          <a:xfrm>
            <a:off x="874105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FECA020-2288-2948-B1C2-ADA54B19EE2D}"/>
              </a:ext>
            </a:extLst>
          </p:cNvPr>
          <p:cNvSpPr/>
          <p:nvPr/>
        </p:nvSpPr>
        <p:spPr>
          <a:xfrm>
            <a:off x="916280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D3873B0-F49C-C848-B4C1-23DA7D9A71A8}"/>
              </a:ext>
            </a:extLst>
          </p:cNvPr>
          <p:cNvSpPr/>
          <p:nvPr/>
        </p:nvSpPr>
        <p:spPr>
          <a:xfrm>
            <a:off x="956884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46F3CD-F3A6-1B47-BC35-CCA0738A44C6}"/>
              </a:ext>
            </a:extLst>
          </p:cNvPr>
          <p:cNvSpPr/>
          <p:nvPr/>
        </p:nvSpPr>
        <p:spPr>
          <a:xfrm>
            <a:off x="10021814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0580754-B440-2149-B929-25C266351F33}"/>
              </a:ext>
            </a:extLst>
          </p:cNvPr>
          <p:cNvSpPr/>
          <p:nvPr/>
        </p:nvSpPr>
        <p:spPr>
          <a:xfrm>
            <a:off x="10427856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0BE1E1F-3A3F-7A4F-86ED-E8B2D57CE3F8}"/>
              </a:ext>
            </a:extLst>
          </p:cNvPr>
          <p:cNvSpPr/>
          <p:nvPr/>
        </p:nvSpPr>
        <p:spPr>
          <a:xfrm>
            <a:off x="10849608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0407D08-CAC6-C64A-86E7-6CEF167FC1D3}"/>
              </a:ext>
            </a:extLst>
          </p:cNvPr>
          <p:cNvSpPr/>
          <p:nvPr/>
        </p:nvSpPr>
        <p:spPr>
          <a:xfrm>
            <a:off x="11255650" y="3562259"/>
            <a:ext cx="34957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A59B170-79BA-DD41-BF0A-881AD1E5D420}"/>
              </a:ext>
            </a:extLst>
          </p:cNvPr>
          <p:cNvSpPr/>
          <p:nvPr/>
        </p:nvSpPr>
        <p:spPr>
          <a:xfrm>
            <a:off x="6653426" y="3543997"/>
            <a:ext cx="5311266" cy="188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6B799A1-0683-F544-8139-C68496853602}"/>
              </a:ext>
            </a:extLst>
          </p:cNvPr>
          <p:cNvSpPr/>
          <p:nvPr/>
        </p:nvSpPr>
        <p:spPr>
          <a:xfrm>
            <a:off x="4552981" y="3550868"/>
            <a:ext cx="380496" cy="18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3358ECA-69B7-5349-890E-3502B10F2835}"/>
              </a:ext>
            </a:extLst>
          </p:cNvPr>
          <p:cNvSpPr/>
          <p:nvPr/>
        </p:nvSpPr>
        <p:spPr>
          <a:xfrm>
            <a:off x="2403001" y="3541634"/>
            <a:ext cx="407591" cy="18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5AFFCD-DE5E-9F49-88D2-D88BC002582F}"/>
              </a:ext>
            </a:extLst>
          </p:cNvPr>
          <p:cNvSpPr txBox="1"/>
          <p:nvPr/>
        </p:nvSpPr>
        <p:spPr>
          <a:xfrm>
            <a:off x="1316193" y="550904"/>
            <a:ext cx="1050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venir Next" panose="020B0503020202020204" pitchFamily="34" charset="0"/>
              </a:rPr>
              <a:t>But that’s not the portfolio we see when we’re first investing in drug development.</a:t>
            </a:r>
          </a:p>
        </p:txBody>
      </p:sp>
    </p:spTree>
    <p:extLst>
      <p:ext uri="{BB962C8B-B14F-4D97-AF65-F5344CB8AC3E}">
        <p14:creationId xmlns:p14="http://schemas.microsoft.com/office/powerpoint/2010/main" val="4129895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708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07428" y="3541044"/>
            <a:ext cx="11481141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7FB6146-459E-6A40-857E-C0C600345768}"/>
              </a:ext>
            </a:extLst>
          </p:cNvPr>
          <p:cNvSpPr txBox="1"/>
          <p:nvPr/>
        </p:nvSpPr>
        <p:spPr>
          <a:xfrm>
            <a:off x="1284514" y="550904"/>
            <a:ext cx="1054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But that’s not the portfolio we see when we’re first investing in drug development.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I see this.</a:t>
            </a:r>
          </a:p>
        </p:txBody>
      </p:sp>
    </p:spTree>
    <p:extLst>
      <p:ext uri="{BB962C8B-B14F-4D97-AF65-F5344CB8AC3E}">
        <p14:creationId xmlns:p14="http://schemas.microsoft.com/office/powerpoint/2010/main" val="4158330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25216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23195" y="3541044"/>
            <a:ext cx="11457492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12476-6D25-BA4C-9682-8453C4BC331D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B744EBF-EF33-7D4A-83F1-C955EE6E1D8D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5A6769D-717A-1843-8B43-4AE01FB27154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7A5B7CB-A86E-1B43-9CB5-ECDB9308F42C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CFB1A39-D556-7B49-89D5-4A4B8647FCC0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396A22-4982-194E-B98C-CAC3CB5D590A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067312-CF35-5149-B7A3-18DD03B4986A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198E8C9-8BD0-F446-8802-40F43D6B7BB7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CA0B1CE-0E04-D143-BBCB-B26009DC688F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2E7DE2-3C7D-C74D-9729-A091C35D740C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97BA4CE-3FAA-C047-9632-68A56BFD6843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BCAD8-1825-7E4D-B80C-1ABF9B08725A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2822FE5-F53D-294E-B2A7-4D6389899A6B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F044AB7-D945-A446-9135-F7E8E275F81B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960325-5D00-3749-9116-2C761809886C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563704A-79C3-D542-95E3-7072E1B437A9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E0E2E6D-D2CB-1540-AD23-7916CC9691A6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F74EE52-FDA1-4441-8B8E-8189586071CB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A77629F-16AE-4547-A3DF-A3A10CC57228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D2FDFF-D176-0142-88EF-3BB18F9181C7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21EAA73-982E-5240-8A19-BEB9BC96C81C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79C2140-07CC-484A-B31A-3F0BF433A823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5400DF2-5798-C64C-9ECF-E2195E393C49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9A8F046-DF9E-5C4D-8E45-86FD102E2E59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EFCFDE7-4853-6849-9B15-CFF3140D9F0B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5150B65-475A-CE4A-8D93-BF898638CA89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7FB6146-459E-6A40-857E-C0C600345768}"/>
              </a:ext>
            </a:extLst>
          </p:cNvPr>
          <p:cNvSpPr txBox="1"/>
          <p:nvPr/>
        </p:nvSpPr>
        <p:spPr>
          <a:xfrm>
            <a:off x="1349829" y="550904"/>
            <a:ext cx="10476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But that’s not the portfolio we see when we’re first investing in drug development.</a:t>
            </a:r>
          </a:p>
          <a:p>
            <a:pPr algn="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I see this.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And I have to invest to find out what works and what doesn’t.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256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297B7C43-3937-B54E-8E50-166E1DF52297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46F3147-65EF-3140-853F-F7B45F52AFA5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A74E179-6498-8B4D-9C07-9EFF4A431D1E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B122BFB-1FD0-644A-8956-CA7FA1E67ED3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0EC0917-EAB2-284D-8FC9-763812E37F66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1626099-6433-D143-9483-831D9D9C3118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8CD318F-BDA5-D647-A1C9-FE2AD143A01B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ECA1F88-F25D-0542-A5C7-57061E0D275F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1235412-AA07-9240-97BB-759B061CF1E3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2EE7006-D85C-454E-ADE8-C61BBF4DC5F7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03B779A-AADA-534E-BA98-8344CF43247D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BC622544-D3DF-B947-8D35-8FD3A04BF383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4B9EF5E-C59B-F24E-B67A-5CADBC04DEC2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BD3B1B4-D9C9-8647-8803-4A1C881D81C4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8A8D5FD-70DD-664B-8E52-8D3048DB3351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E2C8E9E-AFF2-2044-B8D8-FDD7EC7D0CB2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C543152-2228-8344-880A-7D631C450E8D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3AECDD9-50FD-CA49-9EB1-818B01780267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4C21A02-307B-6B46-A210-6F3CA809B02C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5F40F6C-CC7F-C246-9054-E1D46EB39418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129D566-3028-874D-B91F-54B1D46FA381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9B7EC59-9AA2-3D4D-9AF5-F91B8631F5B6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3028D9A-0513-2E46-9A0A-45A3D39EF41B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033FE9D-EA21-8D40-B5DD-49153E484DA9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10AF043-FBAE-1C42-B1C3-39EF9C45857D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3C77D64-459D-B149-92DF-E81B57E26C98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25216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15312" y="3541044"/>
            <a:ext cx="11473258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itle 11">
            <a:extLst>
              <a:ext uri="{FF2B5EF4-FFF2-40B4-BE49-F238E27FC236}">
                <a16:creationId xmlns:a16="http://schemas.microsoft.com/office/drawing/2014/main" id="{175400E7-DD66-D245-A09F-0C9128839C8E}"/>
              </a:ext>
            </a:extLst>
          </p:cNvPr>
          <p:cNvSpPr txBox="1">
            <a:spLocks/>
          </p:cNvSpPr>
          <p:nvPr/>
        </p:nvSpPr>
        <p:spPr>
          <a:xfrm>
            <a:off x="417837" y="1"/>
            <a:ext cx="6550217" cy="115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73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B0D8248A-069E-2E46-8DEF-9B97B3927E72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BA1485D-BEC7-D54A-A121-7A5DD692D308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B90272B-78A6-D44E-BD58-141799A66713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546FAC5-90D5-1340-B439-014306AE8BFF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4520C51-7037-C344-9B3F-EC1A15273A3B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142A1BC-2C4D-0041-AC81-19A9B907A357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C70C7F5-D7DC-1843-999A-03AC5FD39CBE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E9CA495-848B-9B4C-9A11-A005E8125D5E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57AFF73-63B9-AF4E-983C-B90D0220E657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1C583C3-23F7-8B48-A701-2FC1A22306D2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D4F8A12-CF7C-3F4A-BFAB-8514C3B18409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DB5F6B5-510A-244D-A218-298176235793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5EFF2A6-489D-FC4E-B839-4D1D4D35233E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82827DD-2C46-8E41-B28A-1AD4CCD38DB5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CA3B7DD-2AA7-9849-9B02-2F95BD004F20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52E0ECA-22CE-7B49-9E5A-764D934477F0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B59EAFE-B38D-D549-9502-53BBD7D8D878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3E26F3F-796B-D447-9ABF-539C493B13C4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9BF3B83-988C-4048-B236-08A2B68EBF80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B32F1C9-C560-B849-A5E9-3F7E1EA9EED7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87D9E19-4ACF-5444-A9A4-16AA0ACE36C1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D8F7CF9-DD24-F849-BA94-B29CA1630018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5AC2B0E-7BBD-F14A-B9C6-76B055FC158B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3AC615C-5CBA-FF40-8466-A2A83AEDC8AA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1606F86-F7B3-6E4D-BB95-F249B0333423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1E98C5BC-6D93-014E-A81E-16E84A779554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25216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252250" y="3541044"/>
            <a:ext cx="11536320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itle 11">
            <a:extLst>
              <a:ext uri="{FF2B5EF4-FFF2-40B4-BE49-F238E27FC236}">
                <a16:creationId xmlns:a16="http://schemas.microsoft.com/office/drawing/2014/main" id="{30921AD6-DD02-054A-BD67-73E229F55B5B}"/>
              </a:ext>
            </a:extLst>
          </p:cNvPr>
          <p:cNvSpPr txBox="1">
            <a:spLocks/>
          </p:cNvSpPr>
          <p:nvPr/>
        </p:nvSpPr>
        <p:spPr>
          <a:xfrm>
            <a:off x="417837" y="1"/>
            <a:ext cx="6550217" cy="115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45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E02B289F-4982-3F4C-91F3-ED4F58C4F1E0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4C1072E-71EF-F04B-8734-9FA031E027BE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6E0E5D7-23C1-F249-9105-45C77B488C12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221BC4C-785B-DA4C-9D5F-474F3E2AFC5B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6FE3EE5-31CA-D044-A0EF-918468AD6661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6128953-3D5E-7644-845A-A0ECAC821BDA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522EDB5-E1B2-3A4D-B4A6-7A2EAD445E87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032FBCF-C41C-504A-9D45-644D01622CAE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9A2B156-8C9D-FC41-B4CA-B766320131FD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5F54ADE-716C-F845-BFF4-06A5FE5ED8DD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C925544-87CE-1744-A5CB-52123DFEBD49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7C95646-9E68-EA46-83CA-7919BEBF9D70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FDA7C0F-3730-C14C-8124-D724DB9957DD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D3260A9-BB9F-904C-9B57-22D8D0245B04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F03D495-AFAA-BA46-9AF8-2177249B4E7B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C941CF-1A37-6542-AFB8-3BC2DA519089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3015F6-0E25-3D46-AA61-58F750D8EBD1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1368320-D365-B549-9C94-BD236EAFF2EB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38783B9A-7042-FF43-9DF7-21B78542A290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C79BDF2-D605-BA43-BB50-7386727638F7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EBD214A-B91C-9E4C-BA6D-4D187B453F5F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4BFDB495-B989-2E44-A4E2-0EB8EEB6D095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66923B5-F2AA-ED41-8E20-F9705FFDD8C1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3D820F5-8F4A-3D4E-BC94-BFB435B85102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9630136-E110-F74F-A857-E95C606BEAAF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C1071F9-1733-2941-8A9C-A64016FA0647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38959" y="3541044"/>
            <a:ext cx="11441727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itle 11">
            <a:extLst>
              <a:ext uri="{FF2B5EF4-FFF2-40B4-BE49-F238E27FC236}">
                <a16:creationId xmlns:a16="http://schemas.microsoft.com/office/drawing/2014/main" id="{C964E652-3EDD-264C-936B-D9A39BB5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83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900E4459-3C72-FE46-BDBC-3CA90A67B4D1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2BAD707-A7A6-2B46-81EC-528AB1C290D1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4E903BF-E8A0-E944-B884-7A1DE706D65F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F7E0A68-2FC7-CB42-A1EB-E4B548D23CBB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F90897F-481C-5248-A984-790172A5C0B4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585A322-0B7E-4045-B868-00689FD7A145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2723FBC-E3D6-B14A-965D-A6FAC83DF5EA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9936E76-674A-8E45-8FAB-B10D6C01B078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2D85FC9-CC19-0941-8B04-BA690AE1D2AE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660D284-F013-C947-886D-2C843B4ABB72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CC50627-A884-C54A-83E7-C2FF04FEED64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1F0D682-C6DF-E442-BB9E-07E9DA2E9233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9AFA0CE-5594-4743-9052-B946DAEC725D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FE3C3AF-034D-024A-9FAE-9290A4F0C9E8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15A111A-6750-0B42-81C5-C68A02291ED8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87E7CC9-0BA8-6749-8934-D580789D2F12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56CBF6C-DA85-A446-8328-90D8EB83731E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ECA7DA2-E730-4947-9FF2-1EF96843C438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C6362B4-BC52-7443-9E83-342E956B0A67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99E620E-C1A5-EC41-94E5-4932B95BD07A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12F8AB5-59B6-1140-AF5D-4C9D3AE62FEB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45819572-3786-5542-B9FC-FF7465F2BC3C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F6E97F8D-C4F7-B846-B72A-A5A0F47FDF64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39C1BFA-19E3-D343-B5F6-D96D4700C77A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2721900-4AF9-DE47-99C0-526B4E7F8177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3724B46-9189-0142-87C7-0600F3D1DA19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23194" y="3541044"/>
            <a:ext cx="11465375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792F84D-314B-6547-A523-C9C71AB42F4B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sp>
        <p:nvSpPr>
          <p:cNvPr id="138" name="Title 11">
            <a:extLst>
              <a:ext uri="{FF2B5EF4-FFF2-40B4-BE49-F238E27FC236}">
                <a16:creationId xmlns:a16="http://schemas.microsoft.com/office/drawing/2014/main" id="{FB24E058-CFCB-B341-A8EC-CBE74BD7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CE9007D-437B-6743-8727-8F27CFE6D6C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C5EAF99-CBB3-2D4D-A798-A5D51E24B22F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85082E4-0211-6141-80C7-448C174FDB1B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A2077EAA-F6D2-B848-8720-415AFE2FE8C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7372C62-BF72-544B-BA32-3BA7990BDB73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4773971B-E159-924D-99C8-05B5F3DA8F6D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43C9776D-3434-BC42-9F56-C78747D4AB59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83001D2D-F009-0549-840A-0F0DFC4EFED5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2526CA89-5F4D-1542-A972-808825C45BCE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6544BC4-3E1A-B44D-8007-C1E0B2671A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49FA617B-6C95-7A4B-9C65-5EF7FC617E27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4657D3D0-72AC-DD47-9B6B-D1DC0087CFE7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F6105256-4081-B545-AD00-8AF1FC7B82FA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DCCD91C4-A1A9-1C4C-8673-5DD2F4BE5C1E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9E7120ED-C46F-9B4B-8BDF-F840CD6E80E6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7A9659E1-D3DB-4446-92FA-5755278E7873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847B5FE-1192-AE44-8AF8-E42F42CCBA95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EB42B97A-4654-6242-ADEB-822842546545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8948F59-5F00-494A-BF51-39109FC9A6CB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D3843EA-955C-ED46-A38C-7FDE79B7DE71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3D15DBF1-C01E-3A49-A664-BA68AEC33F66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621BE504-7098-3C45-9255-0941942D1187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63B98842-FB73-F74B-9A4E-AA577397AF2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630439C4-EB71-484D-89F5-ECEB4EAD01BD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CD7AC6E2-C087-0D43-AAAD-A91A81D5B35B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71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35">
            <a:extLst>
              <a:ext uri="{FF2B5EF4-FFF2-40B4-BE49-F238E27FC236}">
                <a16:creationId xmlns:a16="http://schemas.microsoft.com/office/drawing/2014/main" id="{59751CDA-3C48-554F-B5DD-AEC2AC8B80C3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But the whole portfolio was worth funding.  Over long run, &gt;15% annual return.</a:t>
            </a:r>
          </a:p>
          <a:p>
            <a:pPr algn="r"/>
            <a:endParaRPr lang="en-US" sz="2000" dirty="0">
              <a:latin typeface="Avenir Next" panose="020B0503020202020204" pitchFamily="34" charset="0"/>
            </a:endParaRPr>
          </a:p>
          <a:p>
            <a:pPr algn="r"/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A831E04-CED9-6241-8B31-D5EC60DBCDC7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E62E612-C6E0-7D48-B621-59DC98169BC8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A6829CF-27C5-7E41-89B9-791B8AF3DAF6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6AF5328-28C4-4F45-90A2-AC262AB2469B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6AABA53-78CD-354F-BE30-E3D19DDF6D78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BD5AF26-3D50-774E-8063-492C740DD746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67B63F6-AB93-7E45-8DD4-FC48BF3A1C53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00CAEB2-05DE-6346-9DB6-EBA59640E4CC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5E7B9BD-AA12-1F47-9EA8-EFE9BF8AC857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83AF760-DDEB-7B41-8D48-CC37956BB5B7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983C7A7-DCFC-1643-A1BF-C9F5D4B28F69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753A69C-61D5-B74D-8733-805837CF0D41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5D21104-CB0D-804F-B766-C18DC4A33B63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76B626A-22C0-EC43-BE1B-5A269366D971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2449B3E-1C0C-6C40-ACB4-E3F7E113DA7F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3F3B4E8-42B3-FC45-A7D2-F5FEFC5C41C4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4B1582F-72BA-5149-8A56-D752F0AA2D3E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C10132E-B835-9846-841E-E741383A8118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607B391-3D26-0F42-AD6C-51E2F1B59382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9199054-F892-8840-B7EA-EE5897876402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7862B96-A228-8D41-96D1-A181CE482D37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D944DA6-3564-0148-8221-3B29AF2B8617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3E7F9FD-D931-434D-B744-684BCCE5C9BE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6373AFB-5B03-3540-A3F6-24161C10D97F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5F7CEF4-D106-4140-B3F1-301572D7F68A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0D8FE6-69DB-1546-BD74-185B0EF0F32E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291663" y="3541044"/>
            <a:ext cx="11489023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D90C2F-99B3-AC4D-9724-B00773663389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itle 11">
            <a:extLst>
              <a:ext uri="{FF2B5EF4-FFF2-40B4-BE49-F238E27FC236}">
                <a16:creationId xmlns:a16="http://schemas.microsoft.com/office/drawing/2014/main" id="{266CD41E-6E3B-6547-B4A0-07E86146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7740FC89-5BE2-AB45-8A76-722DEDDBF10C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17874416-30CF-1245-ABC0-F026AA2CBBEC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A40D8DA-4A11-7C47-A9CC-B2F2344BC8AC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6B09964-1617-FC45-A07F-0354F7C5F774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811C7D27-071F-B84C-9F03-4550E8C4458F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D96B628-02EA-AA45-9A88-0D6B43EF3761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37D0B863-FD68-F74C-99D6-9156E889A961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8B30E370-8538-4F4C-92FC-B4C68969ACA1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322A9464-42C4-BC48-97A0-0916256F66C5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17D8C73-C4AF-254E-A992-91F508C40EDE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CB8712F5-7BA7-AD47-AEB1-FA159193D62F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9647B5D-363A-954C-9C82-6B5FF00CB700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4017D213-E189-B34F-B779-94E335413734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FF45294-B4ED-E94C-9A13-7EBF97FFF424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09E60C47-06F4-784C-BD52-1B6513A9AACC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34164170-CAFA-1142-A68A-8E187582B3A2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D3FEEA1-4409-5A44-AA65-75FD66A370E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81078E8-AE5C-F643-938F-F62F56116B52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E18D0349-248C-FA4D-B4B1-2DA5950CB05C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17530BC8-9C8F-A94E-860F-EE266D43A93A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7C99A74E-2285-564B-92E3-B3B04C0562E6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19BCBF67-201A-904D-9DB0-C609C16096CE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0BF70F34-94F8-874F-B491-169C76FD14A8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70A1A78D-6284-DA4D-B81B-3F7E7D4C5215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42BEB10-3CA2-5348-A819-2C516E57B9F9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78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>
            <a:extLst>
              <a:ext uri="{FF2B5EF4-FFF2-40B4-BE49-F238E27FC236}">
                <a16:creationId xmlns:a16="http://schemas.microsoft.com/office/drawing/2014/main" id="{BAA79AE2-9AFC-1E46-8193-79228BB08795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But the whole portfolio was worth funding.  Over long run, &gt;15% annual return.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Keeps investors happy.</a:t>
            </a:r>
          </a:p>
          <a:p>
            <a:pPr algn="r"/>
            <a:endParaRPr lang="en-US" sz="2000" b="1" dirty="0">
              <a:latin typeface="Avenir Next" panose="020B0503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C8CEE3D-BAD7-2041-9FFB-E8120870C42C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339D9C6-CF64-A348-AE5D-AC38F42F0A16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086FE61-7198-E44D-BD6D-2D718440B064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66D280B-78B2-804D-9AE3-D687E58E8BDE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FE42D9-4BDF-4A4E-A9DC-D528262DE177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DDF68-B107-EE46-8EA6-B59BA0F10E2C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C8B5E88-8C80-0949-B594-7C1C30F55157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5BA25CA-1344-F540-8E42-31B1CE1EBAB9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6CDF051-18FF-5842-8188-AD36F422CEF5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2A28D6C-BE2D-1541-9AD9-FBF5E3B679FB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0CFEB11-651A-8845-B912-33CCBA444345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1E123AC-4411-2E4B-9582-219BC6769C78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2876F6A-1C4C-5E46-B427-A8604D96F750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11C25D2-BB77-C741-8316-5289DF299781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9D26182-D0E4-D54C-90E5-FDAABC4AB237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C60C903-2E77-034B-99A3-95B523E762C5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E3C8F62-89DD-774A-9158-E8B222528732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D713E36-291B-D84B-B2D4-C0EAD9EB5ECA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59AE260-0429-0F4F-BB20-F735422D327A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2A33DB8-6259-2548-95A7-EC17A5C81D5E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B63B5D6-D74B-8646-96B9-CBE993AA247F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2E7A0ECD-A575-C946-80A2-39D4B932EBF1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728468F-26F8-0D42-BDE0-DED090C910B5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A8E96BF-1343-0A43-8815-F85A639803EE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E849196-9A38-3847-8DBC-067E547FE80A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DF4B298-3C77-D549-BF12-9EE1ACDCA3E7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31077" y="3541044"/>
            <a:ext cx="11449610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E4CA5B8-63FA-FD4D-B27D-3117D506994C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sp>
        <p:nvSpPr>
          <p:cNvPr id="138" name="Title 11">
            <a:extLst>
              <a:ext uri="{FF2B5EF4-FFF2-40B4-BE49-F238E27FC236}">
                <a16:creationId xmlns:a16="http://schemas.microsoft.com/office/drawing/2014/main" id="{6C063C2F-EBDE-BE4D-871C-BE3DCAA3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7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5" y="-14837"/>
            <a:ext cx="12218373" cy="6872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>
            <a:extLst>
              <a:ext uri="{FF2B5EF4-FFF2-40B4-BE49-F238E27FC236}">
                <a16:creationId xmlns:a16="http://schemas.microsoft.com/office/drawing/2014/main" id="{BAA79AE2-9AFC-1E46-8193-79228BB08795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But the whole portfolio was worth funding.  Over long run, &gt;15% annual return.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Keeps investors happy.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So we are allowed to keep doing it.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C8CEE3D-BAD7-2041-9FFB-E8120870C42C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339D9C6-CF64-A348-AE5D-AC38F42F0A16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086FE61-7198-E44D-BD6D-2D718440B064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66D280B-78B2-804D-9AE3-D687E58E8BDE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FE42D9-4BDF-4A4E-A9DC-D528262DE177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DDF68-B107-EE46-8EA6-B59BA0F10E2C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C8B5E88-8C80-0949-B594-7C1C30F55157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5BA25CA-1344-F540-8E42-31B1CE1EBAB9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6CDF051-18FF-5842-8188-AD36F422CEF5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2A28D6C-BE2D-1541-9AD9-FBF5E3B679FB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0CFEB11-651A-8845-B912-33CCBA444345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1E123AC-4411-2E4B-9582-219BC6769C78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2876F6A-1C4C-5E46-B427-A8604D96F750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11C25D2-BB77-C741-8316-5289DF299781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9D26182-D0E4-D54C-90E5-FDAABC4AB237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C60C903-2E77-034B-99A3-95B523E762C5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E3C8F62-89DD-774A-9158-E8B222528732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D713E36-291B-D84B-B2D4-C0EAD9EB5ECA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59AE260-0429-0F4F-BB20-F735422D327A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2A33DB8-6259-2548-95A7-EC17A5C81D5E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B63B5D6-D74B-8646-96B9-CBE993AA247F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2E7A0ECD-A575-C946-80A2-39D4B932EBF1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728468F-26F8-0D42-BDE0-DED090C910B5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A8E96BF-1343-0A43-8815-F85A639803EE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E849196-9A38-3847-8DBC-067E547FE80A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DF4B298-3C77-D549-BF12-9EE1ACDCA3E7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31077" y="3541044"/>
            <a:ext cx="11449610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E4CA5B8-63FA-FD4D-B27D-3117D506994C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sp>
        <p:nvSpPr>
          <p:cNvPr id="138" name="Title 11">
            <a:extLst>
              <a:ext uri="{FF2B5EF4-FFF2-40B4-BE49-F238E27FC236}">
                <a16:creationId xmlns:a16="http://schemas.microsoft.com/office/drawing/2014/main" id="{6C063C2F-EBDE-BE4D-871C-BE3DCAA3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51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>
            <a:extLst>
              <a:ext uri="{FF2B5EF4-FFF2-40B4-BE49-F238E27FC236}">
                <a16:creationId xmlns:a16="http://schemas.microsoft.com/office/drawing/2014/main" id="{82F59DD1-A97E-144C-8DE7-BC364F645B90}"/>
              </a:ext>
            </a:extLst>
          </p:cNvPr>
          <p:cNvSpPr txBox="1"/>
          <p:nvPr/>
        </p:nvSpPr>
        <p:spPr>
          <a:xfrm>
            <a:off x="6975807" y="5938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But the whole portfolio was worth funding.  Over long run, &gt;15% annual return.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Keeps investors happy.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So we are allowed to keep doing it.</a:t>
            </a:r>
          </a:p>
        </p:txBody>
      </p:sp>
      <p:sp>
        <p:nvSpPr>
          <p:cNvPr id="114" name="Title 11">
            <a:extLst>
              <a:ext uri="{FF2B5EF4-FFF2-40B4-BE49-F238E27FC236}">
                <a16:creationId xmlns:a16="http://schemas.microsoft.com/office/drawing/2014/main" id="{3A386E8A-8C51-8246-953C-2FDAFA35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734BF45-E151-FE4A-8E74-08487336E0F4}"/>
              </a:ext>
            </a:extLst>
          </p:cNvPr>
          <p:cNvSpPr txBox="1"/>
          <p:nvPr/>
        </p:nvSpPr>
        <p:spPr>
          <a:xfrm>
            <a:off x="6975807" y="1655631"/>
            <a:ext cx="5233300" cy="490277"/>
          </a:xfrm>
          <a:prstGeom prst="rect">
            <a:avLst/>
          </a:prstGeom>
          <a:solidFill>
            <a:schemeClr val="accent5"/>
          </a:solidFill>
        </p:spPr>
        <p:txBody>
          <a:bodyPr wrap="square" tIns="91440" bIns="91440" rtlCol="0" anchor="ctr">
            <a:noAutofit/>
          </a:bodyPr>
          <a:lstStyle/>
          <a:p>
            <a:pPr algn="r"/>
            <a:r>
              <a:rPr lang="en-US" sz="1550" b="1" dirty="0">
                <a:solidFill>
                  <a:schemeClr val="bg1"/>
                </a:solidFill>
                <a:latin typeface="Avenir Next" panose="020B0503020202020204" pitchFamily="34" charset="0"/>
              </a:rPr>
              <a:t>BUT WHAT IF CONGRESS CLIPS THE BIG WINNERS?</a:t>
            </a:r>
            <a:endParaRPr lang="en-US" sz="1550" dirty="0">
              <a:solidFill>
                <a:schemeClr val="bg1"/>
              </a:solidFill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964E461-64F6-5841-852A-25FE4A8FF363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AD9A6B2-95D1-CD4E-8885-50925D871A24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9B3CEDD-E2EA-C644-BCBF-4FC20C5E3C6A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49183D2-7C3F-8444-BF90-1CA4C42F02AA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9ED0A3B-F7C3-CA48-B660-F6938108BBF9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DCA8CCB-59F0-6A4C-9D2E-E0299820D56A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69F950A-5213-A249-9266-631B26CC8590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131149C-E887-6149-A0E6-72E248BDE3EB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0AFF13D-7100-D94A-925E-75E379F604A6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45EB418-1302-A342-8A08-DA347979A95D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223DA2-EB7C-C04F-BA19-6A62626A23FF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355A560-E6E5-0A4F-B016-2F0704062655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D39EF8D-2082-E840-B6CD-2AEFAB66C5A8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FCD5385-5680-714B-8FC1-A8E422E51C09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C545A3C-5BA6-C849-8D1E-8E3E4E507462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0615DBB-1DE9-1E4F-80E0-AF56297EB6C7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5E47EF5-63CE-DA44-8A9E-466D213A2C17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5323EDDD-8595-D241-B5F9-4AE05C06178F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86946494-75D1-254B-85F9-29B2800D7D53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242414C-AF3D-0C45-9E6D-4DB173C4596C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04BB8DB-2DB0-1E45-985B-8A43502F090D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4C8D025-556A-9148-92CF-D4C1D4F6C425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38ECB9F-AEE9-2247-8DC0-C961E6A405D5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395AC5D-F14C-7742-AC8F-14B86A586F18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39AFA33-6E4F-344E-912E-6B8D2069D8E5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5007F798-229A-A94D-A36F-89EDD91E181D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C71FF03-F859-884C-8DDC-A8C97270AD9B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03CF124-E666-A542-8E23-1424037EC376}"/>
              </a:ext>
            </a:extLst>
          </p:cNvPr>
          <p:cNvSpPr/>
          <p:nvPr/>
        </p:nvSpPr>
        <p:spPr>
          <a:xfrm>
            <a:off x="1220626" y="1317811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A0A1EB5-D80F-EA43-85A7-9B22A42A2C26}"/>
              </a:ext>
            </a:extLst>
          </p:cNvPr>
          <p:cNvSpPr/>
          <p:nvPr/>
        </p:nvSpPr>
        <p:spPr>
          <a:xfrm>
            <a:off x="2885134" y="1317814"/>
            <a:ext cx="349573" cy="2433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119250B5-EBDE-644A-A3E0-2BF8C82F03E2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1D8A3777-6A0B-0345-AF0A-20D3E6665D82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C65C0643-F6D6-FD4F-AE62-FDDB687DEB4C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B0A9D18-F421-694C-A8BD-8FA53F5805A8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FCAB46F-EDF0-8B4A-9D5F-EF9DA6543F82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CB0C189-BC7A-0B47-A2F4-87119C1B3A47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5685ABA-89C6-1A41-9B60-840749515A04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94204A4-19AE-7E48-A6CA-6762D1F360C5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540B319-54EC-E443-81E1-56EDF6BAA8A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61DF38F0-8B89-0743-B49B-342CE329C295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DF23982-694C-0348-B885-A219F2940894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AA5C5DEE-A784-F24A-97EA-F210C0B50D6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0EC9357D-D024-6D48-AB8B-0ABF8E69692C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393A9BC-9D3E-EF42-9F39-6B8E8CEA7A6F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3788509-3700-3C4B-941D-55ECDFD5D573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B661E7CC-0A07-6B4D-BE26-6535CDB0A293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9B74B73-43C6-5D41-B0B2-E83D8C5AA5F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A7140B8-E54F-DE41-99E4-D973BC8125B4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B47486B-2D6A-5E40-9249-BAF8B7C1D9B8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23D81B9-A539-F04B-88B4-994BD2DFC286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0313DB8-04F2-1C43-956D-6DD6715026C4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815BED13-0E94-1946-A0C9-02D94671FE50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F8DCACB-655A-9A40-B1C1-8C7A19C52452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71A9922C-6605-8049-A5C6-460A28612B37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DE78418D-8813-4548-B81F-FBB451FCFC4B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BBAD550-8D0D-F443-BEC5-062D760646E6}"/>
              </a:ext>
            </a:extLst>
          </p:cNvPr>
          <p:cNvSpPr/>
          <p:nvPr/>
        </p:nvSpPr>
        <p:spPr>
          <a:xfrm>
            <a:off x="331077" y="3541044"/>
            <a:ext cx="11449610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21555F8C-F1DF-FF44-A517-05C0500DE3A8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BEF9F047-8106-DD4C-89EF-CB23E343FB67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A1586A9E-E2DF-9E47-B2C0-7FA7DD0803E3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F624D9A7-8F1C-E14A-8AD7-BA9D4D61D086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429F58D3-4A6F-7C4F-B8FF-4DF5387C48F4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FCC9667-531C-C340-91EF-C6CD7986C14D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2A4C8E30-3C4C-024B-8806-1B7F691F7C35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8C478EE2-EDAB-4340-996E-AD7E2CB6731C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4FA59AD7-1B3D-9E46-9D71-4866F568C194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FF0B4395-1F69-724F-A61C-DC49FFA5E6E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AAC1B8DD-24EF-8742-8008-39C4A4A16C3D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772F7A0-0A79-444A-B1A0-E5CBDDB96382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98D53346-A238-3A49-886B-A9978EEB288F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80005436-3A7B-8D4E-BA89-926D496821FD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83E18BD7-5230-444F-87D6-01F25D29F25B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9A8BEC05-0DAC-3A40-BB65-3E4232F66BCF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4120D4B8-A76F-5748-AB71-11D14A15C748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CFFD47F1-6355-E94B-914F-854439054899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19564545-C4F8-F845-9471-548E2BB152C5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9536D34D-C920-A94B-90EF-83EC8E4A3019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E8AFF20-E793-C343-86C1-783814680F72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A652664C-03F1-8B47-A15B-D7E20D46F926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221E5701-97C9-2E4C-A7CB-DEA138542CCD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E12C6520-870F-8E45-A662-56DB7116F719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37CDB73-28DB-CC49-AFC9-60038D9556C4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F8EF1FB1-2F8E-7947-846E-A8C09373FC7E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>
            <a:extLst>
              <a:ext uri="{FF2B5EF4-FFF2-40B4-BE49-F238E27FC236}">
                <a16:creationId xmlns:a16="http://schemas.microsoft.com/office/drawing/2014/main" id="{38608D54-F027-4649-A254-99D7E45F4953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1829128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7CCA355B-3E42-4745-8954-B759D81DDD33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A71316C-DF15-2E47-882C-CAB5CED8F614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C479258-5B6A-8540-859F-B559B19344B6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F23155B-082E-C744-BC29-66BA455F0BDB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86A114B-EE7B-6946-B75C-08FD2D7A18F9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812EA84-D002-F243-99E6-F5EA55D367D5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C54047C-2CF0-4949-B46E-88CDE28B6AE7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9194A44-4258-9E47-B0E4-01A9906405C9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31567C8-FC5A-B045-8E9C-F5880A6914F3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257BA31-E1FE-484D-B96B-EAA3D7F45C02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03E9BAE-DEA4-F84F-BFD8-ED3F40F5731E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091D32A-4C5F-1D4D-BC8A-C383369E1C74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5487884-C8AE-7F49-9E29-260763FB9EDC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55F3EC7-4253-D243-B7D6-D9B58A9EDE93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679A780-9F63-1E49-934A-62ED17103267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B3CDC7B-0A1E-5240-A62B-310093E38F1A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84C3B30-2276-CE49-A653-B760B39D0FEC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B7FCCB2-6D60-BC47-AF40-6FFFCF75A099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A6F71F0-4EDF-9740-82AD-B52B4D48328B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B3CD342-53CE-D348-8F81-140B8C2FA891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5564E26-83B2-FA4A-B155-0E3DB38B4458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A4933B2-6660-DA41-AC1B-20D4D0763144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8FB98B2-3CBD-F84B-9B25-9EF39A9AF845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F5CCF79-6D8A-DA41-9D73-0F10D38636D7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FB8EAE2-B70C-C84A-9DDB-11E2536BA137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BE9CAD9-3E25-2B44-BC4A-53C37A84B4BD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2595295"/>
            <a:ext cx="349573" cy="1156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2595294"/>
            <a:ext cx="349573" cy="11564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291663" y="3541044"/>
            <a:ext cx="11489023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8A84353-921B-994C-A072-61441FCCE447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DC42DDD-AD52-AF43-92A4-2CD01AF7F702}"/>
              </a:ext>
            </a:extLst>
          </p:cNvPr>
          <p:cNvSpPr txBox="1"/>
          <p:nvPr/>
        </p:nvSpPr>
        <p:spPr>
          <a:xfrm>
            <a:off x="6975807" y="1649679"/>
            <a:ext cx="5233300" cy="490277"/>
          </a:xfrm>
          <a:prstGeom prst="rect">
            <a:avLst/>
          </a:prstGeom>
          <a:solidFill>
            <a:schemeClr val="accent5"/>
          </a:solidFill>
        </p:spPr>
        <p:txBody>
          <a:bodyPr wrap="square" tIns="91440" bIns="91440" rtlCol="0" anchor="ctr">
            <a:noAutofit/>
          </a:bodyPr>
          <a:lstStyle/>
          <a:p>
            <a:pPr algn="r"/>
            <a:r>
              <a:rPr lang="en-US" sz="1550" b="1" dirty="0">
                <a:solidFill>
                  <a:schemeClr val="bg1"/>
                </a:solidFill>
                <a:latin typeface="Avenir Next" panose="020B0503020202020204" pitchFamily="34" charset="0"/>
              </a:rPr>
              <a:t>BUT WHAT IF CONGRESS CLIPS THE BIG WINNERS?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39" name="Title 11">
            <a:extLst>
              <a:ext uri="{FF2B5EF4-FFF2-40B4-BE49-F238E27FC236}">
                <a16:creationId xmlns:a16="http://schemas.microsoft.com/office/drawing/2014/main" id="{04209A83-E364-9541-8D76-4576863E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strike="sngStrike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69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>
            <a:extLst>
              <a:ext uri="{FF2B5EF4-FFF2-40B4-BE49-F238E27FC236}">
                <a16:creationId xmlns:a16="http://schemas.microsoft.com/office/drawing/2014/main" id="{D8FDAAD9-D726-DF42-94BD-A214750D335B}"/>
              </a:ext>
            </a:extLst>
          </p:cNvPr>
          <p:cNvSpPr txBox="1"/>
          <p:nvPr/>
        </p:nvSpPr>
        <p:spPr>
          <a:xfrm>
            <a:off x="6975807" y="-14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Portfolio now not attractive.</a:t>
            </a:r>
          </a:p>
          <a:p>
            <a:pPr algn="r"/>
            <a:r>
              <a:rPr lang="en-US" sz="2000" dirty="0">
                <a:latin typeface="Avenir Next" panose="020B0503020202020204" pitchFamily="34" charset="0"/>
              </a:rPr>
              <a:t>~5% annual return?</a:t>
            </a:r>
          </a:p>
          <a:p>
            <a:pPr algn="r"/>
            <a:endParaRPr lang="en-US" sz="2000" dirty="0">
              <a:latin typeface="Avenir Next" panose="020B0503020202020204" pitchFamily="34" charset="0"/>
            </a:endParaRPr>
          </a:p>
          <a:p>
            <a:pPr algn="r"/>
            <a:endParaRPr lang="en-US" sz="2000" dirty="0">
              <a:latin typeface="Avenir Next" panose="020B0503020202020204" pitchFamily="34" charset="0"/>
            </a:endParaRPr>
          </a:p>
          <a:p>
            <a:pPr algn="r"/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A4212E4-CECD-E742-93D2-6AEFDB582423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1A2D8D7-B2D1-9A40-8EF4-004C101B89F4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ECF3D8C-AADD-9647-8075-953FA10107BA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B0B1880-EC32-094C-9405-782F7A831DFD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82B3983-C45F-BF4E-A674-9248B4944277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4F8E070-FE99-2D43-A4B0-038F06073BC9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8469753-06D5-4D4F-BC6E-923A607B82CB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946926F-229D-CC4E-ACBF-EEE00802E1EC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F7E4FC3-62EA-CE46-B230-29EE1E74669D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B6B972BB-89A0-BE42-ADDC-0EF5E9085210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0780186-1808-AD4A-B7F7-AFABD4B2C4BA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1C651E0-EF84-A548-9AE3-15F66E15DDC0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A550E73-EBBF-BA4E-93A2-9FBEB6A047E5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FD1F086-09F8-BF49-A709-1ED11D0B87C2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BEE5FC1-7ECA-1A45-94EE-FCE7BAB7432C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C09E8DD-DE23-6147-B41D-601773FCF051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22420B1-45F0-B64F-833D-8CD7BB0FB141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5F13EC5-6D71-C14B-B45D-161E6E1E5BFF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8A98029-A08C-9245-A019-8C9D7F877114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60796CD-0D1D-6A40-B751-30E1CBD8AC49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FC2EEB93-BE60-C343-9347-D0D05EA99F84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DC50E96-7ECB-4F42-8E24-3BE8EF91CD80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3150B18-421D-3143-A3CB-65F7BCE0E288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6D58D8F-725C-AB41-A018-D1DA30BE9F28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13F26CD-EE13-0E41-A911-912E8C8CBCA1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E67FDD8-7290-6849-8F34-14F18CE813E7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2595295"/>
            <a:ext cx="349573" cy="1156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2595294"/>
            <a:ext cx="349573" cy="11564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23195" y="3541044"/>
            <a:ext cx="11457492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124BC97-2CEA-8849-9B2B-942F73021F29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48D0B88-1562-7D4F-902B-BF6D61543145}"/>
              </a:ext>
            </a:extLst>
          </p:cNvPr>
          <p:cNvSpPr txBox="1"/>
          <p:nvPr/>
        </p:nvSpPr>
        <p:spPr>
          <a:xfrm>
            <a:off x="6975807" y="1649679"/>
            <a:ext cx="5233300" cy="490277"/>
          </a:xfrm>
          <a:prstGeom prst="rect">
            <a:avLst/>
          </a:prstGeom>
          <a:solidFill>
            <a:schemeClr val="accent5"/>
          </a:solidFill>
        </p:spPr>
        <p:txBody>
          <a:bodyPr wrap="square" tIns="91440" bIns="91440" rtlCol="0" anchor="ctr">
            <a:noAutofit/>
          </a:bodyPr>
          <a:lstStyle/>
          <a:p>
            <a:pPr algn="r"/>
            <a:r>
              <a:rPr lang="en-US" sz="1550" b="1" dirty="0">
                <a:solidFill>
                  <a:schemeClr val="bg1"/>
                </a:solidFill>
                <a:latin typeface="Avenir Next" panose="020B0503020202020204" pitchFamily="34" charset="0"/>
              </a:rPr>
              <a:t>BUT WHAT IF CONGRESS CLIPS THE BIG WINNERS?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40" name="Title 11">
            <a:extLst>
              <a:ext uri="{FF2B5EF4-FFF2-40B4-BE49-F238E27FC236}">
                <a16:creationId xmlns:a16="http://schemas.microsoft.com/office/drawing/2014/main" id="{B6EA5959-9DC1-1144-9698-2D47BB378047}"/>
              </a:ext>
            </a:extLst>
          </p:cNvPr>
          <p:cNvSpPr txBox="1">
            <a:spLocks/>
          </p:cNvSpPr>
          <p:nvPr/>
        </p:nvSpPr>
        <p:spPr>
          <a:xfrm>
            <a:off x="417837" y="1"/>
            <a:ext cx="6550217" cy="115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trike="sngStrike"/>
              <a:t>Big winners</a:t>
            </a:r>
            <a:br>
              <a:rPr lang="en-US" sz="1800"/>
            </a:br>
            <a:r>
              <a:rPr lang="en-US" sz="180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2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>
            <a:extLst>
              <a:ext uri="{FF2B5EF4-FFF2-40B4-BE49-F238E27FC236}">
                <a16:creationId xmlns:a16="http://schemas.microsoft.com/office/drawing/2014/main" id="{071986A1-5330-EF4E-8A30-70074AD3479D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Portfolio now not attractive.</a:t>
            </a:r>
          </a:p>
          <a:p>
            <a:pPr algn="r"/>
            <a:r>
              <a:rPr lang="en-US" sz="2000" dirty="0">
                <a:latin typeface="Avenir Next" panose="020B0503020202020204" pitchFamily="34" charset="0"/>
              </a:rPr>
              <a:t>~5% annual return?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Investors not happy.</a:t>
            </a:r>
          </a:p>
          <a:p>
            <a:pPr algn="r"/>
            <a:endParaRPr lang="en-US" sz="2000" b="1" dirty="0">
              <a:latin typeface="Avenir Next" panose="020B0503020202020204" pitchFamily="34" charset="0"/>
            </a:endParaRPr>
          </a:p>
          <a:p>
            <a:pPr algn="r"/>
            <a:endParaRPr lang="en-US" sz="2000" b="1" dirty="0">
              <a:latin typeface="Avenir Next" panose="020B0503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9B70A8F-FCE2-C54D-A35F-ADD9E6A527A5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F6D0E3D-7E8D-F849-AE6D-2D96475606A9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A607B7C-133A-8B4B-B28A-5CFCFC17D8B8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AF52B4B-A038-F446-B022-AFA4B58A6DBD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0F83871-B6C5-E143-BC1A-4862049963B9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89D6677-D61D-9540-9A77-1089FB63D118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0E0E8AF-35C9-5140-9C31-F3699E848813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54A537E-189F-7544-A1CD-F9EB5D7678E6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C61C1FA-8C5D-4143-85D8-00D58D3A11EA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C54C366-C2C4-3E49-8FFE-4418413BE23A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BA58B9B-1076-FA44-BA34-9AD0CF989390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B37B9E5-C335-1D4E-8F9B-89333CFFD18D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502191B-11A5-FF44-B511-A3042FA530AC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369E729-2276-A342-84AE-383DEBC691FE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DE1F811-F291-4447-9490-2B1CD7098638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7A83D40-9997-8A4B-B8C5-E28EA70F7956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6E9B0C2-1B13-CD40-9EDA-0AA638F0F7C2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54DB83C-56A8-0748-8DBF-B7DDB3BFEB8F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59ABC54D-FE50-824A-BA8C-40A0EEF96759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061EF55-7E96-4E46-8211-8DCE4AF9FECA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DA69868-D453-5F4E-81E6-71013AFC3F15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3E3F502-67C7-4742-9B66-30D41EE19D8A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60EF34-1BA7-1440-9379-3AA506F9A58B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7CBA87A-C5B8-E145-85C2-CD85C2B1AADC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286F011-906C-164F-8C18-F6FBC90AD6B6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7594B2A-C448-664A-A85F-4AEBEDC232C5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2595295"/>
            <a:ext cx="349573" cy="1156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2595294"/>
            <a:ext cx="349573" cy="11564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23195" y="3541044"/>
            <a:ext cx="11457492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73AFC19-8999-C742-AB4B-E65F7CF76227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614667D-3337-EA4A-AE5C-75A6B29E2886}"/>
              </a:ext>
            </a:extLst>
          </p:cNvPr>
          <p:cNvSpPr txBox="1"/>
          <p:nvPr/>
        </p:nvSpPr>
        <p:spPr>
          <a:xfrm>
            <a:off x="6975807" y="1649693"/>
            <a:ext cx="5233300" cy="490277"/>
          </a:xfrm>
          <a:prstGeom prst="rect">
            <a:avLst/>
          </a:prstGeom>
          <a:solidFill>
            <a:schemeClr val="accent5"/>
          </a:solidFill>
        </p:spPr>
        <p:txBody>
          <a:bodyPr wrap="square" tIns="91440" bIns="91440" rtlCol="0" anchor="ctr">
            <a:noAutofit/>
          </a:bodyPr>
          <a:lstStyle/>
          <a:p>
            <a:pPr algn="r"/>
            <a:r>
              <a:rPr lang="en-US" sz="1550" b="1" dirty="0">
                <a:solidFill>
                  <a:schemeClr val="bg1"/>
                </a:solidFill>
                <a:latin typeface="Avenir Next" panose="020B0503020202020204" pitchFamily="34" charset="0"/>
              </a:rPr>
              <a:t>BUT WHAT IF CONGRESS CLIPS THE BIG WINNERS?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40" name="Title 11">
            <a:extLst>
              <a:ext uri="{FF2B5EF4-FFF2-40B4-BE49-F238E27FC236}">
                <a16:creationId xmlns:a16="http://schemas.microsoft.com/office/drawing/2014/main" id="{783CA249-095E-6540-830C-415A00DD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strike="sngStrike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765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>
            <a:extLst>
              <a:ext uri="{FF2B5EF4-FFF2-40B4-BE49-F238E27FC236}">
                <a16:creationId xmlns:a16="http://schemas.microsoft.com/office/drawing/2014/main" id="{F0CAD549-FBC3-CE4A-B3BD-224EB8D696B9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Portfolio now not attractive.</a:t>
            </a:r>
          </a:p>
          <a:p>
            <a:pPr algn="r"/>
            <a:r>
              <a:rPr lang="en-US" sz="2000" dirty="0">
                <a:latin typeface="Avenir Next" panose="020B0503020202020204" pitchFamily="34" charset="0"/>
              </a:rPr>
              <a:t>~5% annual return?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Investors not happy.</a:t>
            </a:r>
          </a:p>
          <a:p>
            <a:pPr algn="r"/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</a:rPr>
              <a:t>They invest elsewhere, and we can’t keep investing in new drugs. 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3AC94AC-EFC0-054A-B291-B9A569062FA3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AACD699-4B94-3B44-BCB6-0FC50AA4BFEE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2FC591A-3770-8A45-8956-73D79FF1CF4A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5271328-C766-1544-8060-ACF2960819CC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C696E7C-3478-B948-B4AE-676D4C336CC7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4DE5DF7-0363-8F4A-ABB9-704B19A67BAB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991EC12-7625-6E41-ABF4-3830E4091FA9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A56AC1E-25E5-E14B-8AEA-6187AE18CA2F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957D6E5-97D2-EF4C-A627-9F943BBCA618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F335C60-F35E-EA43-A5C2-A9F805B27469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6D34E1C-14FF-434C-8A15-B407D92766AB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CD049EA-1B50-A94B-A92D-CC44CD44BFBF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E619724-0154-984C-A39B-FFDD87CFCCC0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C73CAA2-E599-AA48-A824-E46A090D3239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059E1E7-6851-524A-B117-5C89A8B66B07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DF01994-A76C-E54E-BCDE-0DC1F5C2A1D8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8A177C8-7418-B543-86EF-DB6A4566485E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D058964-5120-6844-9D29-FA886B4C3231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438B3DC-0AC4-7C4E-A953-077BD9185E8A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5B83AAE-64F4-4547-B2A7-F38F7D3C0D37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EB19638-A608-CA48-9A29-B76EF367DC9F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8818A4C-8661-0241-938C-BCC9A57EA26B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4BB6091-9F71-C545-B229-0E535A8BC85C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D8E7BC31-FC7F-2F42-9D9F-686E75805722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8B7E576-99A0-B145-BD1E-664DD9B07A47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1685309-B78F-7047-9019-ACBAEA552D50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2595295"/>
            <a:ext cx="349573" cy="1156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2595294"/>
            <a:ext cx="349573" cy="11564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07429" y="3541044"/>
            <a:ext cx="11473258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EF39D2B-1112-5A4C-8789-084E02654744}"/>
              </a:ext>
            </a:extLst>
          </p:cNvPr>
          <p:cNvSpPr/>
          <p:nvPr/>
        </p:nvSpPr>
        <p:spPr>
          <a:xfrm>
            <a:off x="10581248" y="3006955"/>
            <a:ext cx="1194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accent5"/>
                </a:solidFill>
              </a:rPr>
              <a:t>Failures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146D528-5B5C-9943-AD71-1200E10B3EFF}"/>
              </a:ext>
            </a:extLst>
          </p:cNvPr>
          <p:cNvSpPr txBox="1"/>
          <p:nvPr/>
        </p:nvSpPr>
        <p:spPr>
          <a:xfrm>
            <a:off x="6975807" y="1649693"/>
            <a:ext cx="5233300" cy="490277"/>
          </a:xfrm>
          <a:prstGeom prst="rect">
            <a:avLst/>
          </a:prstGeom>
          <a:solidFill>
            <a:schemeClr val="accent5"/>
          </a:solidFill>
        </p:spPr>
        <p:txBody>
          <a:bodyPr wrap="square" tIns="91440" bIns="91440" rtlCol="0" anchor="ctr">
            <a:noAutofit/>
          </a:bodyPr>
          <a:lstStyle/>
          <a:p>
            <a:pPr algn="r"/>
            <a:r>
              <a:rPr lang="en-US" sz="1550" b="1" dirty="0">
                <a:solidFill>
                  <a:schemeClr val="bg1"/>
                </a:solidFill>
                <a:latin typeface="Avenir Next" panose="020B0503020202020204" pitchFamily="34" charset="0"/>
              </a:rPr>
              <a:t>BUT WHAT IF CONGRESS CLIPS THE BIG WINNERS?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40" name="Title 11">
            <a:extLst>
              <a:ext uri="{FF2B5EF4-FFF2-40B4-BE49-F238E27FC236}">
                <a16:creationId xmlns:a16="http://schemas.microsoft.com/office/drawing/2014/main" id="{A7009E16-7CAA-1443-A2E3-A3CCAD9D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7" y="1"/>
            <a:ext cx="6550217" cy="1156426"/>
          </a:xfrm>
        </p:spPr>
        <p:txBody>
          <a:bodyPr anchor="ctr">
            <a:noAutofit/>
          </a:bodyPr>
          <a:lstStyle/>
          <a:p>
            <a:r>
              <a:rPr lang="en-US" sz="1800" strike="sngStrike" dirty="0"/>
              <a:t>Big winners</a:t>
            </a:r>
            <a:br>
              <a:rPr lang="en-US" sz="1800" dirty="0"/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Modest Contributors – still worth developing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Disappointments – don’t recover development costs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89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>
            <a:extLst>
              <a:ext uri="{FF2B5EF4-FFF2-40B4-BE49-F238E27FC236}">
                <a16:creationId xmlns:a16="http://schemas.microsoft.com/office/drawing/2014/main" id="{BB2BC606-A1EB-CD48-8672-CDC6A870398F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Congress suggests that we invest in fewer failures and disappointments.</a:t>
            </a:r>
          </a:p>
          <a:p>
            <a:pPr algn="r"/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B55E3D5-B56B-EE44-9D00-80A61DAD11CC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8E6E85F-6EF2-174C-A79C-0FCE90CA9CB7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47163FC-0C56-6243-9A0C-F8282BE414C8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DEE01BA-330D-3947-BDB9-F28CC2028C0B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3BFA845-75EA-8F45-BA83-8280561437EA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8EE343F-84A7-6E4A-82EE-629AA84B0F6F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636E71D-94E7-7044-8A27-7FBF5DE5AB22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798BCC1-C4EA-854F-B8B1-5DD9A9893962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ACA7DF8-7B73-7346-8CB5-5A741F58D8B3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920BD7F-F47B-F24F-BE8A-5F7744FF3F8B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28B11E2-D3AE-8640-8993-6E165C08B128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A39F813-E8E6-7649-BBBF-33EFEFED4DEA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862ECF7-901D-A04A-AF85-493351EE855F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F5E163A-5696-6F4E-AD8C-40722B316EAE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67DF701-3BF0-5445-9F1A-B0F78645F6F8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22CA155-4D8B-7F4B-8AA0-010FDE7D8CC8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39F8618-69AF-1049-A931-9C6BB2E502B5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89B09A2-BDB0-6E45-850B-F9539C65B16A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FFC0EFD-9A49-C548-ADF9-CB3832F61C8C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41B5F70-8459-5749-8941-244E2BC34CB6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810E1D4-FD51-A444-BC6F-865A5EFE4280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28ECBE7-FE40-8B46-8EDE-9CAF2E8DF79A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61E4EFE-41D4-594A-A310-C9F84F18BEF5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4BA2B55-4178-1143-9C6F-D183AB840BC6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47AFE14-9031-C24A-AA75-52436C5B56E8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7552186-EA5C-244B-A0E0-BA9097C7AFBE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8AE02-9FD1-E04C-B82D-A29160C46BC0}"/>
              </a:ext>
            </a:extLst>
          </p:cNvPr>
          <p:cNvSpPr/>
          <p:nvPr/>
        </p:nvSpPr>
        <p:spPr>
          <a:xfrm>
            <a:off x="2036864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2595295"/>
            <a:ext cx="349573" cy="1156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2595294"/>
            <a:ext cx="349573" cy="11564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5D5F8-EB47-4047-97A3-896DC3B1F2B5}"/>
              </a:ext>
            </a:extLst>
          </p:cNvPr>
          <p:cNvSpPr/>
          <p:nvPr/>
        </p:nvSpPr>
        <p:spPr>
          <a:xfrm>
            <a:off x="3704370" y="3307981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98170-B438-DB44-8522-B9AEB611DADA}"/>
              </a:ext>
            </a:extLst>
          </p:cNvPr>
          <p:cNvSpPr/>
          <p:nvPr/>
        </p:nvSpPr>
        <p:spPr>
          <a:xfrm>
            <a:off x="4970710" y="3307979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96D87-F9FB-7F48-92E2-922EF1169F4C}"/>
              </a:ext>
            </a:extLst>
          </p:cNvPr>
          <p:cNvSpPr/>
          <p:nvPr/>
        </p:nvSpPr>
        <p:spPr>
          <a:xfrm>
            <a:off x="6252934" y="3307978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8A0FD-7649-0C44-9CBA-43B6205CF959}"/>
              </a:ext>
            </a:extLst>
          </p:cNvPr>
          <p:cNvSpPr/>
          <p:nvPr/>
        </p:nvSpPr>
        <p:spPr>
          <a:xfrm>
            <a:off x="5403627" y="3307980"/>
            <a:ext cx="349573" cy="443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D5935-2DF4-EF4E-875B-9A235A865ABB}"/>
              </a:ext>
            </a:extLst>
          </p:cNvPr>
          <p:cNvSpPr/>
          <p:nvPr/>
        </p:nvSpPr>
        <p:spPr>
          <a:xfrm>
            <a:off x="4125438" y="2595300"/>
            <a:ext cx="349573" cy="1156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252249" y="3541044"/>
            <a:ext cx="11528437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389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EDE66D1F-8C0B-9140-988A-7FC0E8454C84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dirty="0">
                <a:latin typeface="Avenir Next" panose="020B0503020202020204" pitchFamily="34" charset="0"/>
              </a:rPr>
              <a:t>Congress suggests that we invest in fewer failures and disappointments.</a:t>
            </a: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That sounds good, right?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863E-2EC7-0B47-82AE-F377D2E7C589}"/>
              </a:ext>
            </a:extLst>
          </p:cNvPr>
          <p:cNvSpPr/>
          <p:nvPr/>
        </p:nvSpPr>
        <p:spPr>
          <a:xfrm>
            <a:off x="1220626" y="2595295"/>
            <a:ext cx="349573" cy="1156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9A911E-AB64-D846-B36A-F273C90323BB}"/>
              </a:ext>
            </a:extLst>
          </p:cNvPr>
          <p:cNvSpPr/>
          <p:nvPr/>
        </p:nvSpPr>
        <p:spPr>
          <a:xfrm>
            <a:off x="2885134" y="2595294"/>
            <a:ext cx="349573" cy="11564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8CAB4-0E70-D54C-814A-1994749FDC0A}"/>
              </a:ext>
            </a:extLst>
          </p:cNvPr>
          <p:cNvSpPr/>
          <p:nvPr/>
        </p:nvSpPr>
        <p:spPr>
          <a:xfrm>
            <a:off x="163156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9375F-ED69-A64A-BF2A-7330AE2CB196}"/>
              </a:ext>
            </a:extLst>
          </p:cNvPr>
          <p:cNvSpPr/>
          <p:nvPr/>
        </p:nvSpPr>
        <p:spPr>
          <a:xfrm>
            <a:off x="3296068" y="2595299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5FB34-A58B-5040-A25C-8F5BD8BE6A61}"/>
              </a:ext>
            </a:extLst>
          </p:cNvPr>
          <p:cNvSpPr/>
          <p:nvPr/>
        </p:nvSpPr>
        <p:spPr>
          <a:xfrm>
            <a:off x="5834190" y="2595296"/>
            <a:ext cx="349573" cy="1156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62607" y="3541044"/>
            <a:ext cx="11418079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97B576D-CA99-2E47-997C-EC0AAA63F65E}"/>
              </a:ext>
            </a:extLst>
          </p:cNvPr>
          <p:cNvSpPr/>
          <p:nvPr/>
        </p:nvSpPr>
        <p:spPr>
          <a:xfrm>
            <a:off x="1220626" y="3751718"/>
            <a:ext cx="349573" cy="1156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E16E09A-7EDD-DB45-A069-570D79FAAA23}"/>
              </a:ext>
            </a:extLst>
          </p:cNvPr>
          <p:cNvSpPr/>
          <p:nvPr/>
        </p:nvSpPr>
        <p:spPr>
          <a:xfrm>
            <a:off x="2885134" y="3751718"/>
            <a:ext cx="347472" cy="1462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A1FA238-A3D2-3041-806C-0F46C21747D2}"/>
              </a:ext>
            </a:extLst>
          </p:cNvPr>
          <p:cNvSpPr/>
          <p:nvPr/>
        </p:nvSpPr>
        <p:spPr>
          <a:xfrm>
            <a:off x="3296068" y="3751718"/>
            <a:ext cx="347472" cy="6828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19A4A95-40A8-714A-823A-CE7CBE639165}"/>
              </a:ext>
            </a:extLst>
          </p:cNvPr>
          <p:cNvSpPr/>
          <p:nvPr/>
        </p:nvSpPr>
        <p:spPr>
          <a:xfrm>
            <a:off x="5834190" y="3751718"/>
            <a:ext cx="347472" cy="504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12EFC6F-1AD8-8543-8F88-3A5F18BADA75}"/>
              </a:ext>
            </a:extLst>
          </p:cNvPr>
          <p:cNvSpPr/>
          <p:nvPr/>
        </p:nvSpPr>
        <p:spPr>
          <a:xfrm>
            <a:off x="1631560" y="3751718"/>
            <a:ext cx="349573" cy="689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080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E99F7511-0F07-FF49-98AB-21B9F6D042E3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b="1" dirty="0">
                <a:latin typeface="Avenir Next" panose="020B0503020202020204" pitchFamily="34" charset="0"/>
              </a:rPr>
              <a:t>But which are those?</a:t>
            </a:r>
          </a:p>
          <a:p>
            <a:pPr algn="r"/>
            <a:endParaRPr lang="en-US" sz="2000" b="1" dirty="0">
              <a:latin typeface="Avenir Next" panose="020B0503020202020204" pitchFamily="34" charset="0"/>
            </a:endParaRPr>
          </a:p>
          <a:p>
            <a:pPr algn="r"/>
            <a:endParaRPr lang="en-US" sz="2000" b="1" dirty="0">
              <a:latin typeface="Avenir Next" panose="020B0503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252249" y="3541044"/>
            <a:ext cx="11528437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86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155">
            <a:extLst>
              <a:ext uri="{FF2B5EF4-FFF2-40B4-BE49-F238E27FC236}">
                <a16:creationId xmlns:a16="http://schemas.microsoft.com/office/drawing/2014/main" id="{A3FD58C4-9985-1F4F-A209-44D489D11EDF}"/>
              </a:ext>
            </a:extLst>
          </p:cNvPr>
          <p:cNvSpPr txBox="1"/>
          <p:nvPr/>
        </p:nvSpPr>
        <p:spPr>
          <a:xfrm>
            <a:off x="6975807" y="0"/>
            <a:ext cx="5225547" cy="1649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000" b="1" dirty="0">
                <a:latin typeface="Avenir Next" panose="020B0503020202020204" pitchFamily="34" charset="0"/>
              </a:rPr>
              <a:t>But which are those?</a:t>
            </a:r>
          </a:p>
          <a:p>
            <a:pPr algn="r"/>
            <a:endParaRPr lang="en-US" sz="2000" b="1" dirty="0">
              <a:latin typeface="Avenir Next" panose="020B0503020202020204" pitchFamily="34" charset="0"/>
            </a:endParaRPr>
          </a:p>
          <a:p>
            <a:pPr algn="r"/>
            <a:r>
              <a:rPr lang="en-US" sz="2000" b="1" dirty="0">
                <a:latin typeface="Avenir Next" panose="020B0503020202020204" pitchFamily="34" charset="0"/>
              </a:rPr>
              <a:t>We have to invest to find out.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5528B40-AC2F-DA46-AA22-FD3E31CC171A}"/>
              </a:ext>
            </a:extLst>
          </p:cNvPr>
          <p:cNvGrpSpPr/>
          <p:nvPr/>
        </p:nvGrpSpPr>
        <p:grpSpPr>
          <a:xfrm>
            <a:off x="1220626" y="3747392"/>
            <a:ext cx="10555180" cy="2260486"/>
            <a:chOff x="1220626" y="3747392"/>
            <a:chExt cx="10555180" cy="2260486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993D50F-E488-B64E-80C3-6D2FF1101229}"/>
                </a:ext>
              </a:extLst>
            </p:cNvPr>
            <p:cNvSpPr/>
            <p:nvPr/>
          </p:nvSpPr>
          <p:spPr>
            <a:xfrm>
              <a:off x="6694405" y="3747392"/>
              <a:ext cx="349573" cy="1160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CDB9078-C822-3045-8359-D28DA735602E}"/>
                </a:ext>
              </a:extLst>
            </p:cNvPr>
            <p:cNvSpPr/>
            <p:nvPr/>
          </p:nvSpPr>
          <p:spPr>
            <a:xfrm>
              <a:off x="7124571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FD8427D-4D89-5F4F-ADC0-5A4B53D293B1}"/>
                </a:ext>
              </a:extLst>
            </p:cNvPr>
            <p:cNvSpPr/>
            <p:nvPr/>
          </p:nvSpPr>
          <p:spPr>
            <a:xfrm>
              <a:off x="7554737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C9BEF44-5C37-5D46-B3D1-BD13C4B02DA0}"/>
                </a:ext>
              </a:extLst>
            </p:cNvPr>
            <p:cNvSpPr/>
            <p:nvPr/>
          </p:nvSpPr>
          <p:spPr>
            <a:xfrm>
              <a:off x="8415069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C453DFA-7838-5A4F-8048-7CDE47D1DD84}"/>
                </a:ext>
              </a:extLst>
            </p:cNvPr>
            <p:cNvSpPr/>
            <p:nvPr/>
          </p:nvSpPr>
          <p:spPr>
            <a:xfrm>
              <a:off x="8845235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6C5012D-014A-0F48-99CA-4051CE277378}"/>
                </a:ext>
              </a:extLst>
            </p:cNvPr>
            <p:cNvSpPr/>
            <p:nvPr/>
          </p:nvSpPr>
          <p:spPr>
            <a:xfrm>
              <a:off x="798490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12DA10A-DC96-8241-9993-71816E37C289}"/>
                </a:ext>
              </a:extLst>
            </p:cNvPr>
            <p:cNvSpPr/>
            <p:nvPr/>
          </p:nvSpPr>
          <p:spPr>
            <a:xfrm>
              <a:off x="9705567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8208EB2-95D6-4B41-8BED-64648C05CC36}"/>
                </a:ext>
              </a:extLst>
            </p:cNvPr>
            <p:cNvSpPr/>
            <p:nvPr/>
          </p:nvSpPr>
          <p:spPr>
            <a:xfrm>
              <a:off x="10135733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7B3C6E8-AA3C-354F-9602-287AEB412EC6}"/>
                </a:ext>
              </a:extLst>
            </p:cNvPr>
            <p:cNvSpPr/>
            <p:nvPr/>
          </p:nvSpPr>
          <p:spPr>
            <a:xfrm>
              <a:off x="9275401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8E4275F-3766-3947-866D-44BA904FEC24}"/>
                </a:ext>
              </a:extLst>
            </p:cNvPr>
            <p:cNvSpPr/>
            <p:nvPr/>
          </p:nvSpPr>
          <p:spPr>
            <a:xfrm>
              <a:off x="10996065" y="3768018"/>
              <a:ext cx="349573" cy="4274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EF5692D-9641-444B-97FE-2013B1F8EE08}"/>
                </a:ext>
              </a:extLst>
            </p:cNvPr>
            <p:cNvSpPr/>
            <p:nvPr/>
          </p:nvSpPr>
          <p:spPr>
            <a:xfrm>
              <a:off x="11426233" y="3768019"/>
              <a:ext cx="349573" cy="487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242B9CC-C196-D84B-B29C-5B1338C1F2E0}"/>
                </a:ext>
              </a:extLst>
            </p:cNvPr>
            <p:cNvSpPr/>
            <p:nvPr/>
          </p:nvSpPr>
          <p:spPr>
            <a:xfrm>
              <a:off x="10565899" y="3768019"/>
              <a:ext cx="349573" cy="11401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3FB8833-3872-234C-8791-F77ED99050D5}"/>
                </a:ext>
              </a:extLst>
            </p:cNvPr>
            <p:cNvSpPr/>
            <p:nvPr/>
          </p:nvSpPr>
          <p:spPr>
            <a:xfrm>
              <a:off x="2036864" y="3751718"/>
              <a:ext cx="347472" cy="9009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69447EA-5761-CA49-9325-C90D4E9088EE}"/>
                </a:ext>
              </a:extLst>
            </p:cNvPr>
            <p:cNvSpPr/>
            <p:nvPr/>
          </p:nvSpPr>
          <p:spPr>
            <a:xfrm>
              <a:off x="4970710" y="3751718"/>
              <a:ext cx="347472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C078253-E214-0047-B615-6B3EDF24C9FA}"/>
                </a:ext>
              </a:extLst>
            </p:cNvPr>
            <p:cNvSpPr/>
            <p:nvPr/>
          </p:nvSpPr>
          <p:spPr>
            <a:xfrm>
              <a:off x="1220626" y="3751718"/>
              <a:ext cx="349573" cy="11564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8419921C-1C2F-6F41-B42E-CCEF8D5538BA}"/>
                </a:ext>
              </a:extLst>
            </p:cNvPr>
            <p:cNvSpPr/>
            <p:nvPr/>
          </p:nvSpPr>
          <p:spPr>
            <a:xfrm>
              <a:off x="2885134" y="3751718"/>
              <a:ext cx="347472" cy="1462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2038327-3AD6-6042-8B3E-0A962CD23605}"/>
                </a:ext>
              </a:extLst>
            </p:cNvPr>
            <p:cNvSpPr/>
            <p:nvPr/>
          </p:nvSpPr>
          <p:spPr>
            <a:xfrm>
              <a:off x="3704370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6D08CE65-A1A6-464F-BE2E-1641C260FF9F}"/>
                </a:ext>
              </a:extLst>
            </p:cNvPr>
            <p:cNvSpPr/>
            <p:nvPr/>
          </p:nvSpPr>
          <p:spPr>
            <a:xfrm>
              <a:off x="6252934" y="3751717"/>
              <a:ext cx="347472" cy="9009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2CBAF431-8587-634E-B1C8-74AB6BD8B491}"/>
                </a:ext>
              </a:extLst>
            </p:cNvPr>
            <p:cNvSpPr/>
            <p:nvPr/>
          </p:nvSpPr>
          <p:spPr>
            <a:xfrm>
              <a:off x="4125438" y="3751717"/>
              <a:ext cx="347472" cy="2256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CF5FBF2-E284-984C-A7B7-C82CEF8C7B33}"/>
                </a:ext>
              </a:extLst>
            </p:cNvPr>
            <p:cNvSpPr/>
            <p:nvPr/>
          </p:nvSpPr>
          <p:spPr>
            <a:xfrm>
              <a:off x="5403627" y="3751717"/>
              <a:ext cx="347472" cy="16674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5D8E2F1-E37A-A640-A6FE-A2518608F7C6}"/>
                </a:ext>
              </a:extLst>
            </p:cNvPr>
            <p:cNvSpPr/>
            <p:nvPr/>
          </p:nvSpPr>
          <p:spPr>
            <a:xfrm>
              <a:off x="3296068" y="3751718"/>
              <a:ext cx="347472" cy="6828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F856AE9-B8F5-9240-9624-BCEBBB33EC41}"/>
                </a:ext>
              </a:extLst>
            </p:cNvPr>
            <p:cNvSpPr/>
            <p:nvPr/>
          </p:nvSpPr>
          <p:spPr>
            <a:xfrm>
              <a:off x="5834190" y="3751718"/>
              <a:ext cx="347472" cy="5040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7A645CC-AD26-F94B-B529-6CEFA15A8422}"/>
                </a:ext>
              </a:extLst>
            </p:cNvPr>
            <p:cNvSpPr/>
            <p:nvPr/>
          </p:nvSpPr>
          <p:spPr>
            <a:xfrm>
              <a:off x="1631560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4237A56-B4CC-D847-A139-A084615AB732}"/>
                </a:ext>
              </a:extLst>
            </p:cNvPr>
            <p:cNvSpPr/>
            <p:nvPr/>
          </p:nvSpPr>
          <p:spPr>
            <a:xfrm>
              <a:off x="4554463" y="3751718"/>
              <a:ext cx="347472" cy="793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A9CD474-99EB-0648-B551-E9B9E4595D81}"/>
                </a:ext>
              </a:extLst>
            </p:cNvPr>
            <p:cNvSpPr/>
            <p:nvPr/>
          </p:nvSpPr>
          <p:spPr>
            <a:xfrm>
              <a:off x="2459881" y="3751718"/>
              <a:ext cx="349573" cy="6896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BA358-A06E-5846-BB68-B36EC4C8A8C2}"/>
              </a:ext>
            </a:extLst>
          </p:cNvPr>
          <p:cNvSpPr/>
          <p:nvPr/>
        </p:nvSpPr>
        <p:spPr>
          <a:xfrm>
            <a:off x="712457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90AEAD-69FE-8E4A-B899-DDDB70F437CC}"/>
              </a:ext>
            </a:extLst>
          </p:cNvPr>
          <p:cNvSpPr/>
          <p:nvPr/>
        </p:nvSpPr>
        <p:spPr>
          <a:xfrm>
            <a:off x="755473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018DE-40BA-A149-8E6B-C2A63C11F2A1}"/>
              </a:ext>
            </a:extLst>
          </p:cNvPr>
          <p:cNvSpPr/>
          <p:nvPr/>
        </p:nvSpPr>
        <p:spPr>
          <a:xfrm>
            <a:off x="669440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CB29D9-B0C4-5640-8474-9F8228E31ABB}"/>
              </a:ext>
            </a:extLst>
          </p:cNvPr>
          <p:cNvSpPr/>
          <p:nvPr/>
        </p:nvSpPr>
        <p:spPr>
          <a:xfrm>
            <a:off x="841506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71024B-8A26-3842-ADB4-51BE68BFE0C9}"/>
              </a:ext>
            </a:extLst>
          </p:cNvPr>
          <p:cNvSpPr/>
          <p:nvPr/>
        </p:nvSpPr>
        <p:spPr>
          <a:xfrm>
            <a:off x="884523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E5F3-4D09-3249-B8C0-795A695E288C}"/>
              </a:ext>
            </a:extLst>
          </p:cNvPr>
          <p:cNvSpPr/>
          <p:nvPr/>
        </p:nvSpPr>
        <p:spPr>
          <a:xfrm>
            <a:off x="798490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56D3-7CCD-F647-9B35-61C46A30F4DA}"/>
              </a:ext>
            </a:extLst>
          </p:cNvPr>
          <p:cNvSpPr/>
          <p:nvPr/>
        </p:nvSpPr>
        <p:spPr>
          <a:xfrm>
            <a:off x="9705567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58D00-D9C9-4143-95B0-85F1D41F5B47}"/>
              </a:ext>
            </a:extLst>
          </p:cNvPr>
          <p:cNvSpPr/>
          <p:nvPr/>
        </p:nvSpPr>
        <p:spPr>
          <a:xfrm>
            <a:off x="101357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1203A0-5CED-804A-A4FB-6DC60F16CA70}"/>
              </a:ext>
            </a:extLst>
          </p:cNvPr>
          <p:cNvSpPr/>
          <p:nvPr/>
        </p:nvSpPr>
        <p:spPr>
          <a:xfrm>
            <a:off x="9275401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9F0586-DAE8-8F4A-83EF-CA5F36B6786A}"/>
              </a:ext>
            </a:extLst>
          </p:cNvPr>
          <p:cNvSpPr/>
          <p:nvPr/>
        </p:nvSpPr>
        <p:spPr>
          <a:xfrm>
            <a:off x="10996065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43336-5348-5B40-9A62-5155F51EB0F7}"/>
              </a:ext>
            </a:extLst>
          </p:cNvPr>
          <p:cNvSpPr/>
          <p:nvPr/>
        </p:nvSpPr>
        <p:spPr>
          <a:xfrm>
            <a:off x="11426233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442802-EBD3-F848-A533-E35B1C775F00}"/>
              </a:ext>
            </a:extLst>
          </p:cNvPr>
          <p:cNvSpPr/>
          <p:nvPr/>
        </p:nvSpPr>
        <p:spPr>
          <a:xfrm>
            <a:off x="10565899" y="3520512"/>
            <a:ext cx="349573" cy="23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FEFB2-60A8-FF48-89C7-9A3C8CE29F0A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3FB3E-4A35-1B44-96C8-AB90034C65CA}"/>
              </a:ext>
            </a:extLst>
          </p:cNvPr>
          <p:cNvSpPr txBox="1"/>
          <p:nvPr/>
        </p:nvSpPr>
        <p:spPr>
          <a:xfrm rot="16200000">
            <a:off x="52001" y="234355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REVENUE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227B00-B5F2-934A-9AAF-18B9882C19DC}"/>
              </a:ext>
            </a:extLst>
          </p:cNvPr>
          <p:cNvSpPr txBox="1"/>
          <p:nvPr/>
        </p:nvSpPr>
        <p:spPr>
          <a:xfrm rot="16200000">
            <a:off x="-131801" y="4844708"/>
            <a:ext cx="1515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INVESTMENT</a:t>
            </a:r>
            <a:endParaRPr lang="en-US" sz="16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406AF-EB43-D349-84AC-8A668375238F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727ABA-96F0-3846-AE21-8542B14353F9}"/>
              </a:ext>
            </a:extLst>
          </p:cNvPr>
          <p:cNvCxnSpPr/>
          <p:nvPr/>
        </p:nvCxnSpPr>
        <p:spPr>
          <a:xfrm>
            <a:off x="415445" y="353018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CF48688-CCCF-8546-ADD2-27690A866EAB}"/>
              </a:ext>
            </a:extLst>
          </p:cNvPr>
          <p:cNvSpPr/>
          <p:nvPr/>
        </p:nvSpPr>
        <p:spPr>
          <a:xfrm>
            <a:off x="315312" y="3541044"/>
            <a:ext cx="11473258" cy="19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1391AE7-B0A5-2B47-B121-F894064D17F6}"/>
              </a:ext>
            </a:extLst>
          </p:cNvPr>
          <p:cNvSpPr/>
          <p:nvPr/>
        </p:nvSpPr>
        <p:spPr>
          <a:xfrm>
            <a:off x="119876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FF2061-A356-3543-8A42-AAFEC52466BD}"/>
              </a:ext>
            </a:extLst>
          </p:cNvPr>
          <p:cNvSpPr/>
          <p:nvPr/>
        </p:nvSpPr>
        <p:spPr>
          <a:xfrm>
            <a:off x="160480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EF30031-D8C6-C744-837C-3E2A919846F5}"/>
              </a:ext>
            </a:extLst>
          </p:cNvPr>
          <p:cNvSpPr/>
          <p:nvPr/>
        </p:nvSpPr>
        <p:spPr>
          <a:xfrm>
            <a:off x="202656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434927-3E0D-9C42-8EAD-426F17F9C0B5}"/>
              </a:ext>
            </a:extLst>
          </p:cNvPr>
          <p:cNvSpPr/>
          <p:nvPr/>
        </p:nvSpPr>
        <p:spPr>
          <a:xfrm>
            <a:off x="243260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F5BBB28-D5EA-1146-9980-525C90E92EF7}"/>
              </a:ext>
            </a:extLst>
          </p:cNvPr>
          <p:cNvSpPr/>
          <p:nvPr/>
        </p:nvSpPr>
        <p:spPr>
          <a:xfrm>
            <a:off x="28855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63D38D-FB4D-D243-A664-A3CCEB84CF70}"/>
              </a:ext>
            </a:extLst>
          </p:cNvPr>
          <p:cNvSpPr/>
          <p:nvPr/>
        </p:nvSpPr>
        <p:spPr>
          <a:xfrm>
            <a:off x="329161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2ED363B-4564-CC42-BE2D-7A13CA2AC8BB}"/>
              </a:ext>
            </a:extLst>
          </p:cNvPr>
          <p:cNvSpPr/>
          <p:nvPr/>
        </p:nvSpPr>
        <p:spPr>
          <a:xfrm>
            <a:off x="371336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F3807B5-AF20-A94C-9D0E-36D6DE01FF96}"/>
              </a:ext>
            </a:extLst>
          </p:cNvPr>
          <p:cNvSpPr/>
          <p:nvPr/>
        </p:nvSpPr>
        <p:spPr>
          <a:xfrm>
            <a:off x="411940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97EB7B4-FE74-C74E-B0E5-36904C98134B}"/>
              </a:ext>
            </a:extLst>
          </p:cNvPr>
          <p:cNvSpPr/>
          <p:nvPr/>
        </p:nvSpPr>
        <p:spPr>
          <a:xfrm>
            <a:off x="4573486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C9BEB2-A807-844D-A3C1-F8893C72540B}"/>
              </a:ext>
            </a:extLst>
          </p:cNvPr>
          <p:cNvSpPr/>
          <p:nvPr/>
        </p:nvSpPr>
        <p:spPr>
          <a:xfrm>
            <a:off x="497952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1F001A-5A39-BC49-847C-096224CFAF1C}"/>
              </a:ext>
            </a:extLst>
          </p:cNvPr>
          <p:cNvSpPr/>
          <p:nvPr/>
        </p:nvSpPr>
        <p:spPr>
          <a:xfrm>
            <a:off x="540128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B196AA6-2C09-924D-9817-86F8122AF805}"/>
              </a:ext>
            </a:extLst>
          </p:cNvPr>
          <p:cNvSpPr/>
          <p:nvPr/>
        </p:nvSpPr>
        <p:spPr>
          <a:xfrm>
            <a:off x="5807322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B49C66-EF65-A144-85F3-417D6E4AB562}"/>
              </a:ext>
            </a:extLst>
          </p:cNvPr>
          <p:cNvSpPr/>
          <p:nvPr/>
        </p:nvSpPr>
        <p:spPr>
          <a:xfrm>
            <a:off x="626028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D3154C-33DE-B240-A7E8-53B7906CC191}"/>
              </a:ext>
            </a:extLst>
          </p:cNvPr>
          <p:cNvSpPr/>
          <p:nvPr/>
        </p:nvSpPr>
        <p:spPr>
          <a:xfrm>
            <a:off x="6666330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F5E5647-672C-464A-A13D-C76B67EE7E82}"/>
              </a:ext>
            </a:extLst>
          </p:cNvPr>
          <p:cNvSpPr/>
          <p:nvPr/>
        </p:nvSpPr>
        <p:spPr>
          <a:xfrm>
            <a:off x="7109854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DA0A6C6-2FC0-764B-AB08-1AED8EBAD5B9}"/>
              </a:ext>
            </a:extLst>
          </p:cNvPr>
          <p:cNvSpPr/>
          <p:nvPr/>
        </p:nvSpPr>
        <p:spPr>
          <a:xfrm>
            <a:off x="7537668" y="3557132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4DDD6A-880C-2F4F-976E-887ACC2DF711}"/>
              </a:ext>
            </a:extLst>
          </p:cNvPr>
          <p:cNvSpPr/>
          <p:nvPr/>
        </p:nvSpPr>
        <p:spPr>
          <a:xfrm>
            <a:off x="795713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BEEAF5-6B27-CC4C-B0C1-47640A6D35A7}"/>
              </a:ext>
            </a:extLst>
          </p:cNvPr>
          <p:cNvSpPr/>
          <p:nvPr/>
        </p:nvSpPr>
        <p:spPr>
          <a:xfrm>
            <a:off x="838944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7B1BFD6-A22D-BA49-B8FE-30B7C64EA262}"/>
              </a:ext>
            </a:extLst>
          </p:cNvPr>
          <p:cNvSpPr/>
          <p:nvPr/>
        </p:nvSpPr>
        <p:spPr>
          <a:xfrm>
            <a:off x="8806370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C368D0D-5F91-6C49-8297-C878191DDD32}"/>
              </a:ext>
            </a:extLst>
          </p:cNvPr>
          <p:cNvSpPr/>
          <p:nvPr/>
        </p:nvSpPr>
        <p:spPr>
          <a:xfrm>
            <a:off x="9239008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8EC35C3-7DAA-5A48-B1C5-E12A75A229B3}"/>
              </a:ext>
            </a:extLst>
          </p:cNvPr>
          <p:cNvSpPr/>
          <p:nvPr/>
        </p:nvSpPr>
        <p:spPr>
          <a:xfrm>
            <a:off x="966682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EAD5C9D-1127-2D46-9465-7325C4163800}"/>
              </a:ext>
            </a:extLst>
          </p:cNvPr>
          <p:cNvSpPr/>
          <p:nvPr/>
        </p:nvSpPr>
        <p:spPr>
          <a:xfrm>
            <a:off x="100980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60B2432-05AF-CF4D-9B00-4431FF914739}"/>
              </a:ext>
            </a:extLst>
          </p:cNvPr>
          <p:cNvSpPr/>
          <p:nvPr/>
        </p:nvSpPr>
        <p:spPr>
          <a:xfrm>
            <a:off x="10536716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95E12F-5580-FC40-B006-A88AD0FC568F}"/>
              </a:ext>
            </a:extLst>
          </p:cNvPr>
          <p:cNvSpPr/>
          <p:nvPr/>
        </p:nvSpPr>
        <p:spPr>
          <a:xfrm>
            <a:off x="10969354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EB5C7A-D25F-1248-9C07-D79E67877D80}"/>
              </a:ext>
            </a:extLst>
          </p:cNvPr>
          <p:cNvSpPr/>
          <p:nvPr/>
        </p:nvSpPr>
        <p:spPr>
          <a:xfrm>
            <a:off x="11386282" y="3562259"/>
            <a:ext cx="349573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2D5B7-056B-3640-8436-9FC8D778FA12}"/>
              </a:ext>
            </a:extLst>
          </p:cNvPr>
          <p:cNvCxnSpPr/>
          <p:nvPr/>
        </p:nvCxnSpPr>
        <p:spPr>
          <a:xfrm>
            <a:off x="415819" y="3751722"/>
            <a:ext cx="113603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69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6" y="-14837"/>
            <a:ext cx="12218375" cy="6872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5" y="-14837"/>
            <a:ext cx="12218373" cy="6872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4" y="-14837"/>
            <a:ext cx="12218371" cy="6872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4" y="-14837"/>
            <a:ext cx="12218371" cy="6872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3" y="-14837"/>
            <a:ext cx="12218369" cy="6872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3" y="-14837"/>
            <a:ext cx="12218369" cy="6872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3" y="-14837"/>
            <a:ext cx="12218368" cy="6872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3" y="-14837"/>
            <a:ext cx="12218368" cy="6872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3" y="-14837"/>
            <a:ext cx="12218368" cy="6872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47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CEB29-D092-9148-9A2F-4A4F1D50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6376" y="-14837"/>
            <a:ext cx="12218375" cy="6872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8B13A-8712-F142-9133-AE8C1AE4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5058" y="6545529"/>
            <a:ext cx="1181549" cy="20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8D709-E588-6B4F-BD82-E66058C46E8A}"/>
              </a:ext>
            </a:extLst>
          </p:cNvPr>
          <p:cNvSpPr txBox="1"/>
          <p:nvPr/>
        </p:nvSpPr>
        <p:spPr>
          <a:xfrm>
            <a:off x="177250" y="6502977"/>
            <a:ext cx="29153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THE </a:t>
            </a:r>
            <a:r>
              <a:rPr lang="en-US" sz="1300" b="1" i="0" dirty="0">
                <a:solidFill>
                  <a:schemeClr val="bg1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BIOTECH</a:t>
            </a:r>
            <a:r>
              <a:rPr lang="en-US" sz="1300" b="1" i="0" dirty="0">
                <a:solidFill>
                  <a:schemeClr val="accent2"/>
                </a:solidFill>
                <a:latin typeface="Avenir Black" panose="02000503020000020003" pitchFamily="2" charset="0"/>
                <a:ea typeface="Avenir Black" charset="0"/>
                <a:cs typeface="Avenir Black" charset="0"/>
              </a:rPr>
              <a:t> SOCIAL CONTRACT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2CC57-E75F-0E49-8916-405AD4A95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69" y="6598605"/>
            <a:ext cx="1111908" cy="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5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7D09-BA34-5D45-9603-F99095D7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this curve?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BF7D03-4DB0-6F48-BBF2-C004F0F4C0DD}"/>
              </a:ext>
            </a:extLst>
          </p:cNvPr>
          <p:cNvGrpSpPr/>
          <p:nvPr/>
        </p:nvGrpSpPr>
        <p:grpSpPr>
          <a:xfrm>
            <a:off x="732212" y="1284194"/>
            <a:ext cx="8501743" cy="4831909"/>
            <a:chOff x="732212" y="1152218"/>
            <a:chExt cx="8501743" cy="496388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C12476-B9B8-5140-989F-0360E0B5A345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4F54381-ECED-6D43-BB30-529D1E5EA024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E9B0229-D10B-4248-B617-6E98AC7395C2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499C5A9-3416-7245-98C9-AEB5255E47B5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Arc 24">
            <a:extLst>
              <a:ext uri="{FF2B5EF4-FFF2-40B4-BE49-F238E27FC236}">
                <a16:creationId xmlns:a16="http://schemas.microsoft.com/office/drawing/2014/main" id="{7B00EEB2-91EC-C146-85C5-6C6792E3EE0F}"/>
              </a:ext>
            </a:extLst>
          </p:cNvPr>
          <p:cNvSpPr/>
          <p:nvPr/>
        </p:nvSpPr>
        <p:spPr>
          <a:xfrm rot="10164773">
            <a:off x="-719027" y="3191803"/>
            <a:ext cx="12215913" cy="1066800"/>
          </a:xfrm>
          <a:prstGeom prst="arc">
            <a:avLst>
              <a:gd name="adj1" fmla="val 10990771"/>
              <a:gd name="adj2" fmla="val 21264851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5E5250-4EEA-E34A-970D-A23F0C08F517}"/>
              </a:ext>
            </a:extLst>
          </p:cNvPr>
          <p:cNvSpPr txBox="1"/>
          <p:nvPr/>
        </p:nvSpPr>
        <p:spPr>
          <a:xfrm>
            <a:off x="3897086" y="1567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9AFFD-8650-4E45-812C-09D1C39E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Avenir Next" panose="020B0503020202020204" pitchFamily="34" charset="0"/>
              </a:rPr>
              <a:t>COST TO SOCIETY OF </a:t>
            </a:r>
            <a:br>
              <a:rPr lang="en-US" dirty="0"/>
            </a:br>
            <a:r>
              <a:rPr lang="en-US" dirty="0"/>
              <a:t>Hip replacement surgery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3CDACE-A7D2-B445-AE08-70931D5F5B46}"/>
              </a:ext>
            </a:extLst>
          </p:cNvPr>
          <p:cNvGrpSpPr/>
          <p:nvPr/>
        </p:nvGrpSpPr>
        <p:grpSpPr>
          <a:xfrm>
            <a:off x="732212" y="1284194"/>
            <a:ext cx="8501743" cy="4831909"/>
            <a:chOff x="732212" y="1152218"/>
            <a:chExt cx="8501743" cy="496388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A29E8B-F739-FD44-AE30-6E9D6268361C}"/>
                </a:ext>
              </a:extLst>
            </p:cNvPr>
            <p:cNvSpPr/>
            <p:nvPr/>
          </p:nvSpPr>
          <p:spPr>
            <a:xfrm>
              <a:off x="739562" y="1152218"/>
              <a:ext cx="8494393" cy="49501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83AA76-5EA7-6041-91E3-07BA3C5D124E}"/>
                </a:ext>
              </a:extLst>
            </p:cNvPr>
            <p:cNvGrpSpPr/>
            <p:nvPr/>
          </p:nvGrpSpPr>
          <p:grpSpPr>
            <a:xfrm>
              <a:off x="732212" y="1152218"/>
              <a:ext cx="8501743" cy="4963885"/>
              <a:chOff x="732212" y="1152218"/>
              <a:chExt cx="8501743" cy="496388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C0406D-9033-494C-8D03-AA0D949D3353}"/>
                  </a:ext>
                </a:extLst>
              </p:cNvPr>
              <p:cNvCxnSpPr/>
              <p:nvPr/>
            </p:nvCxnSpPr>
            <p:spPr>
              <a:xfrm>
                <a:off x="739562" y="1152218"/>
                <a:ext cx="0" cy="4963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A504281-B5BB-C349-977A-116F8AD4080A}"/>
                  </a:ext>
                </a:extLst>
              </p:cNvPr>
              <p:cNvCxnSpPr/>
              <p:nvPr/>
            </p:nvCxnSpPr>
            <p:spPr>
              <a:xfrm>
                <a:off x="732212" y="6102403"/>
                <a:ext cx="85017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Arc 25">
            <a:extLst>
              <a:ext uri="{FF2B5EF4-FFF2-40B4-BE49-F238E27FC236}">
                <a16:creationId xmlns:a16="http://schemas.microsoft.com/office/drawing/2014/main" id="{19B5E9D8-A33C-0945-9D3C-87C4B4ECB6BB}"/>
              </a:ext>
            </a:extLst>
          </p:cNvPr>
          <p:cNvSpPr/>
          <p:nvPr/>
        </p:nvSpPr>
        <p:spPr>
          <a:xfrm rot="10164773">
            <a:off x="-719027" y="3191803"/>
            <a:ext cx="12215913" cy="1066800"/>
          </a:xfrm>
          <a:prstGeom prst="arc">
            <a:avLst>
              <a:gd name="adj1" fmla="val 10990771"/>
              <a:gd name="adj2" fmla="val 21264851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02053"/>
      </p:ext>
    </p:extLst>
  </p:cSld>
  <p:clrMapOvr>
    <a:masterClrMapping/>
  </p:clrMapOvr>
</p:sld>
</file>

<file path=ppt/theme/theme1.xml><?xml version="1.0" encoding="utf-8"?>
<a:theme xmlns:a="http://schemas.openxmlformats.org/drawingml/2006/main" name="RA_Page">
  <a:themeElements>
    <a:clrScheme name="RA Capital Colors">
      <a:dk1>
        <a:srgbClr val="053552"/>
      </a:dk1>
      <a:lt1>
        <a:srgbClr val="FFFFFF"/>
      </a:lt1>
      <a:dk2>
        <a:srgbClr val="2F6A9B"/>
      </a:dk2>
      <a:lt2>
        <a:srgbClr val="E7E6E6"/>
      </a:lt2>
      <a:accent1>
        <a:srgbClr val="3B6A99"/>
      </a:accent1>
      <a:accent2>
        <a:srgbClr val="71A3BC"/>
      </a:accent2>
      <a:accent3>
        <a:srgbClr val="9FBD5F"/>
      </a:accent3>
      <a:accent4>
        <a:srgbClr val="3F9090"/>
      </a:accent4>
      <a:accent5>
        <a:srgbClr val="A03D52"/>
      </a:accent5>
      <a:accent6>
        <a:srgbClr val="CDA64A"/>
      </a:accent6>
      <a:hlink>
        <a:srgbClr val="66A4BD"/>
      </a:hlink>
      <a:folHlink>
        <a:srgbClr val="2F6A9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_Brand_PPT_Widescreen" id="{B3D2DFBC-8CA6-2143-B2FB-D0F63852E0B4}" vid="{6AA8ECCC-ED2C-BD49-8D7B-6F7E2C6F61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RA_Page</Template>
  <TotalTime>254</TotalTime>
  <Words>1178</Words>
  <Application>Microsoft Macintosh PowerPoint</Application>
  <PresentationFormat>Widescreen</PresentationFormat>
  <Paragraphs>164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Georgia</vt:lpstr>
      <vt:lpstr>Calibri</vt:lpstr>
      <vt:lpstr>Arial</vt:lpstr>
      <vt:lpstr>Avenir Next</vt:lpstr>
      <vt:lpstr>Avenir Black</vt:lpstr>
      <vt:lpstr>RA_Page</vt:lpstr>
      <vt:lpstr>PowerPoint Presentation</vt:lpstr>
      <vt:lpstr>PowerPoint Presentation</vt:lpstr>
      <vt:lpstr>How we celebrate matters</vt:lpstr>
      <vt:lpstr>How we celebrate matters</vt:lpstr>
      <vt:lpstr>PowerPoint Presentation</vt:lpstr>
      <vt:lpstr>PowerPoint Presentation</vt:lpstr>
      <vt:lpstr>PowerPoint Presentation</vt:lpstr>
      <vt:lpstr>What is this curve?</vt:lpstr>
      <vt:lpstr>COST TO SOCIETY OF  Hip replacement surgery</vt:lpstr>
      <vt:lpstr>COST TO SOCIETY OF Caring for blindness due to diabetes </vt:lpstr>
      <vt:lpstr>COST TO SOCIETY OF Liver transplants</vt:lpstr>
      <vt:lpstr>An expense, always growing…</vt:lpstr>
      <vt:lpstr>Also: what rent looks like</vt:lpstr>
      <vt:lpstr>So what’s this?</vt:lpstr>
      <vt:lpstr>COST TO SOCIETY OF A TYPICAL DRUG THAT…  Strengthens bones to prevent hip replacement surgery</vt:lpstr>
      <vt:lpstr>COST TO SOCIETY OF A TYPICAL DRUG THAT…  Prevents diabetic retinopathy (blindness)</vt:lpstr>
      <vt:lpstr>COST TO SOCIETY OF A TYPICAL DRUG THAT… Prevents liver cirrhosis due to NASH</vt:lpstr>
      <vt:lpstr>Let’s put them together…</vt:lpstr>
      <vt:lpstr>LET’S PUT THEM TOGETHER…  Projected surgery spending unless we invent a drug</vt:lpstr>
      <vt:lpstr>LET’S PUT THEM TOGETHER…  We invent a drug</vt:lpstr>
      <vt:lpstr>LET’S PUT THEM TOGETHER…  Surgery spending drops as surgeries are averted</vt:lpstr>
      <vt:lpstr>LET’S PUT THEM TOGETHER…  Surgery spending drops but total spending (surgery + drug) climbs</vt:lpstr>
      <vt:lpstr>LET’S PUT THEM TOGETHER…  Then drug goes generic</vt:lpstr>
      <vt:lpstr>LET’S PUT THEM TOGETHER…  Then drug goes generic, surgeries are still averted, </vt:lpstr>
      <vt:lpstr>LET’S PUT THEM TOGETHER…  Then drug goes generic, surgeries are still averted, AND SOCIETY SAVES </vt:lpstr>
      <vt:lpstr>Net savings evident in long term… after drug is generic</vt:lpstr>
      <vt:lpstr>PowerPoint Presentation</vt:lpstr>
      <vt:lpstr>PowerPoint Presentation</vt:lpstr>
      <vt:lpstr>IF DRUG DOESN’T GO GENERIC </vt:lpstr>
      <vt:lpstr>IF DRUG DOESN’T GO GENERIC Surgeries are still averted</vt:lpstr>
      <vt:lpstr>IF DRUG DOESN’T GO GENERIC  Surgeries are still averted, but no net savings</vt:lpstr>
      <vt:lpstr>Society just pays increasing rent forever</vt:lpstr>
      <vt:lpstr>Society just pays increasing rent forever... We shouldn’t be in the rent business</vt:lpstr>
      <vt:lpstr>We are in the mortgage business… let’s guarantee that all drugs go generic</vt:lpstr>
      <vt:lpstr>So how can we promise society that all our drugs will become inexpensive after innovation has been rewarded?  Agree to simulated genericization  in exchange for Insurance Reforms  that cap out-of-pocket costs  for patients</vt:lpstr>
      <vt:lpstr>So how can we promise society that all our drugs will become inexpensive after innovation has been rewarded?  Agree to contractual genericization  in exchange for Insurance Reforms  that cap out-of-pocket costs  for patients</vt:lpstr>
      <vt:lpstr>So how can we promise society that all our drugs will become inexpensive after innovation has been rewarded?  Agree to contractual genericization  in exchange for Insurance Reforms  that cap out-of-pocket costs  for patients.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winners Modest Contributors – still worth developing Disappointments – don’t recover development costs</vt:lpstr>
      <vt:lpstr>Big winners Modest Contributors – still worth developing Disappointments – don’t recover development costs</vt:lpstr>
      <vt:lpstr>Big winners Modest Contributors – still worth developing Disappointments – don’t recover development costs</vt:lpstr>
      <vt:lpstr>Big winners Modest Contributors – still worth developing Disappointments – don’t recover development costs</vt:lpstr>
      <vt:lpstr>Big winners Modest Contributors – still worth developing Disappointments – don’t recover development costs</vt:lpstr>
      <vt:lpstr>Big winners Modest Contributors – still worth developing Disappointments – don’t recover development costs</vt:lpstr>
      <vt:lpstr>Big winners Modest Contributors – still worth developing Disappointments – don’t recover development costs</vt:lpstr>
      <vt:lpstr>PowerPoint Presentation</vt:lpstr>
      <vt:lpstr>Big winners Modest Contributors – still worth developing Disappointments – don’t recover development costs</vt:lpstr>
      <vt:lpstr>Big winners Modest Contributors – still worth developing Disappointments – don’t recover development costs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Green</dc:creator>
  <cp:lastModifiedBy>Jessica Sagers</cp:lastModifiedBy>
  <cp:revision>31</cp:revision>
  <dcterms:created xsi:type="dcterms:W3CDTF">2019-10-31T16:52:39Z</dcterms:created>
  <dcterms:modified xsi:type="dcterms:W3CDTF">2020-06-18T19:34:25Z</dcterms:modified>
</cp:coreProperties>
</file>