
<file path=[Content_Types].xml><?xml version="1.0" encoding="utf-8"?>
<Types xmlns="http://schemas.openxmlformats.org/package/2006/content-types"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5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notesSlides/notesSlide6.xml" ContentType="application/vnd.openxmlformats-officedocument.presentationml.notesSlid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notesSlides/notesSlide7.xml" ContentType="application/vnd.openxmlformats-officedocument.presentationml.notesSlid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notesSlides/notesSlide8.xml" ContentType="application/vnd.openxmlformats-officedocument.presentationml.notesSlid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notesSlides/notesSlide9.xml" ContentType="application/vnd.openxmlformats-officedocument.presentationml.notesSlid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notesSlides/notesSlide10.xml" ContentType="application/vnd.openxmlformats-officedocument.presentationml.notesSlid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notesSlides/notesSlide11.xml" ContentType="application/vnd.openxmlformats-officedocument.presentationml.notesSlid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notesSlides/notesSlide12.xml" ContentType="application/vnd.openxmlformats-officedocument.presentationml.notesSlid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notesSlides/notesSlide13.xml" ContentType="application/vnd.openxmlformats-officedocument.presentationml.notesSlid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notesSlides/notesSlide14.xml" ContentType="application/vnd.openxmlformats-officedocument.presentationml.notesSlid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notesSlides/notesSlide15.xml" ContentType="application/vnd.openxmlformats-officedocument.presentationml.notesSlid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notesSlides/notesSlide16.xml" ContentType="application/vnd.openxmlformats-officedocument.presentationml.notesSlid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notesSlides/notesSlide17.xml" ContentType="application/vnd.openxmlformats-officedocument.presentationml.notesSlide+xml"/>
  <Override PartName="/ppt/charts/chart18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notesSlides/notesSlide18.xml" ContentType="application/vnd.openxmlformats-officedocument.presentationml.notesSlide+xml"/>
  <Override PartName="/ppt/charts/chart19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notesSlides/notesSlide19.xml" ContentType="application/vnd.openxmlformats-officedocument.presentationml.notesSlide+xml"/>
  <Override PartName="/ppt/charts/chart20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notesSlides/notesSlide20.xml" ContentType="application/vnd.openxmlformats-officedocument.presentationml.notesSlide+xml"/>
  <Override PartName="/ppt/charts/chart21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notesSlides/notesSlide21.xml" ContentType="application/vnd.openxmlformats-officedocument.presentationml.notesSlide+xml"/>
  <Override PartName="/ppt/charts/chart22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notesSlides/notesSlide22.xml" ContentType="application/vnd.openxmlformats-officedocument.presentationml.notesSlide+xml"/>
  <Override PartName="/ppt/charts/chart23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notesSlides/notesSlide23.xml" ContentType="application/vnd.openxmlformats-officedocument.presentationml.notesSlide+xml"/>
  <Override PartName="/ppt/charts/chart24.xml" ContentType="application/vnd.openxmlformats-officedocument.drawingml.chart+xml"/>
  <Override PartName="/ppt/charts/style24.xml" ContentType="application/vnd.ms-office.chartstyle+xml"/>
  <Override PartName="/ppt/charts/colors24.xml" ContentType="application/vnd.ms-office.chartcolorstyle+xml"/>
  <Override PartName="/ppt/charts/chart25.xml" ContentType="application/vnd.openxmlformats-officedocument.drawingml.chart+xml"/>
  <Override PartName="/ppt/charts/style25.xml" ContentType="application/vnd.ms-office.chartstyle+xml"/>
  <Override PartName="/ppt/charts/colors25.xml" ContentType="application/vnd.ms-office.chartcolorstyle+xml"/>
  <Override PartName="/ppt/charts/chart26.xml" ContentType="application/vnd.openxmlformats-officedocument.drawingml.chart+xml"/>
  <Override PartName="/ppt/charts/style26.xml" ContentType="application/vnd.ms-office.chartstyle+xml"/>
  <Override PartName="/ppt/charts/colors26.xml" ContentType="application/vnd.ms-office.chartcolorstyle+xml"/>
  <Override PartName="/ppt/notesSlides/notesSlide24.xml" ContentType="application/vnd.openxmlformats-officedocument.presentationml.notesSlide+xml"/>
  <Override PartName="/ppt/charts/chart27.xml" ContentType="application/vnd.openxmlformats-officedocument.drawingml.chart+xml"/>
  <Override PartName="/ppt/charts/style27.xml" ContentType="application/vnd.ms-office.chartstyle+xml"/>
  <Override PartName="/ppt/charts/colors27.xml" ContentType="application/vnd.ms-office.chartcolorstyle+xml"/>
  <Override PartName="/ppt/notesSlides/notesSlide25.xml" ContentType="application/vnd.openxmlformats-officedocument.presentationml.notesSlide+xml"/>
  <Override PartName="/ppt/charts/chart28.xml" ContentType="application/vnd.openxmlformats-officedocument.drawingml.chart+xml"/>
  <Override PartName="/ppt/charts/style28.xml" ContentType="application/vnd.ms-office.chartstyle+xml"/>
  <Override PartName="/ppt/charts/colors28.xml" ContentType="application/vnd.ms-office.chartcolorstyle+xml"/>
  <Override PartName="/ppt/charts/chart29.xml" ContentType="application/vnd.openxmlformats-officedocument.drawingml.chart+xml"/>
  <Override PartName="/ppt/charts/style29.xml" ContentType="application/vnd.ms-office.chartstyle+xml"/>
  <Override PartName="/ppt/charts/colors29.xml" ContentType="application/vnd.ms-office.chartcolorstyle+xml"/>
  <Override PartName="/ppt/notesSlides/notesSlide26.xml" ContentType="application/vnd.openxmlformats-officedocument.presentationml.notesSlide+xml"/>
  <Override PartName="/ppt/charts/chart30.xml" ContentType="application/vnd.openxmlformats-officedocument.drawingml.chart+xml"/>
  <Override PartName="/ppt/charts/style30.xml" ContentType="application/vnd.ms-office.chartstyle+xml"/>
  <Override PartName="/ppt/charts/colors30.xml" ContentType="application/vnd.ms-office.chartcolorstyle+xml"/>
  <Override PartName="/ppt/notesSlides/notesSlide27.xml" ContentType="application/vnd.openxmlformats-officedocument.presentationml.notesSlide+xml"/>
  <Override PartName="/ppt/charts/chart31.xml" ContentType="application/vnd.openxmlformats-officedocument.drawingml.chart+xml"/>
  <Override PartName="/ppt/charts/style31.xml" ContentType="application/vnd.ms-office.chartstyle+xml"/>
  <Override PartName="/ppt/charts/colors31.xml" ContentType="application/vnd.ms-office.chartcolorstyle+xml"/>
  <Override PartName="/ppt/notesSlides/notesSlide28.xml" ContentType="application/vnd.openxmlformats-officedocument.presentationml.notesSlide+xml"/>
  <Override PartName="/ppt/charts/chart32.xml" ContentType="application/vnd.openxmlformats-officedocument.drawingml.chart+xml"/>
  <Override PartName="/ppt/charts/style32.xml" ContentType="application/vnd.ms-office.chartstyle+xml"/>
  <Override PartName="/ppt/charts/colors32.xml" ContentType="application/vnd.ms-office.chartcolorstyle+xml"/>
  <Override PartName="/ppt/notesSlides/notesSlide29.xml" ContentType="application/vnd.openxmlformats-officedocument.presentationml.notesSlide+xml"/>
  <Override PartName="/ppt/charts/chart33.xml" ContentType="application/vnd.openxmlformats-officedocument.drawingml.chart+xml"/>
  <Override PartName="/ppt/charts/style33.xml" ContentType="application/vnd.ms-office.chartstyle+xml"/>
  <Override PartName="/ppt/charts/colors33.xml" ContentType="application/vnd.ms-office.chartcolorstyle+xml"/>
  <Override PartName="/ppt/notesSlides/notesSlide30.xml" ContentType="application/vnd.openxmlformats-officedocument.presentationml.notesSlide+xml"/>
  <Override PartName="/ppt/charts/chart34.xml" ContentType="application/vnd.openxmlformats-officedocument.drawingml.chart+xml"/>
  <Override PartName="/ppt/charts/style34.xml" ContentType="application/vnd.ms-office.chartstyle+xml"/>
  <Override PartName="/ppt/charts/colors34.xml" ContentType="application/vnd.ms-office.chartcolorstyle+xml"/>
  <Override PartName="/ppt/notesSlides/notesSlide31.xml" ContentType="application/vnd.openxmlformats-officedocument.presentationml.notesSlide+xml"/>
  <Override PartName="/ppt/charts/chart35.xml" ContentType="application/vnd.openxmlformats-officedocument.drawingml.chart+xml"/>
  <Override PartName="/ppt/charts/style35.xml" ContentType="application/vnd.ms-office.chartstyle+xml"/>
  <Override PartName="/ppt/charts/colors35.xml" ContentType="application/vnd.ms-office.chartcolorstyle+xml"/>
  <Override PartName="/ppt/notesSlides/notesSlide32.xml" ContentType="application/vnd.openxmlformats-officedocument.presentationml.notesSlide+xml"/>
  <Override PartName="/ppt/charts/chart36.xml" ContentType="application/vnd.openxmlformats-officedocument.drawingml.chart+xml"/>
  <Override PartName="/ppt/charts/style36.xml" ContentType="application/vnd.ms-office.chartstyle+xml"/>
  <Override PartName="/ppt/charts/colors36.xml" ContentType="application/vnd.ms-office.chartcolorstyle+xml"/>
  <Override PartName="/ppt/charts/chart37.xml" ContentType="application/vnd.openxmlformats-officedocument.drawingml.chart+xml"/>
  <Override PartName="/ppt/charts/style37.xml" ContentType="application/vnd.ms-office.chartstyle+xml"/>
  <Override PartName="/ppt/charts/colors37.xml" ContentType="application/vnd.ms-office.chartcolorstyle+xml"/>
  <Override PartName="/ppt/notesSlides/notesSlide33.xml" ContentType="application/vnd.openxmlformats-officedocument.presentationml.notesSlide+xml"/>
  <Override PartName="/ppt/charts/chart38.xml" ContentType="application/vnd.openxmlformats-officedocument.drawingml.chart+xml"/>
  <Override PartName="/ppt/charts/style38.xml" ContentType="application/vnd.ms-office.chartstyle+xml"/>
  <Override PartName="/ppt/charts/colors38.xml" ContentType="application/vnd.ms-office.chartcolorstyle+xml"/>
  <Override PartName="/ppt/notesSlides/notesSlide34.xml" ContentType="application/vnd.openxmlformats-officedocument.presentationml.notesSlide+xml"/>
  <Override PartName="/ppt/charts/chart39.xml" ContentType="application/vnd.openxmlformats-officedocument.drawingml.chart+xml"/>
  <Override PartName="/ppt/charts/style39.xml" ContentType="application/vnd.ms-office.chartstyle+xml"/>
  <Override PartName="/ppt/charts/colors39.xml" ContentType="application/vnd.ms-office.chartcolorstyle+xml"/>
  <Override PartName="/ppt/notesSlides/notesSlide35.xml" ContentType="application/vnd.openxmlformats-officedocument.presentationml.notesSlide+xml"/>
  <Override PartName="/ppt/charts/chart40.xml" ContentType="application/vnd.openxmlformats-officedocument.drawingml.chart+xml"/>
  <Override PartName="/ppt/charts/style40.xml" ContentType="application/vnd.ms-office.chartstyle+xml"/>
  <Override PartName="/ppt/charts/colors40.xml" ContentType="application/vnd.ms-office.chartcolorstyle+xml"/>
  <Override PartName="/ppt/notesSlides/notesSlide36.xml" ContentType="application/vnd.openxmlformats-officedocument.presentationml.notesSlide+xml"/>
  <Override PartName="/ppt/charts/chart41.xml" ContentType="application/vnd.openxmlformats-officedocument.drawingml.chart+xml"/>
  <Override PartName="/ppt/charts/style41.xml" ContentType="application/vnd.ms-office.chartstyle+xml"/>
  <Override PartName="/ppt/charts/colors41.xml" ContentType="application/vnd.ms-office.chartcolorstyle+xml"/>
  <Override PartName="/ppt/notesSlides/notesSlide37.xml" ContentType="application/vnd.openxmlformats-officedocument.presentationml.notesSlide+xml"/>
  <Override PartName="/ppt/charts/chart42.xml" ContentType="application/vnd.openxmlformats-officedocument.drawingml.chart+xml"/>
  <Override PartName="/ppt/charts/style42.xml" ContentType="application/vnd.ms-office.chartstyle+xml"/>
  <Override PartName="/ppt/charts/colors42.xml" ContentType="application/vnd.ms-office.chartcolorstyle+xml"/>
  <Override PartName="/ppt/notesSlides/notesSlide38.xml" ContentType="application/vnd.openxmlformats-officedocument.presentationml.notesSlide+xml"/>
  <Override PartName="/ppt/charts/chart43.xml" ContentType="application/vnd.openxmlformats-officedocument.drawingml.chart+xml"/>
  <Override PartName="/ppt/charts/style43.xml" ContentType="application/vnd.ms-office.chartstyle+xml"/>
  <Override PartName="/ppt/charts/colors43.xml" ContentType="application/vnd.ms-office.chartcolorstyle+xml"/>
  <Override PartName="/ppt/notesSlides/notesSlide39.xml" ContentType="application/vnd.openxmlformats-officedocument.presentationml.notesSlide+xml"/>
  <Override PartName="/ppt/charts/chart44.xml" ContentType="application/vnd.openxmlformats-officedocument.drawingml.chart+xml"/>
  <Override PartName="/ppt/charts/style44.xml" ContentType="application/vnd.ms-office.chartstyle+xml"/>
  <Override PartName="/ppt/charts/colors44.xml" ContentType="application/vnd.ms-office.chartcolorstyle+xml"/>
  <Override PartName="/ppt/notesSlides/notesSlide40.xml" ContentType="application/vnd.openxmlformats-officedocument.presentationml.notesSlide+xml"/>
  <Override PartName="/ppt/charts/chart45.xml" ContentType="application/vnd.openxmlformats-officedocument.drawingml.chart+xml"/>
  <Override PartName="/ppt/charts/style45.xml" ContentType="application/vnd.ms-office.chartstyle+xml"/>
  <Override PartName="/ppt/charts/colors45.xml" ContentType="application/vnd.ms-office.chartcolorstyle+xml"/>
  <Override PartName="/ppt/notesSlides/notesSlide41.xml" ContentType="application/vnd.openxmlformats-officedocument.presentationml.notesSlide+xml"/>
  <Override PartName="/ppt/charts/chart46.xml" ContentType="application/vnd.openxmlformats-officedocument.drawingml.chart+xml"/>
  <Override PartName="/ppt/charts/style46.xml" ContentType="application/vnd.ms-office.chartstyle+xml"/>
  <Override PartName="/ppt/charts/colors46.xml" ContentType="application/vnd.ms-office.chartcolorstyle+xml"/>
  <Override PartName="/ppt/notesSlides/notesSlide42.xml" ContentType="application/vnd.openxmlformats-officedocument.presentationml.notesSlide+xml"/>
  <Override PartName="/ppt/charts/chart47.xml" ContentType="application/vnd.openxmlformats-officedocument.drawingml.chart+xml"/>
  <Override PartName="/ppt/charts/style47.xml" ContentType="application/vnd.ms-office.chartstyle+xml"/>
  <Override PartName="/ppt/charts/colors47.xml" ContentType="application/vnd.ms-office.chartcolorstyle+xml"/>
  <Override PartName="/ppt/charts/chart48.xml" ContentType="application/vnd.openxmlformats-officedocument.drawingml.chart+xml"/>
  <Override PartName="/ppt/charts/style48.xml" ContentType="application/vnd.ms-office.chartstyle+xml"/>
  <Override PartName="/ppt/charts/colors48.xml" ContentType="application/vnd.ms-office.chartcolorstyle+xml"/>
  <Override PartName="/ppt/notesSlides/notesSlide43.xml" ContentType="application/vnd.openxmlformats-officedocument.presentationml.notesSlide+xml"/>
  <Override PartName="/ppt/charts/chart49.xml" ContentType="application/vnd.openxmlformats-officedocument.drawingml.chart+xml"/>
  <Override PartName="/ppt/charts/style49.xml" ContentType="application/vnd.ms-office.chartstyle+xml"/>
  <Override PartName="/ppt/charts/colors49.xml" ContentType="application/vnd.ms-office.chartcolorstyle+xml"/>
  <Override PartName="/ppt/notesSlides/notesSlide44.xml" ContentType="application/vnd.openxmlformats-officedocument.presentationml.notesSlide+xml"/>
  <Override PartName="/ppt/charts/chart50.xml" ContentType="application/vnd.openxmlformats-officedocument.drawingml.chart+xml"/>
  <Override PartName="/ppt/charts/style50.xml" ContentType="application/vnd.ms-office.chartstyle+xml"/>
  <Override PartName="/ppt/charts/colors50.xml" ContentType="application/vnd.ms-office.chartcolorstyle+xml"/>
  <Override PartName="/ppt/notesSlides/notesSlide45.xml" ContentType="application/vnd.openxmlformats-officedocument.presentationml.notesSlide+xml"/>
  <Override PartName="/ppt/charts/chart51.xml" ContentType="application/vnd.openxmlformats-officedocument.drawingml.chart+xml"/>
  <Override PartName="/ppt/charts/style51.xml" ContentType="application/vnd.ms-office.chartstyle+xml"/>
  <Override PartName="/ppt/charts/colors51.xml" ContentType="application/vnd.ms-office.chartcolorstyle+xml"/>
  <Override PartName="/ppt/notesSlides/notesSlide46.xml" ContentType="application/vnd.openxmlformats-officedocument.presentationml.notesSlide+xml"/>
  <Override PartName="/ppt/charts/chart52.xml" ContentType="application/vnd.openxmlformats-officedocument.drawingml.chart+xml"/>
  <Override PartName="/ppt/charts/style52.xml" ContentType="application/vnd.ms-office.chartstyle+xml"/>
  <Override PartName="/ppt/charts/colors52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648" r:id="rId1"/>
  </p:sldMasterIdLst>
  <p:notesMasterIdLst>
    <p:notesMasterId r:id="rId48"/>
  </p:notesMasterIdLst>
  <p:sldIdLst>
    <p:sldId id="520" r:id="rId2"/>
    <p:sldId id="561" r:id="rId3"/>
    <p:sldId id="562" r:id="rId4"/>
    <p:sldId id="537" r:id="rId5"/>
    <p:sldId id="563" r:id="rId6"/>
    <p:sldId id="565" r:id="rId7"/>
    <p:sldId id="567" r:id="rId8"/>
    <p:sldId id="544" r:id="rId9"/>
    <p:sldId id="568" r:id="rId10"/>
    <p:sldId id="493" r:id="rId11"/>
    <p:sldId id="467" r:id="rId12"/>
    <p:sldId id="468" r:id="rId13"/>
    <p:sldId id="469" r:id="rId14"/>
    <p:sldId id="474" r:id="rId15"/>
    <p:sldId id="471" r:id="rId16"/>
    <p:sldId id="477" r:id="rId17"/>
    <p:sldId id="478" r:id="rId18"/>
    <p:sldId id="479" r:id="rId19"/>
    <p:sldId id="546" r:id="rId20"/>
    <p:sldId id="481" r:id="rId21"/>
    <p:sldId id="495" r:id="rId22"/>
    <p:sldId id="496" r:id="rId23"/>
    <p:sldId id="500" r:id="rId24"/>
    <p:sldId id="509" r:id="rId25"/>
    <p:sldId id="498" r:id="rId26"/>
    <p:sldId id="569" r:id="rId27"/>
    <p:sldId id="570" r:id="rId28"/>
    <p:sldId id="501" r:id="rId29"/>
    <p:sldId id="571" r:id="rId30"/>
    <p:sldId id="572" r:id="rId31"/>
    <p:sldId id="573" r:id="rId32"/>
    <p:sldId id="514" r:id="rId33"/>
    <p:sldId id="582" r:id="rId34"/>
    <p:sldId id="499" r:id="rId35"/>
    <p:sldId id="502" r:id="rId36"/>
    <p:sldId id="504" r:id="rId37"/>
    <p:sldId id="574" r:id="rId38"/>
    <p:sldId id="517" r:id="rId39"/>
    <p:sldId id="518" r:id="rId40"/>
    <p:sldId id="575" r:id="rId41"/>
    <p:sldId id="576" r:id="rId42"/>
    <p:sldId id="516" r:id="rId43"/>
    <p:sldId id="583" r:id="rId44"/>
    <p:sldId id="578" r:id="rId45"/>
    <p:sldId id="579" r:id="rId46"/>
    <p:sldId id="580" r:id="rId47"/>
  </p:sldIdLst>
  <p:sldSz cx="12192000" cy="70866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FF"/>
    <a:srgbClr val="36CB94"/>
    <a:srgbClr val="FFFF00"/>
    <a:srgbClr val="41F1AE"/>
    <a:srgbClr val="42B4B6"/>
    <a:srgbClr val="30B886"/>
    <a:srgbClr val="4CEFF1"/>
    <a:srgbClr val="46E3E6"/>
    <a:srgbClr val="B3DCDA"/>
    <a:srgbClr val="A9BA3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6588"/>
    <p:restoredTop sz="80882"/>
  </p:normalViewPr>
  <p:slideViewPr>
    <p:cSldViewPr snapToGrid="0" snapToObjects="1">
      <p:cViewPr varScale="1">
        <p:scale>
          <a:sx n="86" d="100"/>
          <a:sy n="86" d="100"/>
        </p:scale>
        <p:origin x="1416" y="192"/>
      </p:cViewPr>
      <p:guideLst/>
    </p:cSldViewPr>
  </p:slideViewPr>
  <p:notesTextViewPr>
    <p:cViewPr>
      <p:scale>
        <a:sx n="155" d="100"/>
        <a:sy n="155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viewProps" Target="view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notesMaster" Target="notesMasters/notesMaster1.xml"/><Relationship Id="rId8" Type="http://schemas.openxmlformats.org/officeDocument/2006/relationships/slide" Target="slides/slide7.xml"/><Relationship Id="rId51" Type="http://schemas.openxmlformats.org/officeDocument/2006/relationships/theme" Target="theme/theme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.xlsx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.xlsx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.xlsx"/><Relationship Id="rId2" Type="http://schemas.microsoft.com/office/2011/relationships/chartColorStyle" Target="colors22.xml"/><Relationship Id="rId1" Type="http://schemas.microsoft.com/office/2011/relationships/chartStyle" Target="style22.xml"/></Relationships>
</file>

<file path=ppt/charts/_rels/chart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.xlsx"/><Relationship Id="rId2" Type="http://schemas.microsoft.com/office/2011/relationships/chartColorStyle" Target="colors23.xml"/><Relationship Id="rId1" Type="http://schemas.microsoft.com/office/2011/relationships/chartStyle" Target="style23.xml"/></Relationships>
</file>

<file path=ppt/charts/_rels/chart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.xlsx"/><Relationship Id="rId2" Type="http://schemas.microsoft.com/office/2011/relationships/chartColorStyle" Target="colors24.xml"/><Relationship Id="rId1" Type="http://schemas.microsoft.com/office/2011/relationships/chartStyle" Target="style24.xml"/></Relationships>
</file>

<file path=ppt/charts/_rels/chart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.xlsx"/><Relationship Id="rId2" Type="http://schemas.microsoft.com/office/2011/relationships/chartColorStyle" Target="colors25.xml"/><Relationship Id="rId1" Type="http://schemas.microsoft.com/office/2011/relationships/chartStyle" Target="style25.xml"/></Relationships>
</file>

<file path=ppt/charts/_rels/chart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.xlsx"/><Relationship Id="rId2" Type="http://schemas.microsoft.com/office/2011/relationships/chartColorStyle" Target="colors26.xml"/><Relationship Id="rId1" Type="http://schemas.microsoft.com/office/2011/relationships/chartStyle" Target="style26.xml"/></Relationships>
</file>

<file path=ppt/charts/_rels/chart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.xlsx"/><Relationship Id="rId2" Type="http://schemas.microsoft.com/office/2011/relationships/chartColorStyle" Target="colors27.xml"/><Relationship Id="rId1" Type="http://schemas.microsoft.com/office/2011/relationships/chartStyle" Target="style27.xml"/></Relationships>
</file>

<file path=ppt/charts/_rels/chart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.xlsx"/><Relationship Id="rId2" Type="http://schemas.microsoft.com/office/2011/relationships/chartColorStyle" Target="colors28.xml"/><Relationship Id="rId1" Type="http://schemas.microsoft.com/office/2011/relationships/chartStyle" Target="style28.xml"/></Relationships>
</file>

<file path=ppt/charts/_rels/chart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.xlsx"/><Relationship Id="rId2" Type="http://schemas.microsoft.com/office/2011/relationships/chartColorStyle" Target="colors29.xml"/><Relationship Id="rId1" Type="http://schemas.microsoft.com/office/2011/relationships/chartStyle" Target="style29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.xlsx"/><Relationship Id="rId2" Type="http://schemas.microsoft.com/office/2011/relationships/chartColorStyle" Target="colors30.xml"/><Relationship Id="rId1" Type="http://schemas.microsoft.com/office/2011/relationships/chartStyle" Target="style30.xml"/></Relationships>
</file>

<file path=ppt/charts/_rels/chart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.xlsx"/><Relationship Id="rId2" Type="http://schemas.microsoft.com/office/2011/relationships/chartColorStyle" Target="colors31.xml"/><Relationship Id="rId1" Type="http://schemas.microsoft.com/office/2011/relationships/chartStyle" Target="style31.xml"/></Relationships>
</file>

<file path=ppt/charts/_rels/chart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.xlsx"/><Relationship Id="rId2" Type="http://schemas.microsoft.com/office/2011/relationships/chartColorStyle" Target="colors32.xml"/><Relationship Id="rId1" Type="http://schemas.microsoft.com/office/2011/relationships/chartStyle" Target="style32.xml"/></Relationships>
</file>

<file path=ppt/charts/_rels/chart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.xlsx"/><Relationship Id="rId2" Type="http://schemas.microsoft.com/office/2011/relationships/chartColorStyle" Target="colors33.xml"/><Relationship Id="rId1" Type="http://schemas.microsoft.com/office/2011/relationships/chartStyle" Target="style33.xml"/></Relationships>
</file>

<file path=ppt/charts/_rels/chart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.xlsx"/><Relationship Id="rId2" Type="http://schemas.microsoft.com/office/2011/relationships/chartColorStyle" Target="colors34.xml"/><Relationship Id="rId1" Type="http://schemas.microsoft.com/office/2011/relationships/chartStyle" Target="style34.xml"/></Relationships>
</file>

<file path=ppt/charts/_rels/chart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.xlsx"/><Relationship Id="rId2" Type="http://schemas.microsoft.com/office/2011/relationships/chartColorStyle" Target="colors35.xml"/><Relationship Id="rId1" Type="http://schemas.microsoft.com/office/2011/relationships/chartStyle" Target="style35.xml"/></Relationships>
</file>

<file path=ppt/charts/_rels/chart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.xlsx"/><Relationship Id="rId2" Type="http://schemas.microsoft.com/office/2011/relationships/chartColorStyle" Target="colors36.xml"/><Relationship Id="rId1" Type="http://schemas.microsoft.com/office/2011/relationships/chartStyle" Target="style36.xml"/></Relationships>
</file>

<file path=ppt/charts/_rels/chart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.xlsx"/><Relationship Id="rId2" Type="http://schemas.microsoft.com/office/2011/relationships/chartColorStyle" Target="colors37.xml"/><Relationship Id="rId1" Type="http://schemas.microsoft.com/office/2011/relationships/chartStyle" Target="style37.xml"/></Relationships>
</file>

<file path=ppt/charts/_rels/chart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.xlsx"/><Relationship Id="rId2" Type="http://schemas.microsoft.com/office/2011/relationships/chartColorStyle" Target="colors38.xml"/><Relationship Id="rId1" Type="http://schemas.microsoft.com/office/2011/relationships/chartStyle" Target="style38.xml"/></Relationships>
</file>

<file path=ppt/charts/_rels/chart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.xlsx"/><Relationship Id="rId2" Type="http://schemas.microsoft.com/office/2011/relationships/chartColorStyle" Target="colors39.xml"/><Relationship Id="rId1" Type="http://schemas.microsoft.com/office/2011/relationships/chartStyle" Target="style39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4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.xlsx"/><Relationship Id="rId2" Type="http://schemas.microsoft.com/office/2011/relationships/chartColorStyle" Target="colors40.xml"/><Relationship Id="rId1" Type="http://schemas.microsoft.com/office/2011/relationships/chartStyle" Target="style40.xml"/></Relationships>
</file>

<file path=ppt/charts/_rels/chart4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0.xlsx"/><Relationship Id="rId2" Type="http://schemas.microsoft.com/office/2011/relationships/chartColorStyle" Target="colors41.xml"/><Relationship Id="rId1" Type="http://schemas.microsoft.com/office/2011/relationships/chartStyle" Target="style41.xml"/></Relationships>
</file>

<file path=ppt/charts/_rels/chart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.xlsx"/><Relationship Id="rId2" Type="http://schemas.microsoft.com/office/2011/relationships/chartColorStyle" Target="colors42.xml"/><Relationship Id="rId1" Type="http://schemas.microsoft.com/office/2011/relationships/chartStyle" Target="style42.xml"/></Relationships>
</file>

<file path=ppt/charts/_rels/chart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2.xlsx"/><Relationship Id="rId2" Type="http://schemas.microsoft.com/office/2011/relationships/chartColorStyle" Target="colors43.xml"/><Relationship Id="rId1" Type="http://schemas.microsoft.com/office/2011/relationships/chartStyle" Target="style43.xml"/></Relationships>
</file>

<file path=ppt/charts/_rels/chart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.xlsx"/><Relationship Id="rId2" Type="http://schemas.microsoft.com/office/2011/relationships/chartColorStyle" Target="colors44.xml"/><Relationship Id="rId1" Type="http://schemas.microsoft.com/office/2011/relationships/chartStyle" Target="style44.xml"/></Relationships>
</file>

<file path=ppt/charts/_rels/chart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4.xlsx"/><Relationship Id="rId2" Type="http://schemas.microsoft.com/office/2011/relationships/chartColorStyle" Target="colors45.xml"/><Relationship Id="rId1" Type="http://schemas.microsoft.com/office/2011/relationships/chartStyle" Target="style45.xml"/></Relationships>
</file>

<file path=ppt/charts/_rels/chart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.xlsx"/><Relationship Id="rId2" Type="http://schemas.microsoft.com/office/2011/relationships/chartColorStyle" Target="colors46.xml"/><Relationship Id="rId1" Type="http://schemas.microsoft.com/office/2011/relationships/chartStyle" Target="style46.xml"/></Relationships>
</file>

<file path=ppt/charts/_rels/chart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6.xlsx"/><Relationship Id="rId2" Type="http://schemas.microsoft.com/office/2011/relationships/chartColorStyle" Target="colors47.xml"/><Relationship Id="rId1" Type="http://schemas.microsoft.com/office/2011/relationships/chartStyle" Target="style47.xml"/></Relationships>
</file>

<file path=ppt/charts/_rels/chart4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.xlsx"/><Relationship Id="rId2" Type="http://schemas.microsoft.com/office/2011/relationships/chartColorStyle" Target="colors48.xml"/><Relationship Id="rId1" Type="http://schemas.microsoft.com/office/2011/relationships/chartStyle" Target="style48.xml"/></Relationships>
</file>

<file path=ppt/charts/_rels/chart4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8.xlsx"/><Relationship Id="rId2" Type="http://schemas.microsoft.com/office/2011/relationships/chartColorStyle" Target="colors49.xml"/><Relationship Id="rId1" Type="http://schemas.microsoft.com/office/2011/relationships/chartStyle" Target="style49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5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9.xlsx"/><Relationship Id="rId2" Type="http://schemas.microsoft.com/office/2011/relationships/chartColorStyle" Target="colors50.xml"/><Relationship Id="rId1" Type="http://schemas.microsoft.com/office/2011/relationships/chartStyle" Target="style50.xml"/></Relationships>
</file>

<file path=ppt/charts/_rels/chart5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0.xlsx"/><Relationship Id="rId2" Type="http://schemas.microsoft.com/office/2011/relationships/chartColorStyle" Target="colors51.xml"/><Relationship Id="rId1" Type="http://schemas.microsoft.com/office/2011/relationships/chartStyle" Target="style51.xml"/></Relationships>
</file>

<file path=ppt/charts/_rels/chart5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1.xlsx"/><Relationship Id="rId2" Type="http://schemas.microsoft.com/office/2011/relationships/chartColorStyle" Target="colors52.xml"/><Relationship Id="rId1" Type="http://schemas.microsoft.com/office/2011/relationships/chartStyle" Target="style52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1.47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9F5-484B-B0E7-22B1604BE21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9F5-484B-B0E7-22B1604BE21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222804816"/>
        <c:axId val="1222887344"/>
      </c:barChart>
      <c:catAx>
        <c:axId val="122280481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22887344"/>
        <c:crosses val="autoZero"/>
        <c:auto val="1"/>
        <c:lblAlgn val="ctr"/>
        <c:lblOffset val="100"/>
        <c:noMultiLvlLbl val="0"/>
      </c:catAx>
      <c:valAx>
        <c:axId val="12228873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2228048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EC8-3442-A3D0-7C4474E33AE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1000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EC8-3442-A3D0-7C4474E33AE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222804816"/>
        <c:axId val="1222887344"/>
      </c:barChart>
      <c:catAx>
        <c:axId val="122280481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22887344"/>
        <c:crosses val="autoZero"/>
        <c:auto val="1"/>
        <c:lblAlgn val="ctr"/>
        <c:lblOffset val="100"/>
        <c:noMultiLvlLbl val="0"/>
      </c:catAx>
      <c:valAx>
        <c:axId val="12228873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2228048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EC8-3442-A3D0-7C4474E33AE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1000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EC8-3442-A3D0-7C4474E33AE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222804816"/>
        <c:axId val="1222887344"/>
      </c:barChart>
      <c:catAx>
        <c:axId val="122280481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22887344"/>
        <c:crosses val="autoZero"/>
        <c:auto val="1"/>
        <c:lblAlgn val="ctr"/>
        <c:lblOffset val="100"/>
        <c:noMultiLvlLbl val="0"/>
      </c:catAx>
      <c:valAx>
        <c:axId val="12228873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2228048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814-EF40-B9F6-21B3DCC5725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1000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814-EF40-B9F6-21B3DCC5725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222804816"/>
        <c:axId val="1222887344"/>
      </c:barChart>
      <c:catAx>
        <c:axId val="122280481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22887344"/>
        <c:crosses val="autoZero"/>
        <c:auto val="1"/>
        <c:lblAlgn val="ctr"/>
        <c:lblOffset val="100"/>
        <c:noMultiLvlLbl val="0"/>
      </c:catAx>
      <c:valAx>
        <c:axId val="12228873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2228048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160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3B7-9043-A64C-C0CBA38AE67A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940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3B7-9043-A64C-C0CBA38AE6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222804816"/>
        <c:axId val="1222887344"/>
      </c:barChart>
      <c:catAx>
        <c:axId val="122280481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22887344"/>
        <c:crosses val="autoZero"/>
        <c:auto val="1"/>
        <c:lblAlgn val="ctr"/>
        <c:lblOffset val="100"/>
        <c:noMultiLvlLbl val="0"/>
      </c:catAx>
      <c:valAx>
        <c:axId val="12228873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2228048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160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3B7-9043-A64C-C0CBA38AE67A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940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3B7-9043-A64C-C0CBA38AE6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222804816"/>
        <c:axId val="1222887344"/>
      </c:barChart>
      <c:catAx>
        <c:axId val="122280481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22887344"/>
        <c:crosses val="autoZero"/>
        <c:auto val="1"/>
        <c:lblAlgn val="ctr"/>
        <c:lblOffset val="100"/>
        <c:noMultiLvlLbl val="0"/>
      </c:catAx>
      <c:valAx>
        <c:axId val="12228873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2228048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160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3B7-9043-A64C-C0CBA38AE67A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940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3B7-9043-A64C-C0CBA38AE6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222804816"/>
        <c:axId val="1222887344"/>
      </c:barChart>
      <c:catAx>
        <c:axId val="122280481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22887344"/>
        <c:crosses val="autoZero"/>
        <c:auto val="1"/>
        <c:lblAlgn val="ctr"/>
        <c:lblOffset val="100"/>
        <c:noMultiLvlLbl val="0"/>
      </c:catAx>
      <c:valAx>
        <c:axId val="12228873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2228048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160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3B7-9043-A64C-C0CBA38AE67A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940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3B7-9043-A64C-C0CBA38AE6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222804816"/>
        <c:axId val="1222887344"/>
      </c:barChart>
      <c:catAx>
        <c:axId val="122280481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22887344"/>
        <c:crosses val="autoZero"/>
        <c:auto val="1"/>
        <c:lblAlgn val="ctr"/>
        <c:lblOffset val="100"/>
        <c:noMultiLvlLbl val="0"/>
      </c:catAx>
      <c:valAx>
        <c:axId val="12228873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2228048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204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C67-9F44-9AA2-17E5AE7277B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796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C67-9F44-9AA2-17E5AE7277B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222804816"/>
        <c:axId val="1222887344"/>
      </c:barChart>
      <c:catAx>
        <c:axId val="122280481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22887344"/>
        <c:crosses val="autoZero"/>
        <c:auto val="1"/>
        <c:lblAlgn val="ctr"/>
        <c:lblOffset val="100"/>
        <c:noMultiLvlLbl val="0"/>
      </c:catAx>
      <c:valAx>
        <c:axId val="12228873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2228048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204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C67-9F44-9AA2-17E5AE7277B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796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C67-9F44-9AA2-17E5AE7277B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222804816"/>
        <c:axId val="1222887344"/>
      </c:barChart>
      <c:catAx>
        <c:axId val="122280481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22887344"/>
        <c:crosses val="autoZero"/>
        <c:auto val="1"/>
        <c:lblAlgn val="ctr"/>
        <c:lblOffset val="100"/>
        <c:noMultiLvlLbl val="0"/>
      </c:catAx>
      <c:valAx>
        <c:axId val="12228873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2228048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204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C67-9F44-9AA2-17E5AE7277B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796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C67-9F44-9AA2-17E5AE7277B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222804816"/>
        <c:axId val="1222887344"/>
      </c:barChart>
      <c:catAx>
        <c:axId val="122280481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22887344"/>
        <c:crosses val="autoZero"/>
        <c:auto val="1"/>
        <c:lblAlgn val="ctr"/>
        <c:lblOffset val="100"/>
        <c:noMultiLvlLbl val="0"/>
      </c:catAx>
      <c:valAx>
        <c:axId val="12228873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2228048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12.47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CE0-AD48-8263-55FFD4389CA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12.53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CE0-AD48-8263-55FFD4389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222804816"/>
        <c:axId val="1222887344"/>
      </c:barChart>
      <c:catAx>
        <c:axId val="122280481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22887344"/>
        <c:crosses val="autoZero"/>
        <c:auto val="1"/>
        <c:lblAlgn val="ctr"/>
        <c:lblOffset val="100"/>
        <c:noMultiLvlLbl val="0"/>
      </c:catAx>
      <c:valAx>
        <c:axId val="12228873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2228048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204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9F5-484B-B0E7-22B1604BE21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796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9F5-484B-B0E7-22B1604BE21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222804816"/>
        <c:axId val="1222887344"/>
      </c:barChart>
      <c:catAx>
        <c:axId val="122280481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22887344"/>
        <c:crosses val="autoZero"/>
        <c:auto val="1"/>
        <c:lblAlgn val="ctr"/>
        <c:lblOffset val="100"/>
        <c:noMultiLvlLbl val="0"/>
      </c:catAx>
      <c:valAx>
        <c:axId val="12228873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2228048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7437570872547433E-2"/>
          <c:y val="0.16203698781320239"/>
          <c:w val="0.97455676422651483"/>
          <c:h val="0.7029321890091289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1.47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9F5-484B-B0E7-22B1604BE21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9F5-484B-B0E7-22B1604BE21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222804816"/>
        <c:axId val="1222887344"/>
      </c:barChart>
      <c:catAx>
        <c:axId val="122280481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22887344"/>
        <c:crosses val="autoZero"/>
        <c:auto val="1"/>
        <c:lblAlgn val="ctr"/>
        <c:lblOffset val="100"/>
        <c:noMultiLvlLbl val="0"/>
      </c:catAx>
      <c:valAx>
        <c:axId val="12228873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2228048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1.47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9F5-484B-B0E7-22B1604BE21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9F5-484B-B0E7-22B1604BE21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222804816"/>
        <c:axId val="1222887344"/>
      </c:barChart>
      <c:catAx>
        <c:axId val="122280481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22887344"/>
        <c:crosses val="autoZero"/>
        <c:auto val="1"/>
        <c:lblAlgn val="ctr"/>
        <c:lblOffset val="100"/>
        <c:noMultiLvlLbl val="0"/>
      </c:catAx>
      <c:valAx>
        <c:axId val="12228873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2228048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12.47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F94-D040-B14E-D8B77D22054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12.53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94-D040-B14E-D8B77D22054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222804816"/>
        <c:axId val="1222887344"/>
      </c:barChart>
      <c:catAx>
        <c:axId val="122280481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22887344"/>
        <c:crosses val="autoZero"/>
        <c:auto val="1"/>
        <c:lblAlgn val="ctr"/>
        <c:lblOffset val="100"/>
        <c:noMultiLvlLbl val="0"/>
      </c:catAx>
      <c:valAx>
        <c:axId val="12228873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2228048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1.47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9F5-484B-B0E7-22B1604BE21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9F5-484B-B0E7-22B1604BE21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222804816"/>
        <c:axId val="1222887344"/>
      </c:barChart>
      <c:catAx>
        <c:axId val="122280481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22887344"/>
        <c:crosses val="autoZero"/>
        <c:auto val="1"/>
        <c:lblAlgn val="ctr"/>
        <c:lblOffset val="100"/>
        <c:noMultiLvlLbl val="0"/>
      </c:catAx>
      <c:valAx>
        <c:axId val="12228873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2228048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12.47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CE0-AD48-8263-55FFD4389CA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12.53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CE0-AD48-8263-55FFD4389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222804816"/>
        <c:axId val="1222887344"/>
      </c:barChart>
      <c:catAx>
        <c:axId val="122280481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22887344"/>
        <c:crosses val="autoZero"/>
        <c:auto val="1"/>
        <c:lblAlgn val="ctr"/>
        <c:lblOffset val="100"/>
        <c:noMultiLvlLbl val="0"/>
      </c:catAx>
      <c:valAx>
        <c:axId val="12228873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2228048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5ED-A84C-99FF-402B36C75F2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5ED-A84C-99FF-402B36C75F2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222804816"/>
        <c:axId val="1222887344"/>
      </c:barChart>
      <c:catAx>
        <c:axId val="122280481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22887344"/>
        <c:crosses val="autoZero"/>
        <c:auto val="1"/>
        <c:lblAlgn val="ctr"/>
        <c:lblOffset val="100"/>
        <c:noMultiLvlLbl val="0"/>
      </c:catAx>
      <c:valAx>
        <c:axId val="12228873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2228048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5ED-A84C-99FF-402B36C75F2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5ED-A84C-99FF-402B36C75F2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222804816"/>
        <c:axId val="1222887344"/>
      </c:barChart>
      <c:catAx>
        <c:axId val="122280481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22887344"/>
        <c:crosses val="autoZero"/>
        <c:auto val="1"/>
        <c:lblAlgn val="ctr"/>
        <c:lblOffset val="100"/>
        <c:noMultiLvlLbl val="0"/>
      </c:catAx>
      <c:valAx>
        <c:axId val="12228873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2228048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1.47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9F5-484B-B0E7-22B1604BE21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9F5-484B-B0E7-22B1604BE21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222804816"/>
        <c:axId val="1222887344"/>
      </c:barChart>
      <c:catAx>
        <c:axId val="122280481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22887344"/>
        <c:crosses val="autoZero"/>
        <c:auto val="1"/>
        <c:lblAlgn val="ctr"/>
        <c:lblOffset val="100"/>
        <c:noMultiLvlLbl val="0"/>
      </c:catAx>
      <c:valAx>
        <c:axId val="12228873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2228048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395-E240-8F46-7CCB4375864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395-E240-8F46-7CCB4375864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222804816"/>
        <c:axId val="1222887344"/>
      </c:barChart>
      <c:catAx>
        <c:axId val="122280481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22887344"/>
        <c:crosses val="autoZero"/>
        <c:auto val="1"/>
        <c:lblAlgn val="ctr"/>
        <c:lblOffset val="100"/>
        <c:noMultiLvlLbl val="0"/>
      </c:catAx>
      <c:valAx>
        <c:axId val="12228873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2228048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5ED-A84C-99FF-402B36C75F2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5ED-A84C-99FF-402B36C75F2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222804816"/>
        <c:axId val="1222887344"/>
      </c:barChart>
      <c:catAx>
        <c:axId val="122280481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22887344"/>
        <c:crosses val="autoZero"/>
        <c:auto val="1"/>
        <c:lblAlgn val="ctr"/>
        <c:lblOffset val="100"/>
        <c:noMultiLvlLbl val="0"/>
      </c:catAx>
      <c:valAx>
        <c:axId val="12228873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2228048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CE0-AD48-8263-55FFD4389CA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CE0-AD48-8263-55FFD4389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222804816"/>
        <c:axId val="1222887344"/>
      </c:barChart>
      <c:catAx>
        <c:axId val="122280481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22887344"/>
        <c:crosses val="autoZero"/>
        <c:auto val="1"/>
        <c:lblAlgn val="ctr"/>
        <c:lblOffset val="100"/>
        <c:noMultiLvlLbl val="0"/>
      </c:catAx>
      <c:valAx>
        <c:axId val="12228873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2228048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19.899999999999999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CE0-AD48-8263-55FFD4389CA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10.1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CE0-AD48-8263-55FFD4389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222804816"/>
        <c:axId val="1222887344"/>
      </c:barChart>
      <c:catAx>
        <c:axId val="122280481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22887344"/>
        <c:crosses val="autoZero"/>
        <c:auto val="1"/>
        <c:lblAlgn val="ctr"/>
        <c:lblOffset val="100"/>
        <c:noMultiLvlLbl val="0"/>
      </c:catAx>
      <c:valAx>
        <c:axId val="12228873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2228048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19.899999999999999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CE0-AD48-8263-55FFD4389CA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10.1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CE0-AD48-8263-55FFD4389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222804816"/>
        <c:axId val="1222887344"/>
      </c:barChart>
      <c:catAx>
        <c:axId val="122280481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22887344"/>
        <c:crosses val="autoZero"/>
        <c:auto val="1"/>
        <c:lblAlgn val="ctr"/>
        <c:lblOffset val="100"/>
        <c:noMultiLvlLbl val="0"/>
      </c:catAx>
      <c:valAx>
        <c:axId val="12228873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2228048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19.899999999999999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CE0-AD48-8263-55FFD4389CA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10.1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CE0-AD48-8263-55FFD4389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222804816"/>
        <c:axId val="1222887344"/>
      </c:barChart>
      <c:catAx>
        <c:axId val="122280481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22887344"/>
        <c:crosses val="autoZero"/>
        <c:auto val="1"/>
        <c:lblAlgn val="ctr"/>
        <c:lblOffset val="100"/>
        <c:noMultiLvlLbl val="0"/>
      </c:catAx>
      <c:valAx>
        <c:axId val="12228873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2228048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19.899999999999999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CE0-AD48-8263-55FFD4389CA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10.1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CE0-AD48-8263-55FFD4389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222804816"/>
        <c:axId val="1222887344"/>
      </c:barChart>
      <c:catAx>
        <c:axId val="122280481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22887344"/>
        <c:crosses val="autoZero"/>
        <c:auto val="1"/>
        <c:lblAlgn val="ctr"/>
        <c:lblOffset val="100"/>
        <c:noMultiLvlLbl val="0"/>
      </c:catAx>
      <c:valAx>
        <c:axId val="12228873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2228048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19.899999999999999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CE0-AD48-8263-55FFD4389CA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10.1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CE0-AD48-8263-55FFD4389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222804816"/>
        <c:axId val="1222887344"/>
      </c:barChart>
      <c:catAx>
        <c:axId val="122280481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22887344"/>
        <c:crosses val="autoZero"/>
        <c:auto val="1"/>
        <c:lblAlgn val="ctr"/>
        <c:lblOffset val="100"/>
        <c:noMultiLvlLbl val="0"/>
      </c:catAx>
      <c:valAx>
        <c:axId val="12228873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2228048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20.125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CE0-AD48-8263-55FFD4389CA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9.85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CE0-AD48-8263-55FFD4389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222804816"/>
        <c:axId val="1222887344"/>
      </c:barChart>
      <c:catAx>
        <c:axId val="122280481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22887344"/>
        <c:crosses val="autoZero"/>
        <c:auto val="1"/>
        <c:lblAlgn val="ctr"/>
        <c:lblOffset val="100"/>
        <c:noMultiLvlLbl val="0"/>
      </c:catAx>
      <c:valAx>
        <c:axId val="12228873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2228048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CategoryTitle>
                <c15:cat>
                  <c:multiLvlStrRef>
                    <c:extLst>
                      <c:ext uri="{02D57815-91ED-43cb-92C2-25804820EDAC}">
                        <c15:formulaRef>
                          <c15:sqref>Sheet1!#REF!</c15:sqref>
                        </c15:formulaRef>
                      </c:ext>
                    </c:extLst>
                  </c:multiLvlStrRef>
                </c15:cat>
              </c15:filteredCategoryTitle>
            </c:ext>
            <c:ext xmlns:c16="http://schemas.microsoft.com/office/drawing/2014/chart" uri="{C3380CC4-5D6E-409C-BE32-E72D297353CC}">
              <c16:uniqueId val="{00000000-2446-5D4D-8FAF-73E0ADD1880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val>
            <c:numRef>
              <c:f>Sheet1!$A$2:$A$10</c:f>
              <c:numCache>
                <c:formatCode>General</c:formatCode>
                <c:ptCount val="9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CategoryTitle>
                <c15:cat>
                  <c:multiLvlStrRef>
                    <c:extLst>
                      <c:ext uri="{02D57815-91ED-43cb-92C2-25804820EDAC}">
                        <c15:formulaRef>
                          <c15:sqref>Sheet1!#REF!</c15:sqref>
                        </c15:formulaRef>
                      </c:ext>
                    </c:extLst>
                  </c:multiLvlStrRef>
                </c15:cat>
              </c15:filteredCategoryTitle>
            </c:ext>
            <c:ext xmlns:c16="http://schemas.microsoft.com/office/drawing/2014/chart" uri="{C3380CC4-5D6E-409C-BE32-E72D297353CC}">
              <c16:uniqueId val="{00000001-2446-5D4D-8FAF-73E0ADD18803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2446-5D4D-8FAF-73E0ADD18803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2446-5D4D-8FAF-73E0ADD18803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2446-5D4D-8FAF-73E0ADD18803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2446-5D4D-8FAF-73E0ADD18803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2446-5D4D-8FAF-73E0ADD18803}"/>
              </c:ext>
            </c:extLst>
          </c:dPt>
          <c:dPt>
            <c:idx val="5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2446-5D4D-8FAF-73E0ADD18803}"/>
              </c:ext>
            </c:extLst>
          </c:dPt>
          <c:dPt>
            <c:idx val="6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F-2446-5D4D-8FAF-73E0ADD18803}"/>
              </c:ext>
            </c:extLst>
          </c:dPt>
          <c:dPt>
            <c:idx val="7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2-2446-5D4D-8FAF-73E0ADD18803}"/>
              </c:ext>
            </c:extLst>
          </c:dPt>
          <c:dPt>
            <c:idx val="8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1-2446-5D4D-8FAF-73E0ADD18803}"/>
              </c:ext>
            </c:extLst>
          </c:dPt>
          <c:dLbls>
            <c:dLbl>
              <c:idx val="2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2446-5D4D-8FAF-73E0ADD18803}"/>
                </c:ext>
              </c:extLst>
            </c:dLbl>
            <c:dLbl>
              <c:idx val="3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2446-5D4D-8FAF-73E0ADD18803}"/>
                </c:ext>
              </c:extLst>
            </c:dLbl>
            <c:dLbl>
              <c:idx val="5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2446-5D4D-8FAF-73E0ADD18803}"/>
                </c:ext>
              </c:extLst>
            </c:dLbl>
            <c:dLbl>
              <c:idx val="6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F-2446-5D4D-8FAF-73E0ADD1880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bg1"/>
                    </a:solidFill>
                    <a:latin typeface="Futura Medium" panose="020B0602020204020303" pitchFamily="34" charset="-79"/>
                    <a:ea typeface="+mn-ea"/>
                    <a:cs typeface="Futura Medium" panose="020B0602020204020303" pitchFamily="34" charset="-79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Sheet1!$B$2:$B$10</c:f>
              <c:numCache>
                <c:formatCode>"$"#,##0_);[Red]\("$"#,##0\)</c:formatCode>
                <c:ptCount val="9"/>
                <c:pt idx="0">
                  <c:v>1315</c:v>
                </c:pt>
                <c:pt idx="1">
                  <c:v>621</c:v>
                </c:pt>
                <c:pt idx="2">
                  <c:v>0</c:v>
                </c:pt>
                <c:pt idx="3">
                  <c:v>0</c:v>
                </c:pt>
                <c:pt idx="4">
                  <c:v>1639</c:v>
                </c:pt>
                <c:pt idx="5">
                  <c:v>0</c:v>
                </c:pt>
                <c:pt idx="6">
                  <c:v>0</c:v>
                </c:pt>
                <c:pt idx="7">
                  <c:v>13864</c:v>
                </c:pt>
                <c:pt idx="8">
                  <c:v>5276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CategoryTitle>
                <c15:cat>
                  <c:multiLvlStrRef>
                    <c:extLst>
                      <c:ext uri="{02D57815-91ED-43cb-92C2-25804820EDAC}">
                        <c15:formulaRef>
                          <c15:sqref>Sheet1!#REF!</c15:sqref>
                        </c15:formulaRef>
                      </c:ext>
                    </c:extLst>
                  </c:multiLvlStrRef>
                </c15:cat>
              </c15:filteredCategoryTitle>
            </c:ext>
            <c:ext xmlns:c16="http://schemas.microsoft.com/office/drawing/2014/chart" uri="{C3380CC4-5D6E-409C-BE32-E72D297353CC}">
              <c16:uniqueId val="{00000010-2446-5D4D-8FAF-73E0ADD1880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91"/>
        <c:axId val="1730451103"/>
        <c:axId val="1684507743"/>
      </c:barChart>
      <c:catAx>
        <c:axId val="1730451103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28575" cap="flat" cmpd="sng" algn="ctr">
            <a:solidFill>
              <a:schemeClr val="bg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684507743"/>
        <c:crosses val="autoZero"/>
        <c:auto val="1"/>
        <c:lblAlgn val="ctr"/>
        <c:lblOffset val="100"/>
        <c:noMultiLvlLbl val="0"/>
      </c:catAx>
      <c:valAx>
        <c:axId val="1684507743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accent2">
                  <a:lumMod val="75000"/>
                </a:schemeClr>
              </a:solidFill>
              <a:prstDash val="dash"/>
              <a:round/>
            </a:ln>
            <a:effectLst/>
          </c:spPr>
        </c:majorGridlines>
        <c:numFmt formatCode="&quot;$&quot;#,##0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bg1"/>
                </a:solidFill>
                <a:latin typeface="Futura Medium" panose="020B0602020204020303" pitchFamily="34" charset="-79"/>
                <a:ea typeface="+mn-ea"/>
                <a:cs typeface="Futura Medium" panose="020B0602020204020303" pitchFamily="34" charset="-79"/>
              </a:defRPr>
            </a:pPr>
            <a:endParaRPr lang="en-US"/>
          </a:p>
        </c:txPr>
        <c:crossAx val="173045110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19.899999999999999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CE0-AD48-8263-55FFD4389CA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10.1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CE0-AD48-8263-55FFD4389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222804816"/>
        <c:axId val="1222887344"/>
      </c:barChart>
      <c:catAx>
        <c:axId val="122280481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22887344"/>
        <c:crosses val="autoZero"/>
        <c:auto val="1"/>
        <c:lblAlgn val="ctr"/>
        <c:lblOffset val="100"/>
        <c:noMultiLvlLbl val="0"/>
      </c:catAx>
      <c:valAx>
        <c:axId val="12228873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2228048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20.125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CE0-AD48-8263-55FFD4389CA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9.85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CE0-AD48-8263-55FFD4389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222804816"/>
        <c:axId val="1222887344"/>
      </c:barChart>
      <c:catAx>
        <c:axId val="122280481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22887344"/>
        <c:crosses val="autoZero"/>
        <c:auto val="1"/>
        <c:lblAlgn val="ctr"/>
        <c:lblOffset val="100"/>
        <c:noMultiLvlLbl val="0"/>
      </c:catAx>
      <c:valAx>
        <c:axId val="12228873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2228048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1.47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9F5-484B-B0E7-22B1604BE21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9F5-484B-B0E7-22B1604BE21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222804816"/>
        <c:axId val="1222887344"/>
      </c:barChart>
      <c:catAx>
        <c:axId val="122280481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22887344"/>
        <c:crosses val="autoZero"/>
        <c:auto val="1"/>
        <c:lblAlgn val="ctr"/>
        <c:lblOffset val="100"/>
        <c:noMultiLvlLbl val="0"/>
      </c:catAx>
      <c:valAx>
        <c:axId val="12228873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2228048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20.125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CE0-AD48-8263-55FFD4389CA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9.85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CE0-AD48-8263-55FFD4389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222804816"/>
        <c:axId val="1222887344"/>
      </c:barChart>
      <c:catAx>
        <c:axId val="122280481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22887344"/>
        <c:crosses val="autoZero"/>
        <c:auto val="1"/>
        <c:lblAlgn val="ctr"/>
        <c:lblOffset val="100"/>
        <c:noMultiLvlLbl val="0"/>
      </c:catAx>
      <c:valAx>
        <c:axId val="12228873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2228048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20.125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CE0-AD48-8263-55FFD4389CA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9.85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CE0-AD48-8263-55FFD4389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222804816"/>
        <c:axId val="1222887344"/>
      </c:barChart>
      <c:catAx>
        <c:axId val="122280481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22887344"/>
        <c:crosses val="autoZero"/>
        <c:auto val="1"/>
        <c:lblAlgn val="ctr"/>
        <c:lblOffset val="100"/>
        <c:noMultiLvlLbl val="0"/>
      </c:catAx>
      <c:valAx>
        <c:axId val="12228873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2228048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20.125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CE0-AD48-8263-55FFD4389CA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9.85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CE0-AD48-8263-55FFD4389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222804816"/>
        <c:axId val="1222887344"/>
      </c:barChart>
      <c:catAx>
        <c:axId val="122280481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22887344"/>
        <c:crosses val="autoZero"/>
        <c:auto val="1"/>
        <c:lblAlgn val="ctr"/>
        <c:lblOffset val="100"/>
        <c:noMultiLvlLbl val="0"/>
      </c:catAx>
      <c:valAx>
        <c:axId val="12228873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2228048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20.125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CE0-AD48-8263-55FFD4389CA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9.85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CE0-AD48-8263-55FFD4389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222804816"/>
        <c:axId val="1222887344"/>
      </c:barChart>
      <c:catAx>
        <c:axId val="122280481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22887344"/>
        <c:crosses val="autoZero"/>
        <c:auto val="1"/>
        <c:lblAlgn val="ctr"/>
        <c:lblOffset val="100"/>
        <c:noMultiLvlLbl val="0"/>
      </c:catAx>
      <c:valAx>
        <c:axId val="12228873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2228048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20.125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CE0-AD48-8263-55FFD4389CA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9.85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CE0-AD48-8263-55FFD4389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222804816"/>
        <c:axId val="1222887344"/>
      </c:barChart>
      <c:catAx>
        <c:axId val="122280481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22887344"/>
        <c:crosses val="autoZero"/>
        <c:auto val="1"/>
        <c:lblAlgn val="ctr"/>
        <c:lblOffset val="100"/>
        <c:noMultiLvlLbl val="0"/>
      </c:catAx>
      <c:valAx>
        <c:axId val="12228873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2228048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20.125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CE0-AD48-8263-55FFD4389CA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9.85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CE0-AD48-8263-55FFD4389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222804816"/>
        <c:axId val="1222887344"/>
      </c:barChart>
      <c:catAx>
        <c:axId val="122280481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22887344"/>
        <c:crosses val="autoZero"/>
        <c:auto val="1"/>
        <c:lblAlgn val="ctr"/>
        <c:lblOffset val="100"/>
        <c:noMultiLvlLbl val="0"/>
      </c:catAx>
      <c:valAx>
        <c:axId val="12228873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2228048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20.125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CE0-AD48-8263-55FFD4389CA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9.85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CE0-AD48-8263-55FFD4389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222804816"/>
        <c:axId val="1222887344"/>
      </c:barChart>
      <c:catAx>
        <c:axId val="122280481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22887344"/>
        <c:crosses val="autoZero"/>
        <c:auto val="1"/>
        <c:lblAlgn val="ctr"/>
        <c:lblOffset val="100"/>
        <c:noMultiLvlLbl val="0"/>
      </c:catAx>
      <c:valAx>
        <c:axId val="12228873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2228048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20.125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CE0-AD48-8263-55FFD4389CA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9.85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CE0-AD48-8263-55FFD4389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222804816"/>
        <c:axId val="1222887344"/>
      </c:barChart>
      <c:catAx>
        <c:axId val="122280481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22887344"/>
        <c:crosses val="autoZero"/>
        <c:auto val="1"/>
        <c:lblAlgn val="ctr"/>
        <c:lblOffset val="100"/>
        <c:noMultiLvlLbl val="0"/>
      </c:catAx>
      <c:valAx>
        <c:axId val="12228873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2228048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CategoryTitle>
                <c15:cat>
                  <c:multiLvlStrRef>
                    <c:extLst>
                      <c:ext uri="{02D57815-91ED-43cb-92C2-25804820EDAC}">
                        <c15:formulaRef>
                          <c15:sqref>Sheet1!#REF!</c15:sqref>
                        </c15:formulaRef>
                      </c:ext>
                    </c:extLst>
                  </c:multiLvlStrRef>
                </c15:cat>
              </c15:filteredCategoryTitle>
            </c:ext>
            <c:ext xmlns:c16="http://schemas.microsoft.com/office/drawing/2014/chart" uri="{C3380CC4-5D6E-409C-BE32-E72D297353CC}">
              <c16:uniqueId val="{00000000-2446-5D4D-8FAF-73E0ADD1880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val>
            <c:numRef>
              <c:f>Sheet1!$A$2:$A$10</c:f>
              <c:numCache>
                <c:formatCode>General</c:formatCode>
                <c:ptCount val="9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CategoryTitle>
                <c15:cat>
                  <c:multiLvlStrRef>
                    <c:extLst>
                      <c:ext uri="{02D57815-91ED-43cb-92C2-25804820EDAC}">
                        <c15:formulaRef>
                          <c15:sqref>Sheet1!#REF!</c15:sqref>
                        </c15:formulaRef>
                      </c:ext>
                    </c:extLst>
                  </c:multiLvlStrRef>
                </c15:cat>
              </c15:filteredCategoryTitle>
            </c:ext>
            <c:ext xmlns:c16="http://schemas.microsoft.com/office/drawing/2014/chart" uri="{C3380CC4-5D6E-409C-BE32-E72D297353CC}">
              <c16:uniqueId val="{00000001-2446-5D4D-8FAF-73E0ADD18803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2446-5D4D-8FAF-73E0ADD18803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2446-5D4D-8FAF-73E0ADD18803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2446-5D4D-8FAF-73E0ADD18803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2446-5D4D-8FAF-73E0ADD18803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2446-5D4D-8FAF-73E0ADD18803}"/>
              </c:ext>
            </c:extLst>
          </c:dPt>
          <c:dPt>
            <c:idx val="5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2446-5D4D-8FAF-73E0ADD18803}"/>
              </c:ext>
            </c:extLst>
          </c:dPt>
          <c:dPt>
            <c:idx val="6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F-2446-5D4D-8FAF-73E0ADD18803}"/>
              </c:ext>
            </c:extLst>
          </c:dPt>
          <c:dPt>
            <c:idx val="7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2-2446-5D4D-8FAF-73E0ADD18803}"/>
              </c:ext>
            </c:extLst>
          </c:dPt>
          <c:dPt>
            <c:idx val="8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1-2446-5D4D-8FAF-73E0ADD18803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600" b="1" i="0" u="none" strike="noStrike" kern="1200" baseline="0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latin typeface="Futura Medium" panose="020B0602020204020303" pitchFamily="34" charset="-79"/>
                      <a:ea typeface="+mn-ea"/>
                      <a:cs typeface="Futura Medium" panose="020B0602020204020303" pitchFamily="34" charset="-79"/>
                    </a:defRPr>
                  </a:pPr>
                  <a:endParaRPr lang="en-US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5-2446-5D4D-8FAF-73E0ADD18803}"/>
                </c:ext>
              </c:extLst>
            </c:dLbl>
            <c:dLbl>
              <c:idx val="3"/>
              <c:layout>
                <c:manualLayout>
                  <c:x val="3.8721204280268346E-3"/>
                  <c:y val="4.5058957161881758E-3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2446-5D4D-8FAF-73E0ADD1880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bg1"/>
                    </a:solidFill>
                    <a:latin typeface="Futura Medium" panose="020B0602020204020303" pitchFamily="34" charset="-79"/>
                    <a:ea typeface="+mn-ea"/>
                    <a:cs typeface="Futura Medium" panose="020B0602020204020303" pitchFamily="34" charset="-79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Sheet1!$B$2:$B$10</c:f>
              <c:numCache>
                <c:formatCode>"$"#,##0_);[Red]\("$"#,##0\)</c:formatCode>
                <c:ptCount val="9"/>
                <c:pt idx="0">
                  <c:v>17</c:v>
                </c:pt>
                <c:pt idx="1">
                  <c:v>0</c:v>
                </c:pt>
                <c:pt idx="2">
                  <c:v>455</c:v>
                </c:pt>
                <c:pt idx="3">
                  <c:v>3438</c:v>
                </c:pt>
                <c:pt idx="4">
                  <c:v>178</c:v>
                </c:pt>
                <c:pt idx="5">
                  <c:v>396</c:v>
                </c:pt>
                <c:pt idx="6">
                  <c:v>1966</c:v>
                </c:pt>
                <c:pt idx="7">
                  <c:v>1222</c:v>
                </c:pt>
                <c:pt idx="8">
                  <c:v>320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CategoryTitle>
                <c15:cat>
                  <c:multiLvlStrRef>
                    <c:extLst>
                      <c:ext uri="{02D57815-91ED-43cb-92C2-25804820EDAC}">
                        <c15:formulaRef>
                          <c15:sqref>Sheet1!#REF!</c15:sqref>
                        </c15:formulaRef>
                      </c:ext>
                    </c:extLst>
                  </c:multiLvlStrRef>
                </c15:cat>
              </c15:filteredCategoryTitle>
            </c:ext>
            <c:ext xmlns:c16="http://schemas.microsoft.com/office/drawing/2014/chart" uri="{C3380CC4-5D6E-409C-BE32-E72D297353CC}">
              <c16:uniqueId val="{00000010-2446-5D4D-8FAF-73E0ADD1880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91"/>
        <c:axId val="1730451103"/>
        <c:axId val="1684507743"/>
      </c:barChart>
      <c:catAx>
        <c:axId val="1730451103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28575" cap="flat" cmpd="sng" algn="ctr">
            <a:solidFill>
              <a:schemeClr val="bg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684507743"/>
        <c:crosses val="autoZero"/>
        <c:auto val="1"/>
        <c:lblAlgn val="ctr"/>
        <c:lblOffset val="100"/>
        <c:noMultiLvlLbl val="0"/>
      </c:catAx>
      <c:valAx>
        <c:axId val="1684507743"/>
        <c:scaling>
          <c:orientation val="minMax"/>
          <c:max val="16000"/>
        </c:scaling>
        <c:delete val="0"/>
        <c:axPos val="b"/>
        <c:majorGridlines>
          <c:spPr>
            <a:ln w="9525" cap="flat" cmpd="sng" algn="ctr">
              <a:solidFill>
                <a:schemeClr val="accent2">
                  <a:lumMod val="75000"/>
                </a:schemeClr>
              </a:solidFill>
              <a:prstDash val="dash"/>
              <a:round/>
            </a:ln>
            <a:effectLst/>
          </c:spPr>
        </c:majorGridlines>
        <c:numFmt formatCode="&quot;$&quot;#,##0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bg1"/>
                </a:solidFill>
                <a:latin typeface="Futura Medium" panose="020B0602020204020303" pitchFamily="34" charset="-79"/>
                <a:ea typeface="+mn-ea"/>
                <a:cs typeface="Futura Medium" panose="020B0602020204020303" pitchFamily="34" charset="-79"/>
              </a:defRPr>
            </a:pPr>
            <a:endParaRPr lang="en-US"/>
          </a:p>
        </c:txPr>
        <c:crossAx val="173045110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19.899999999999999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CE0-AD48-8263-55FFD4389CA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10.1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CE0-AD48-8263-55FFD4389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222804816"/>
        <c:axId val="1222887344"/>
      </c:barChart>
      <c:catAx>
        <c:axId val="122280481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22887344"/>
        <c:crosses val="autoZero"/>
        <c:auto val="1"/>
        <c:lblAlgn val="ctr"/>
        <c:lblOffset val="100"/>
        <c:noMultiLvlLbl val="0"/>
      </c:catAx>
      <c:valAx>
        <c:axId val="12228873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2228048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12.47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CE0-AD48-8263-55FFD4389CA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12.53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CE0-AD48-8263-55FFD4389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222804816"/>
        <c:axId val="1222887344"/>
      </c:barChart>
      <c:catAx>
        <c:axId val="122280481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22887344"/>
        <c:crosses val="autoZero"/>
        <c:auto val="1"/>
        <c:lblAlgn val="ctr"/>
        <c:lblOffset val="100"/>
        <c:noMultiLvlLbl val="0"/>
      </c:catAx>
      <c:valAx>
        <c:axId val="12228873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2228048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19.899999999999999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CE0-AD48-8263-55FFD4389CA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10.1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CE0-AD48-8263-55FFD4389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222804816"/>
        <c:axId val="1222887344"/>
      </c:barChart>
      <c:catAx>
        <c:axId val="122280481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22887344"/>
        <c:crosses val="autoZero"/>
        <c:auto val="1"/>
        <c:lblAlgn val="ctr"/>
        <c:lblOffset val="100"/>
        <c:noMultiLvlLbl val="0"/>
      </c:catAx>
      <c:valAx>
        <c:axId val="12228873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2228048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19.899999999999999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CE0-AD48-8263-55FFD4389CA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10.1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CE0-AD48-8263-55FFD4389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222804816"/>
        <c:axId val="1222887344"/>
      </c:barChart>
      <c:catAx>
        <c:axId val="122280481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22887344"/>
        <c:crosses val="autoZero"/>
        <c:auto val="1"/>
        <c:lblAlgn val="ctr"/>
        <c:lblOffset val="100"/>
        <c:noMultiLvlLbl val="0"/>
      </c:catAx>
      <c:valAx>
        <c:axId val="12228873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2228048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19.899999999999999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CE0-AD48-8263-55FFD4389CA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10.1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CE0-AD48-8263-55FFD4389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222804816"/>
        <c:axId val="1222887344"/>
      </c:barChart>
      <c:catAx>
        <c:axId val="122280481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22887344"/>
        <c:crosses val="autoZero"/>
        <c:auto val="1"/>
        <c:lblAlgn val="ctr"/>
        <c:lblOffset val="100"/>
        <c:noMultiLvlLbl val="0"/>
      </c:catAx>
      <c:valAx>
        <c:axId val="12228873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2228048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5ED-A84C-99FF-402B36C75F2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5ED-A84C-99FF-402B36C75F2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222804816"/>
        <c:axId val="1222887344"/>
      </c:barChart>
      <c:catAx>
        <c:axId val="122280481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22887344"/>
        <c:crosses val="autoZero"/>
        <c:auto val="1"/>
        <c:lblAlgn val="ctr"/>
        <c:lblOffset val="100"/>
        <c:noMultiLvlLbl val="0"/>
      </c:catAx>
      <c:valAx>
        <c:axId val="12228873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2228048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EC8-3442-A3D0-7C4474E33AE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1000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EC8-3442-A3D0-7C4474E33AE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222804816"/>
        <c:axId val="1222887344"/>
      </c:barChart>
      <c:catAx>
        <c:axId val="122280481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22887344"/>
        <c:crosses val="autoZero"/>
        <c:auto val="1"/>
        <c:lblAlgn val="ctr"/>
        <c:lblOffset val="100"/>
        <c:noMultiLvlLbl val="0"/>
      </c:catAx>
      <c:valAx>
        <c:axId val="12228873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2228048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20.125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CE0-AD48-8263-55FFD4389CA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9.85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CE0-AD48-8263-55FFD4389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222804816"/>
        <c:axId val="1222887344"/>
      </c:barChart>
      <c:catAx>
        <c:axId val="122280481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22887344"/>
        <c:crosses val="autoZero"/>
        <c:auto val="1"/>
        <c:lblAlgn val="ctr"/>
        <c:lblOffset val="100"/>
        <c:noMultiLvlLbl val="0"/>
      </c:catAx>
      <c:valAx>
        <c:axId val="12228873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2228048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EC8-3442-A3D0-7C4474E33AE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1000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EC8-3442-A3D0-7C4474E33AE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222804816"/>
        <c:axId val="1222887344"/>
      </c:barChart>
      <c:catAx>
        <c:axId val="122280481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22887344"/>
        <c:crosses val="autoZero"/>
        <c:auto val="1"/>
        <c:lblAlgn val="ctr"/>
        <c:lblOffset val="100"/>
        <c:noMultiLvlLbl val="0"/>
      </c:catAx>
      <c:valAx>
        <c:axId val="12228873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2228048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74D2DB8-43F5-D94B-B8AF-6D2297A3879A}" type="datetimeFigureOut">
              <a:rPr lang="en-US" smtClean="0"/>
              <a:t>6/18/20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774700" y="1143000"/>
            <a:ext cx="53086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EBB6DAA-7846-054B-9526-BFAB8CDB8DB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852828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BB6DAA-7846-054B-9526-BFAB8CDB8DBD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9872039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74700" y="1143000"/>
            <a:ext cx="53086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rtl="0"/>
            <a:endParaRPr lang="en-US" b="0" dirty="0">
              <a:effectLst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EBB6DAA-7846-054B-9526-BFAB8CDB8DBD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083903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74700" y="1143000"/>
            <a:ext cx="53086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rtl="0"/>
            <a:endParaRPr lang="en-US" b="0" dirty="0">
              <a:effectLst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EBB6DAA-7846-054B-9526-BFAB8CDB8DBD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735432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74700" y="1143000"/>
            <a:ext cx="53086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rtl="0"/>
            <a:endParaRPr lang="en-US" b="0" dirty="0">
              <a:effectLst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EBB6DAA-7846-054B-9526-BFAB8CDB8DBD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609346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74700" y="1143000"/>
            <a:ext cx="53086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rtl="0"/>
            <a:endParaRPr lang="en-US" b="0" dirty="0">
              <a:effectLst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EBB6DAA-7846-054B-9526-BFAB8CDB8DBD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1625293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74700" y="1143000"/>
            <a:ext cx="53086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rtl="0"/>
            <a:endParaRPr lang="en-US" b="0" dirty="0">
              <a:effectLst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EBB6DAA-7846-054B-9526-BFAB8CDB8DBD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064866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74700" y="1143000"/>
            <a:ext cx="53086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rtl="0"/>
            <a:endParaRPr lang="en-US" b="0" dirty="0">
              <a:effectLst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EBB6DAA-7846-054B-9526-BFAB8CDB8DBD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681362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74700" y="1143000"/>
            <a:ext cx="53086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rtl="0"/>
            <a:endParaRPr lang="en-US" b="0" dirty="0">
              <a:effectLst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EBB6DAA-7846-054B-9526-BFAB8CDB8DBD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832763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74700" y="1143000"/>
            <a:ext cx="53086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rtl="0"/>
            <a:endParaRPr lang="en-US" b="0" dirty="0">
              <a:effectLst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EBB6DAA-7846-054B-9526-BFAB8CDB8DBD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15731631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74700" y="1143000"/>
            <a:ext cx="53086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rtl="0"/>
            <a:endParaRPr lang="en-US" b="0" dirty="0">
              <a:effectLst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EBB6DAA-7846-054B-9526-BFAB8CDB8DBD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0451401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74700" y="1143000"/>
            <a:ext cx="53086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rtl="0"/>
            <a:endParaRPr lang="en-US" b="0" dirty="0">
              <a:effectLst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EBB6DAA-7846-054B-9526-BFAB8CDB8DBD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264694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BB6DAA-7846-054B-9526-BFAB8CDB8DBD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540403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74700" y="1143000"/>
            <a:ext cx="53086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rtl="0"/>
            <a:endParaRPr lang="en-US" b="0" dirty="0">
              <a:effectLst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EBB6DAA-7846-054B-9526-BFAB8CDB8DBD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67537528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74700" y="1143000"/>
            <a:ext cx="53086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rtl="0"/>
            <a:endParaRPr lang="en-US" b="0" dirty="0">
              <a:effectLst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EBB6DAA-7846-054B-9526-BFAB8CDB8DBD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121996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74700" y="1143000"/>
            <a:ext cx="53086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rtl="0"/>
            <a:endParaRPr lang="en-US" b="0" dirty="0">
              <a:effectLst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EBB6DAA-7846-054B-9526-BFAB8CDB8DBD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0090203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74700" y="1143000"/>
            <a:ext cx="53086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rtl="0"/>
            <a:endParaRPr lang="en-US" b="0" dirty="0">
              <a:effectLst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EBB6DAA-7846-054B-9526-BFAB8CDB8DBD}" type="slidenum">
              <a:rPr lang="en-US" smtClean="0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3680745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74700" y="1143000"/>
            <a:ext cx="53086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rtl="0"/>
            <a:endParaRPr lang="en-US" b="0" dirty="0">
              <a:effectLst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EBB6DAA-7846-054B-9526-BFAB8CDB8DBD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20988859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74700" y="1143000"/>
            <a:ext cx="53086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rtl="0"/>
            <a:endParaRPr lang="en-US" b="0" dirty="0">
              <a:effectLst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EBB6DAA-7846-054B-9526-BFAB8CDB8DBD}" type="slidenum">
              <a:rPr lang="en-US" smtClean="0"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0217676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74700" y="1143000"/>
            <a:ext cx="53086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rtl="0"/>
            <a:endParaRPr lang="en-US" b="0" dirty="0">
              <a:effectLst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EBB6DAA-7846-054B-9526-BFAB8CDB8DBD}" type="slidenum">
              <a:rPr lang="en-US" smtClean="0"/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91717581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74700" y="1143000"/>
            <a:ext cx="53086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rtl="0"/>
            <a:endParaRPr lang="en-US" b="0" dirty="0">
              <a:effectLst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EBB6DAA-7846-054B-9526-BFAB8CDB8DBD}" type="slidenum">
              <a:rPr lang="en-US" smtClean="0"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4151193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74700" y="1143000"/>
            <a:ext cx="53086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rtl="0"/>
            <a:endParaRPr lang="en-US" b="0" dirty="0">
              <a:effectLst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EBB6DAA-7846-054B-9526-BFAB8CDB8DBD}" type="slidenum">
              <a:rPr lang="en-US" smtClean="0"/>
              <a:t>28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9487774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74700" y="1143000"/>
            <a:ext cx="53086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rtl="0"/>
            <a:endParaRPr lang="en-US" b="0" dirty="0">
              <a:effectLst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EBB6DAA-7846-054B-9526-BFAB8CDB8DBD}" type="slidenum">
              <a:rPr lang="en-US" smtClean="0"/>
              <a:t>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568560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BB6DAA-7846-054B-9526-BFAB8CDB8DBD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839351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74700" y="1143000"/>
            <a:ext cx="53086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rtl="0"/>
            <a:endParaRPr lang="en-US" b="0" dirty="0">
              <a:effectLst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EBB6DAA-7846-054B-9526-BFAB8CDB8DBD}" type="slidenum">
              <a:rPr lang="en-US" smtClean="0"/>
              <a:t>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19770332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74700" y="1143000"/>
            <a:ext cx="53086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rtl="0"/>
            <a:endParaRPr lang="en-US" b="0" dirty="0">
              <a:effectLst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EBB6DAA-7846-054B-9526-BFAB8CDB8DBD}" type="slidenum">
              <a:rPr lang="en-US" smtClean="0"/>
              <a:t>31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9678154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74700" y="1143000"/>
            <a:ext cx="53086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rtl="0"/>
            <a:endParaRPr lang="en-US" b="0" dirty="0">
              <a:effectLst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EBB6DAA-7846-054B-9526-BFAB8CDB8DBD}" type="slidenum">
              <a:rPr lang="en-US" smtClean="0"/>
              <a:t>32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16745220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74700" y="1143000"/>
            <a:ext cx="53086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rtl="0"/>
            <a:endParaRPr lang="en-US" b="0" dirty="0">
              <a:effectLst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EBB6DAA-7846-054B-9526-BFAB8CDB8DBD}" type="slidenum">
              <a:rPr lang="en-US" smtClean="0"/>
              <a:t>33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9957861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74700" y="1143000"/>
            <a:ext cx="53086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rtl="0"/>
            <a:endParaRPr lang="en-US" b="0" dirty="0">
              <a:effectLst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EBB6DAA-7846-054B-9526-BFAB8CDB8DBD}" type="slidenum">
              <a:rPr lang="en-US" smtClean="0"/>
              <a:t>34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38389793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74700" y="1143000"/>
            <a:ext cx="53086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rtl="0"/>
            <a:endParaRPr lang="en-US" b="0" dirty="0">
              <a:effectLst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EBB6DAA-7846-054B-9526-BFAB8CDB8DBD}" type="slidenum">
              <a:rPr lang="en-US" smtClean="0"/>
              <a:t>35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7479013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74700" y="1143000"/>
            <a:ext cx="53086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rtl="0"/>
            <a:endParaRPr lang="en-US" b="0" dirty="0">
              <a:effectLst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EBB6DAA-7846-054B-9526-BFAB8CDB8DBD}" type="slidenum">
              <a:rPr lang="en-US" smtClean="0"/>
              <a:t>36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9664333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74700" y="1143000"/>
            <a:ext cx="53086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rtl="0"/>
            <a:endParaRPr lang="en-US" b="0" dirty="0">
              <a:effectLst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EBB6DAA-7846-054B-9526-BFAB8CDB8DBD}" type="slidenum">
              <a:rPr lang="en-US" smtClean="0"/>
              <a:t>37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1718724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74700" y="1143000"/>
            <a:ext cx="53086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rtl="0"/>
            <a:endParaRPr lang="en-US" b="0" dirty="0">
              <a:effectLst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EBB6DAA-7846-054B-9526-BFAB8CDB8DBD}" type="slidenum">
              <a:rPr lang="en-US" smtClean="0"/>
              <a:t>38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5677492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74700" y="1143000"/>
            <a:ext cx="53086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rtl="0"/>
            <a:endParaRPr lang="en-US" b="0" dirty="0">
              <a:effectLst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EBB6DAA-7846-054B-9526-BFAB8CDB8DBD}" type="slidenum">
              <a:rPr lang="en-US" smtClean="0"/>
              <a:t>39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0372277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74700" y="1143000"/>
            <a:ext cx="53086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rtl="0"/>
            <a:endParaRPr lang="en-US" b="0" dirty="0">
              <a:effectLst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EBB6DAA-7846-054B-9526-BFAB8CDB8DBD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80643754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74700" y="1143000"/>
            <a:ext cx="53086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rtl="0"/>
            <a:endParaRPr lang="en-US" b="0" dirty="0">
              <a:effectLst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EBB6DAA-7846-054B-9526-BFAB8CDB8DBD}" type="slidenum">
              <a:rPr lang="en-US" smtClean="0"/>
              <a:t>40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8261447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74700" y="1143000"/>
            <a:ext cx="53086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rtl="0"/>
            <a:endParaRPr lang="en-US" b="0" dirty="0">
              <a:effectLst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EBB6DAA-7846-054B-9526-BFAB8CDB8DBD}" type="slidenum">
              <a:rPr lang="en-US" smtClean="0"/>
              <a:t>41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84600363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74700" y="1143000"/>
            <a:ext cx="53086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rtl="0"/>
            <a:endParaRPr lang="en-US" b="0" dirty="0">
              <a:effectLst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EBB6DAA-7846-054B-9526-BFAB8CDB8DBD}" type="slidenum">
              <a:rPr lang="en-US" smtClean="0"/>
              <a:t>42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9314895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74700" y="1143000"/>
            <a:ext cx="53086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rtl="0"/>
            <a:endParaRPr lang="en-US" b="0" dirty="0">
              <a:effectLst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EBB6DAA-7846-054B-9526-BFAB8CDB8DBD}" type="slidenum">
              <a:rPr lang="en-US" smtClean="0"/>
              <a:t>43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98084199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74700" y="1143000"/>
            <a:ext cx="53086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rtl="0"/>
            <a:endParaRPr lang="en-US" b="0" dirty="0">
              <a:effectLst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EBB6DAA-7846-054B-9526-BFAB8CDB8DBD}" type="slidenum">
              <a:rPr lang="en-US" smtClean="0"/>
              <a:t>44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9530069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74700" y="1143000"/>
            <a:ext cx="53086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rtl="0"/>
            <a:endParaRPr lang="en-US" b="0" dirty="0">
              <a:effectLst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EBB6DAA-7846-054B-9526-BFAB8CDB8DBD}" type="slidenum">
              <a:rPr lang="en-US" smtClean="0"/>
              <a:t>45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19504148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74700" y="1143000"/>
            <a:ext cx="53086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rtl="0"/>
            <a:endParaRPr lang="en-US" b="0" dirty="0">
              <a:effectLst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EBB6DAA-7846-054B-9526-BFAB8CDB8DBD}" type="slidenum">
              <a:rPr lang="en-US" smtClean="0"/>
              <a:t>46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810143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74700" y="1143000"/>
            <a:ext cx="53086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rtl="0"/>
            <a:endParaRPr lang="en-US" b="0" dirty="0">
              <a:effectLst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EBB6DAA-7846-054B-9526-BFAB8CDB8DBD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839561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74700" y="1143000"/>
            <a:ext cx="53086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rtl="0"/>
            <a:endParaRPr lang="en-US" b="0" dirty="0">
              <a:effectLst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EBB6DAA-7846-054B-9526-BFAB8CDB8DBD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1534669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74700" y="1143000"/>
            <a:ext cx="53086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rtl="0"/>
            <a:endParaRPr lang="en-US" b="0" dirty="0">
              <a:effectLst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EBB6DAA-7846-054B-9526-BFAB8CDB8DBD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728038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74700" y="1143000"/>
            <a:ext cx="53086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rtl="0"/>
            <a:endParaRPr lang="en-US" b="0" dirty="0">
              <a:effectLst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EBB6DAA-7846-054B-9526-BFAB8CDB8DBD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901818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74700" y="1143000"/>
            <a:ext cx="53086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rtl="0"/>
            <a:endParaRPr lang="en-US" b="0" dirty="0">
              <a:effectLst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EBB6DAA-7846-054B-9526-BFAB8CDB8DBD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677442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2F519D4A-DD48-FA46-B651-D3185C8D316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alphaModFix amt="20000"/>
          </a:blip>
          <a:srcRect l="10688" t="2230" r="11702" b="15646"/>
          <a:stretch/>
        </p:blipFill>
        <p:spPr>
          <a:xfrm>
            <a:off x="0" y="-769543"/>
            <a:ext cx="12192000" cy="7856143"/>
          </a:xfrm>
          <a:prstGeom prst="rect">
            <a:avLst/>
          </a:prstGeom>
        </p:spPr>
      </p:pic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F6FEBEE5-3BD4-AB4A-AF18-2EDFBC9B4B45}"/>
              </a:ext>
            </a:extLst>
          </p:cNvPr>
          <p:cNvSpPr>
            <a:spLocks noGrp="1"/>
          </p:cNvSpPr>
          <p:nvPr>
            <p:ph sz="quarter" idx="10" hasCustomPrompt="1"/>
          </p:nvPr>
        </p:nvSpPr>
        <p:spPr>
          <a:xfrm>
            <a:off x="544436" y="4369586"/>
            <a:ext cx="11173082" cy="1556548"/>
          </a:xfrm>
        </p:spPr>
        <p:txBody>
          <a:bodyPr anchor="b">
            <a:normAutofit/>
          </a:bodyPr>
          <a:lstStyle>
            <a:lvl1pPr marL="0" indent="0" algn="ctr">
              <a:buNone/>
              <a:defRPr sz="4800" b="0" i="0">
                <a:solidFill>
                  <a:schemeClr val="bg1"/>
                </a:solidFill>
                <a:latin typeface="Avenir Next" panose="020B0503020202020204" pitchFamily="34" charset="0"/>
              </a:defRPr>
            </a:lvl1pPr>
            <a:lvl2pPr marL="457200" indent="0">
              <a:buNone/>
              <a:defRPr>
                <a:solidFill>
                  <a:schemeClr val="bg1"/>
                </a:solidFill>
              </a:defRPr>
            </a:lvl2pPr>
            <a:lvl3pPr marL="914400" indent="0">
              <a:buNone/>
              <a:defRPr>
                <a:solidFill>
                  <a:schemeClr val="bg1"/>
                </a:solidFill>
              </a:defRPr>
            </a:lvl3pPr>
            <a:lvl4pPr marL="1371600" indent="0">
              <a:buNone/>
              <a:defRPr>
                <a:solidFill>
                  <a:schemeClr val="bg1"/>
                </a:solidFill>
              </a:defRPr>
            </a:lvl4pPr>
            <a:lvl5pPr marL="18288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7B37D108-0751-9D45-8EDC-4FD36290263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44437" y="5912251"/>
            <a:ext cx="11257923" cy="634401"/>
          </a:xfrm>
        </p:spPr>
        <p:txBody>
          <a:bodyPr>
            <a:normAutofit/>
          </a:bodyPr>
          <a:lstStyle>
            <a:lvl1pPr marL="0" indent="0" algn="ctr">
              <a:buNone/>
              <a:defRPr sz="2000" b="0">
                <a:solidFill>
                  <a:schemeClr val="bg1"/>
                </a:solidFill>
                <a:latin typeface="Futura Medium" panose="020B0602020204020303" pitchFamily="34" charset="-79"/>
                <a:cs typeface="Futura Medium" panose="020B0602020204020303" pitchFamily="34" charset="-79"/>
              </a:defRPr>
            </a:lvl1pPr>
            <a:lvl2pPr marL="457200" indent="0">
              <a:buNone/>
              <a:defRPr>
                <a:solidFill>
                  <a:schemeClr val="bg1"/>
                </a:solidFill>
              </a:defRPr>
            </a:lvl2pPr>
            <a:lvl3pPr marL="914400" indent="0">
              <a:buNone/>
              <a:defRPr>
                <a:solidFill>
                  <a:schemeClr val="bg1"/>
                </a:solidFill>
              </a:defRPr>
            </a:lvl3pPr>
            <a:lvl4pPr marL="1371600" indent="0">
              <a:buNone/>
              <a:defRPr>
                <a:solidFill>
                  <a:schemeClr val="bg1"/>
                </a:solidFill>
              </a:defRPr>
            </a:lvl4pPr>
            <a:lvl5pPr marL="18288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3009713B-8E5D-BB4A-9E47-40ACD97FFD78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rcRect/>
          <a:stretch/>
        </p:blipFill>
        <p:spPr>
          <a:xfrm>
            <a:off x="2843770" y="1034419"/>
            <a:ext cx="6602884" cy="1484539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01ABF041-AC63-C546-9EB2-85ABC40E35BB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713668" y="233540"/>
            <a:ext cx="2875170" cy="7427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096923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2A9D916-9462-604E-A7AB-D9809FD7BE8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Avenir Next" panose="020B0503020202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EA93BF6E-6892-8649-BFBC-BBB12020EA7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39738" y="1259979"/>
            <a:ext cx="11180762" cy="5119740"/>
          </a:xfrm>
        </p:spPr>
        <p:txBody>
          <a:bodyPr/>
          <a:lstStyle>
            <a:lvl1pPr>
              <a:defRPr>
                <a:latin typeface="Avenir Next" panose="020B0503020202020204" pitchFamily="34" charset="0"/>
              </a:defRPr>
            </a:lvl1pPr>
            <a:lvl2pPr>
              <a:defRPr>
                <a:latin typeface="Avenir Next" panose="020B0503020202020204" pitchFamily="34" charset="0"/>
              </a:defRPr>
            </a:lvl2pPr>
            <a:lvl3pPr>
              <a:defRPr>
                <a:latin typeface="Avenir Next" panose="020B0503020202020204" pitchFamily="34" charset="0"/>
              </a:defRPr>
            </a:lvl3pPr>
            <a:lvl4pPr>
              <a:defRPr>
                <a:latin typeface="Avenir Next" panose="020B0503020202020204" pitchFamily="34" charset="0"/>
              </a:defRPr>
            </a:lvl4pPr>
            <a:lvl5pPr>
              <a:defRPr>
                <a:latin typeface="Avenir Next" panose="020B05030202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46010642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841723-045C-EB49-A4DC-BBA7CDAB2FD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39933" y="827988"/>
            <a:ext cx="6375646" cy="5562130"/>
          </a:xfrm>
        </p:spPr>
        <p:txBody>
          <a:bodyPr anchor="ctr" anchorCtr="0">
            <a:normAutofit/>
          </a:bodyPr>
          <a:lstStyle>
            <a:lvl1pPr>
              <a:defRPr sz="5000" b="1" i="0" spc="300">
                <a:solidFill>
                  <a:schemeClr val="bg1"/>
                </a:solidFill>
                <a:latin typeface="Futura Medium" panose="020B0602020204020303" pitchFamily="34" charset="-79"/>
                <a:cs typeface="Futura Medium" panose="020B0602020204020303" pitchFamily="34" charset="-79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9D067AB-70E8-B543-B068-7DD4CC6FCA70}"/>
              </a:ext>
            </a:extLst>
          </p:cNvPr>
          <p:cNvSpPr txBox="1"/>
          <p:nvPr userDrawn="1"/>
        </p:nvSpPr>
        <p:spPr>
          <a:xfrm>
            <a:off x="8259323" y="87680"/>
            <a:ext cx="3380740" cy="2544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000" b="0" dirty="0">
                <a:solidFill>
                  <a:schemeClr val="accent1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SESSION 1 </a:t>
            </a:r>
            <a:r>
              <a:rPr lang="en-US" sz="1000" b="0" dirty="0">
                <a:solidFill>
                  <a:schemeClr val="accent2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JUNE 18, 2019  </a:t>
            </a:r>
            <a:fld id="{8DA2C635-4F69-884B-BBF5-080C83D63BF1}" type="slidenum">
              <a:rPr lang="en-US" sz="1000" b="1" smtClean="0">
                <a:solidFill>
                  <a:schemeClr val="accent1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pPr algn="r"/>
              <a:t>‹#›</a:t>
            </a:fld>
            <a:endParaRPr lang="en-US" sz="1000" b="1" dirty="0">
              <a:solidFill>
                <a:schemeClr val="accent1"/>
              </a:solidFill>
              <a:latin typeface="Futura Medium" panose="020B0602020204020303" pitchFamily="34" charset="-79"/>
              <a:cs typeface="Futura Medium" panose="020B0602020204020303" pitchFamily="34" charset="-79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3C0E87E-09FB-BB4D-99E2-42C9C5342601}"/>
              </a:ext>
            </a:extLst>
          </p:cNvPr>
          <p:cNvSpPr txBox="1"/>
          <p:nvPr userDrawn="1"/>
        </p:nvSpPr>
        <p:spPr>
          <a:xfrm>
            <a:off x="439934" y="94345"/>
            <a:ext cx="8734547" cy="2862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1200" b="1" i="0" kern="1200" dirty="0">
                <a:solidFill>
                  <a:schemeClr val="accent2"/>
                </a:solidFill>
                <a:effectLst/>
                <a:latin typeface="Futura Medium" panose="020B0602020204020303" pitchFamily="34" charset="-79"/>
                <a:ea typeface="+mn-ea"/>
                <a:cs typeface="Futura Medium" panose="020B0602020204020303" pitchFamily="34" charset="-79"/>
              </a:rPr>
              <a:t>THE BUSINESS OF BIOTECHNOLOGY: </a:t>
            </a:r>
            <a:r>
              <a:rPr lang="en-US" sz="1200" b="0" i="0" kern="1200" dirty="0">
                <a:solidFill>
                  <a:schemeClr val="bg1"/>
                </a:solidFill>
                <a:effectLst/>
                <a:latin typeface="Futura Medium" panose="020B0602020204020303" pitchFamily="34" charset="-79"/>
                <a:ea typeface="+mn-ea"/>
                <a:cs typeface="Futura Medium" panose="020B0602020204020303" pitchFamily="34" charset="-79"/>
              </a:rPr>
              <a:t>HOW WE CURED HEPATITIS C</a:t>
            </a:r>
            <a:endParaRPr lang="en-US" sz="1200" b="0" i="0" dirty="0">
              <a:solidFill>
                <a:schemeClr val="accent2"/>
              </a:solidFill>
              <a:effectLst/>
              <a:latin typeface="Futura Medium" panose="020B0602020204020303" pitchFamily="34" charset="-79"/>
              <a:cs typeface="Futura Medium" panose="020B0602020204020303" pitchFamily="34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20692259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Section Heade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841723-045C-EB49-A4DC-BBA7CDAB2FD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39933" y="827988"/>
            <a:ext cx="6375646" cy="5562130"/>
          </a:xfrm>
        </p:spPr>
        <p:txBody>
          <a:bodyPr anchor="ctr" anchorCtr="0">
            <a:normAutofit/>
          </a:bodyPr>
          <a:lstStyle>
            <a:lvl1pPr>
              <a:defRPr sz="5000" b="1" i="0" spc="300">
                <a:solidFill>
                  <a:schemeClr val="accent1"/>
                </a:solidFill>
                <a:latin typeface="Futura Medium" panose="020B0602020204020303" pitchFamily="34" charset="-79"/>
                <a:cs typeface="Futura Medium" panose="020B0602020204020303" pitchFamily="34" charset="-79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9D067AB-70E8-B543-B068-7DD4CC6FCA70}"/>
              </a:ext>
            </a:extLst>
          </p:cNvPr>
          <p:cNvSpPr txBox="1"/>
          <p:nvPr userDrawn="1"/>
        </p:nvSpPr>
        <p:spPr>
          <a:xfrm>
            <a:off x="8259323" y="87680"/>
            <a:ext cx="3380740" cy="2544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000" b="0" dirty="0">
                <a:solidFill>
                  <a:schemeClr val="accent1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SESSION 1 </a:t>
            </a:r>
            <a:r>
              <a:rPr lang="en-US" sz="1000" b="0" dirty="0">
                <a:solidFill>
                  <a:schemeClr val="accent2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JUNE 18, 2019  </a:t>
            </a:r>
            <a:fld id="{8DA2C635-4F69-884B-BBF5-080C83D63BF1}" type="slidenum">
              <a:rPr lang="en-US" sz="1000" b="1" smtClean="0">
                <a:solidFill>
                  <a:schemeClr val="accent1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pPr algn="r"/>
              <a:t>‹#›</a:t>
            </a:fld>
            <a:endParaRPr lang="en-US" sz="1000" b="1" dirty="0">
              <a:solidFill>
                <a:schemeClr val="accent1"/>
              </a:solidFill>
              <a:latin typeface="Futura Medium" panose="020B0602020204020303" pitchFamily="34" charset="-79"/>
              <a:cs typeface="Futura Medium" panose="020B0602020204020303" pitchFamily="34" charset="-79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3C0E87E-09FB-BB4D-99E2-42C9C5342601}"/>
              </a:ext>
            </a:extLst>
          </p:cNvPr>
          <p:cNvSpPr txBox="1"/>
          <p:nvPr userDrawn="1"/>
        </p:nvSpPr>
        <p:spPr>
          <a:xfrm>
            <a:off x="439934" y="94345"/>
            <a:ext cx="8734547" cy="2862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1200" b="1" i="0" kern="1200" dirty="0">
                <a:solidFill>
                  <a:schemeClr val="accent2"/>
                </a:solidFill>
                <a:effectLst/>
                <a:latin typeface="Futura Medium" panose="020B0602020204020303" pitchFamily="34" charset="-79"/>
                <a:ea typeface="+mn-ea"/>
                <a:cs typeface="Futura Medium" panose="020B0602020204020303" pitchFamily="34" charset="-79"/>
              </a:rPr>
              <a:t>THE BUSINESS OF BIOTECHNOLOGY: </a:t>
            </a:r>
            <a:r>
              <a:rPr lang="en-US" sz="1200" b="0" i="0" kern="1200" dirty="0">
                <a:solidFill>
                  <a:schemeClr val="accent1"/>
                </a:solidFill>
                <a:effectLst/>
                <a:latin typeface="Futura Medium" panose="020B0602020204020303" pitchFamily="34" charset="-79"/>
                <a:ea typeface="+mn-ea"/>
                <a:cs typeface="Futura Medium" panose="020B0602020204020303" pitchFamily="34" charset="-79"/>
              </a:rPr>
              <a:t>DRUG PRICING + THE BIOTECH SOCIAL CONTRACT</a:t>
            </a:r>
            <a:endParaRPr lang="en-US" sz="1200" b="0" i="0" dirty="0">
              <a:solidFill>
                <a:schemeClr val="accent1"/>
              </a:solidFill>
              <a:effectLst/>
              <a:latin typeface="Futura Medium" panose="020B0602020204020303" pitchFamily="34" charset="-79"/>
              <a:cs typeface="Futura Medium" panose="020B0602020204020303" pitchFamily="34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66794664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Vertical Text">
    <p:bg>
      <p:bgPr>
        <a:blipFill dpi="0" rotWithShape="1">
          <a:blip r:embed="rId2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EEF62A45-4FF8-114E-A764-E4846BCF5734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4708374" y="6327960"/>
            <a:ext cx="2778157" cy="3124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030964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4273F0D-B15D-B349-89E1-14557F17ED0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0C106FE-744B-4A45-8962-125AFBD47EB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9934" y="1081256"/>
            <a:ext cx="11180567" cy="5280937"/>
          </a:xfrm>
        </p:spPr>
        <p:txBody>
          <a:bodyPr/>
          <a:lstStyle>
            <a:lvl1pPr marL="0" indent="0" algn="l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63247068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846EAAA-792A-F34D-BA2F-CB254E65A8C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C25F898-D4D1-EA40-9AD7-8F1CA5E5298F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9934" y="1268840"/>
            <a:ext cx="5579867" cy="511402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C2DDAF3-FF51-2442-BCB7-7DC2829C687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268840"/>
            <a:ext cx="5448300" cy="511402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9125124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5131294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9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30CFDB7-AA1D-9841-A2B9-455E8C33E65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9934" y="1175602"/>
            <a:ext cx="11180567" cy="520646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CE958F8-F49A-114F-BB76-056788F736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9934" y="501169"/>
            <a:ext cx="11180567" cy="58008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500680A-BD9C-B84A-928A-DEAB7E5D2F38}"/>
              </a:ext>
            </a:extLst>
          </p:cNvPr>
          <p:cNvSpPr txBox="1"/>
          <p:nvPr userDrawn="1"/>
        </p:nvSpPr>
        <p:spPr>
          <a:xfrm>
            <a:off x="8259323" y="87680"/>
            <a:ext cx="3380740" cy="2544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000" b="0" dirty="0">
                <a:solidFill>
                  <a:schemeClr val="accent2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NOVEMBER 2019  </a:t>
            </a:r>
            <a:fld id="{8DA2C635-4F69-884B-BBF5-080C83D63BF1}" type="slidenum">
              <a:rPr lang="en-US" sz="1000" b="1" smtClean="0">
                <a:solidFill>
                  <a:schemeClr val="accent1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pPr algn="r"/>
              <a:t>‹#›</a:t>
            </a:fld>
            <a:endParaRPr lang="en-US" sz="1000" b="1" dirty="0">
              <a:solidFill>
                <a:schemeClr val="accent1"/>
              </a:solidFill>
              <a:latin typeface="Futura Medium" panose="020B0602020204020303" pitchFamily="34" charset="-79"/>
              <a:cs typeface="Futura Medium" panose="020B0602020204020303" pitchFamily="34" charset="-79"/>
            </a:endParaRPr>
          </a:p>
        </p:txBody>
      </p:sp>
      <p:sp>
        <p:nvSpPr>
          <p:cNvPr id="14" name="Rectangle 5">
            <a:extLst>
              <a:ext uri="{FF2B5EF4-FFF2-40B4-BE49-F238E27FC236}">
                <a16:creationId xmlns:a16="http://schemas.microsoft.com/office/drawing/2014/main" id="{6DE1001E-95F6-5948-9B17-30B65C8308F8}"/>
              </a:ext>
            </a:extLst>
          </p:cNvPr>
          <p:cNvSpPr/>
          <p:nvPr userDrawn="1"/>
        </p:nvSpPr>
        <p:spPr>
          <a:xfrm>
            <a:off x="0" y="0"/>
            <a:ext cx="9509760" cy="406823"/>
          </a:xfrm>
          <a:custGeom>
            <a:avLst/>
            <a:gdLst>
              <a:gd name="connsiteX0" fmla="*/ 0 w 8662307"/>
              <a:gd name="connsiteY0" fmla="*/ 0 h 817579"/>
              <a:gd name="connsiteX1" fmla="*/ 8662307 w 8662307"/>
              <a:gd name="connsiteY1" fmla="*/ 0 h 817579"/>
              <a:gd name="connsiteX2" fmla="*/ 8662307 w 8662307"/>
              <a:gd name="connsiteY2" fmla="*/ 817579 h 817579"/>
              <a:gd name="connsiteX3" fmla="*/ 0 w 8662307"/>
              <a:gd name="connsiteY3" fmla="*/ 817579 h 817579"/>
              <a:gd name="connsiteX4" fmla="*/ 0 w 8662307"/>
              <a:gd name="connsiteY4" fmla="*/ 0 h 817579"/>
              <a:gd name="connsiteX0" fmla="*/ 0 w 8662307"/>
              <a:gd name="connsiteY0" fmla="*/ 0 h 825743"/>
              <a:gd name="connsiteX1" fmla="*/ 8662307 w 8662307"/>
              <a:gd name="connsiteY1" fmla="*/ 0 h 825743"/>
              <a:gd name="connsiteX2" fmla="*/ 8245929 w 8662307"/>
              <a:gd name="connsiteY2" fmla="*/ 825743 h 825743"/>
              <a:gd name="connsiteX3" fmla="*/ 0 w 8662307"/>
              <a:gd name="connsiteY3" fmla="*/ 817579 h 825743"/>
              <a:gd name="connsiteX4" fmla="*/ 0 w 8662307"/>
              <a:gd name="connsiteY4" fmla="*/ 0 h 825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62307" h="825743">
                <a:moveTo>
                  <a:pt x="0" y="0"/>
                </a:moveTo>
                <a:lnTo>
                  <a:pt x="8662307" y="0"/>
                </a:lnTo>
                <a:lnTo>
                  <a:pt x="8245929" y="825743"/>
                </a:lnTo>
                <a:lnTo>
                  <a:pt x="0" y="817579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solidFill>
                <a:schemeClr val="bg1"/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F00BCC1-6121-FE4D-AB86-5FBC224E6719}"/>
              </a:ext>
            </a:extLst>
          </p:cNvPr>
          <p:cNvSpPr txBox="1"/>
          <p:nvPr userDrawn="1"/>
        </p:nvSpPr>
        <p:spPr>
          <a:xfrm>
            <a:off x="439934" y="94345"/>
            <a:ext cx="8734547" cy="2862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1200" b="1" i="0" kern="1200" dirty="0">
                <a:solidFill>
                  <a:schemeClr val="accent2"/>
                </a:solidFill>
                <a:effectLst/>
                <a:latin typeface="Futura Medium" panose="020B0602020204020303" pitchFamily="34" charset="-79"/>
                <a:ea typeface="+mn-ea"/>
                <a:cs typeface="Futura Medium" panose="020B0602020204020303" pitchFamily="34" charset="-79"/>
              </a:rPr>
              <a:t>THE BUSINESS OF BIOTECHNOLOGY: </a:t>
            </a:r>
            <a:r>
              <a:rPr lang="en-US" sz="1200" b="0" i="0" kern="1200" dirty="0">
                <a:solidFill>
                  <a:schemeClr val="bg1"/>
                </a:solidFill>
                <a:effectLst/>
                <a:latin typeface="Futura Medium" panose="020B0602020204020303" pitchFamily="34" charset="-79"/>
                <a:ea typeface="+mn-ea"/>
                <a:cs typeface="Futura Medium" panose="020B0602020204020303" pitchFamily="34" charset="-79"/>
              </a:rPr>
              <a:t>HOW WE CURED HEPATITIS C</a:t>
            </a:r>
            <a:endParaRPr lang="en-US" sz="1200" b="0" i="0" dirty="0">
              <a:solidFill>
                <a:schemeClr val="accent2"/>
              </a:solidFill>
              <a:effectLst/>
              <a:latin typeface="Futura Medium" panose="020B0602020204020303" pitchFamily="34" charset="-79"/>
              <a:cs typeface="Futura Medium" panose="020B0602020204020303" pitchFamily="34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5786234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9" r:id="rId2"/>
    <p:sldLayoutId id="2147483651" r:id="rId3"/>
    <p:sldLayoutId id="2147483660" r:id="rId4"/>
    <p:sldLayoutId id="2147483658" r:id="rId5"/>
    <p:sldLayoutId id="2147483650" r:id="rId6"/>
    <p:sldLayoutId id="2147483652" r:id="rId7"/>
    <p:sldLayoutId id="2147483656" r:id="rId8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0" i="0" kern="1200">
          <a:solidFill>
            <a:schemeClr val="accent1"/>
          </a:solidFill>
          <a:latin typeface="Avenir Book" panose="02000503020000020003" pitchFamily="2" charset="0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buFont typeface="Arial" panose="020B0604020202020204" pitchFamily="34" charset="0"/>
        <a:buChar char="•"/>
        <a:defRPr sz="2000" b="0" i="0" kern="1200">
          <a:solidFill>
            <a:schemeClr val="accent1"/>
          </a:solidFill>
          <a:latin typeface="Avenir Book" panose="02000503020000020003" pitchFamily="2" charset="0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1600" b="0" i="0" kern="1200">
          <a:solidFill>
            <a:schemeClr val="accent1"/>
          </a:solidFill>
          <a:latin typeface="Avenir Book" panose="02000503020000020003" pitchFamily="2" charset="0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1600" b="0" i="0" kern="1200">
          <a:solidFill>
            <a:schemeClr val="accent1"/>
          </a:solidFill>
          <a:latin typeface="Avenir Book" panose="02000503020000020003" pitchFamily="2" charset="0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1600" b="0" i="0" kern="1200">
          <a:solidFill>
            <a:schemeClr val="accent1"/>
          </a:solidFill>
          <a:latin typeface="Avenir Book" panose="02000503020000020003" pitchFamily="2" charset="0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1600" b="0" i="0" kern="1200">
          <a:solidFill>
            <a:schemeClr val="accent1"/>
          </a:solidFill>
          <a:latin typeface="Avenir Book" panose="02000503020000020003" pitchFamily="2" charset="0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3.xm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.xm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5.xm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6.xml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7.xml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8.xm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9.xm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6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0.xml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svg"/><Relationship Id="rId3" Type="http://schemas.openxmlformats.org/officeDocument/2006/relationships/image" Target="../media/image6.png"/><Relationship Id="rId7" Type="http://schemas.openxmlformats.org/officeDocument/2006/relationships/image" Target="../media/image10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sv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1.xml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6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2.xml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3.xml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6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4.xml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6.xml"/><Relationship Id="rId5" Type="http://schemas.openxmlformats.org/officeDocument/2006/relationships/chart" Target="../charts/chart26.xml"/><Relationship Id="rId4" Type="http://schemas.openxmlformats.org/officeDocument/2006/relationships/chart" Target="../charts/chart25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7.xml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6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8.xml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6.xml"/><Relationship Id="rId4" Type="http://schemas.openxmlformats.org/officeDocument/2006/relationships/chart" Target="../charts/chart29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0.xml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6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1.xml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6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2.xml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6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3.xml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12.png"/><Relationship Id="rId7" Type="http://schemas.openxmlformats.org/officeDocument/2006/relationships/image" Target="../media/image16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.svg"/><Relationship Id="rId5" Type="http://schemas.openxmlformats.org/officeDocument/2006/relationships/image" Target="../media/image14.png"/><Relationship Id="rId4" Type="http://schemas.openxmlformats.org/officeDocument/2006/relationships/image" Target="../media/image13.sv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4.xml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6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5.xml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6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6.xml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6.xml"/><Relationship Id="rId4" Type="http://schemas.openxmlformats.org/officeDocument/2006/relationships/chart" Target="../charts/chart37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8.xml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6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9.xml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6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0.xml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6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1.xml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6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2.xml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6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3.xml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6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4.xml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Relationship Id="rId5" Type="http://schemas.openxmlformats.org/officeDocument/2006/relationships/chart" Target="../charts/chart3.xml"/><Relationship Id="rId4" Type="http://schemas.openxmlformats.org/officeDocument/2006/relationships/chart" Target="../charts/chart2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5.xml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6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6.xml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6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7.xml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6.xml"/><Relationship Id="rId4" Type="http://schemas.openxmlformats.org/officeDocument/2006/relationships/chart" Target="../charts/chart48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9.xml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6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0.xml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6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1.xml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6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2.xml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Relationship Id="rId5" Type="http://schemas.openxmlformats.org/officeDocument/2006/relationships/chart" Target="../charts/chart6.xml"/><Relationship Id="rId4" Type="http://schemas.openxmlformats.org/officeDocument/2006/relationships/chart" Target="../charts/chart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.xm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905ADA30-D094-4B43-9F73-61F6DEF402E4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583790" y="2425347"/>
            <a:ext cx="11173082" cy="1556548"/>
          </a:xfrm>
        </p:spPr>
        <p:txBody>
          <a:bodyPr/>
          <a:lstStyle/>
          <a:p>
            <a:r>
              <a:rPr lang="en-US" b="1" dirty="0"/>
              <a:t>How We Cured Hepatitis C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2FAE193-71F7-D54A-9CB6-705A4A3F7FAC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583791" y="3968012"/>
            <a:ext cx="11257923" cy="634401"/>
          </a:xfrm>
        </p:spPr>
        <p:txBody>
          <a:bodyPr>
            <a:normAutofit/>
          </a:bodyPr>
          <a:lstStyle/>
          <a:p>
            <a:r>
              <a:rPr lang="en-US" sz="2400" dirty="0"/>
              <a:t>15 Years of Ingenuity, Investment, Risk, Failure, and Perseverance</a:t>
            </a:r>
          </a:p>
        </p:txBody>
      </p:sp>
      <p:sp>
        <p:nvSpPr>
          <p:cNvPr id="4" name="Text Placeholder 2">
            <a:extLst>
              <a:ext uri="{FF2B5EF4-FFF2-40B4-BE49-F238E27FC236}">
                <a16:creationId xmlns:a16="http://schemas.microsoft.com/office/drawing/2014/main" id="{DB487F1C-33E0-6D4B-B54A-24F7EE78B9CF}"/>
              </a:ext>
            </a:extLst>
          </p:cNvPr>
          <p:cNvSpPr txBox="1">
            <a:spLocks/>
          </p:cNvSpPr>
          <p:nvPr/>
        </p:nvSpPr>
        <p:spPr>
          <a:xfrm>
            <a:off x="467038" y="5142588"/>
            <a:ext cx="11257923" cy="381972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000" b="0" i="0" kern="1200">
                <a:solidFill>
                  <a:schemeClr val="bg1"/>
                </a:solidFill>
                <a:latin typeface="Futura Medium" panose="020B0602020204020303" pitchFamily="34" charset="-79"/>
                <a:ea typeface="+mn-ea"/>
                <a:cs typeface="Futura Medium" panose="020B0602020204020303" pitchFamily="34" charset="-79"/>
              </a:defRPr>
            </a:lvl1pPr>
            <a:lvl2pPr marL="45720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0" i="0" kern="1200">
                <a:solidFill>
                  <a:schemeClr val="bg1"/>
                </a:solidFill>
                <a:latin typeface="Avenir Book" panose="02000503020000020003" pitchFamily="2" charset="0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0" i="0" kern="1200">
                <a:solidFill>
                  <a:schemeClr val="bg1"/>
                </a:solidFill>
                <a:latin typeface="Avenir Book" panose="02000503020000020003" pitchFamily="2" charset="0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0" i="0" kern="1200">
                <a:solidFill>
                  <a:schemeClr val="bg1"/>
                </a:solidFill>
                <a:latin typeface="Avenir Book" panose="02000503020000020003" pitchFamily="2" charset="0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0" i="0" kern="1200">
                <a:solidFill>
                  <a:schemeClr val="bg1"/>
                </a:solidFill>
                <a:latin typeface="Avenir Book" panose="02000503020000020003" pitchFamily="2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200" b="1" dirty="0">
                <a:solidFill>
                  <a:schemeClr val="accent2"/>
                </a:solidFill>
                <a:latin typeface="Futura" panose="020B0602020204020303" pitchFamily="34" charset="-79"/>
                <a:cs typeface="Futura" panose="020B0602020204020303" pitchFamily="34" charset="-79"/>
              </a:rPr>
              <a:t>PETER KOLCHINSKY, PhD</a:t>
            </a:r>
          </a:p>
          <a:p>
            <a:pPr>
              <a:spcBef>
                <a:spcPts val="400"/>
              </a:spcBef>
            </a:pPr>
            <a:r>
              <a:rPr lang="en-US" sz="1400" dirty="0">
                <a:latin typeface="Futura" panose="020B0602020204020303" pitchFamily="34" charset="-79"/>
                <a:cs typeface="Futura" panose="020B0602020204020303" pitchFamily="34" charset="-79"/>
              </a:rPr>
              <a:t>MANAGING PARTNER, RA CAPITAL</a:t>
            </a:r>
          </a:p>
          <a:p>
            <a:endParaRPr lang="en-US" b="1" dirty="0">
              <a:solidFill>
                <a:schemeClr val="accent2"/>
              </a:solidFill>
              <a:latin typeface="Futura" panose="020B0602020204020303" pitchFamily="34" charset="-79"/>
              <a:cs typeface="Futura" panose="020B0602020204020303" pitchFamily="34" charset="-79"/>
            </a:endParaRPr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7311FCCC-CCCE-434E-8A6E-2D4A2D64896D}"/>
              </a:ext>
            </a:extLst>
          </p:cNvPr>
          <p:cNvSpPr txBox="1">
            <a:spLocks/>
          </p:cNvSpPr>
          <p:nvPr/>
        </p:nvSpPr>
        <p:spPr>
          <a:xfrm>
            <a:off x="201584" y="6295004"/>
            <a:ext cx="3017402" cy="58901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000" b="0" i="0" kern="1200">
                <a:solidFill>
                  <a:schemeClr val="bg1"/>
                </a:solidFill>
                <a:latin typeface="Futura Medium" panose="020B0602020204020303" pitchFamily="34" charset="-79"/>
                <a:ea typeface="+mn-ea"/>
                <a:cs typeface="Futura Medium" panose="020B0602020204020303" pitchFamily="34" charset="-79"/>
              </a:defRPr>
            </a:lvl1pPr>
            <a:lvl2pPr marL="45720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0" i="0" kern="1200">
                <a:solidFill>
                  <a:schemeClr val="bg1"/>
                </a:solidFill>
                <a:latin typeface="Avenir Book" panose="02000503020000020003" pitchFamily="2" charset="0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0" i="0" kern="1200">
                <a:solidFill>
                  <a:schemeClr val="bg1"/>
                </a:solidFill>
                <a:latin typeface="Avenir Book" panose="02000503020000020003" pitchFamily="2" charset="0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0" i="0" kern="1200">
                <a:solidFill>
                  <a:schemeClr val="bg1"/>
                </a:solidFill>
                <a:latin typeface="Avenir Book" panose="02000503020000020003" pitchFamily="2" charset="0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0" i="0" kern="1200">
                <a:solidFill>
                  <a:schemeClr val="bg1"/>
                </a:solidFill>
                <a:latin typeface="Avenir Book" panose="02000503020000020003" pitchFamily="2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b="1" dirty="0">
                <a:solidFill>
                  <a:schemeClr val="accent2"/>
                </a:solidFill>
                <a:latin typeface="Futura" panose="020B0602020204020303" pitchFamily="34" charset="-79"/>
                <a:cs typeface="Futura" panose="020B0602020204020303" pitchFamily="34" charset="-79"/>
              </a:rPr>
              <a:t>MEGAN KRENCH, PhD     </a:t>
            </a:r>
          </a:p>
          <a:p>
            <a:pPr>
              <a:spcBef>
                <a:spcPts val="400"/>
              </a:spcBef>
            </a:pPr>
            <a:r>
              <a:rPr lang="en-US" sz="1000" dirty="0">
                <a:latin typeface="Futura" panose="020B0602020204020303" pitchFamily="34" charset="-79"/>
                <a:cs typeface="Futura" panose="020B0602020204020303" pitchFamily="34" charset="-79"/>
              </a:rPr>
              <a:t>SENIOR ASSOCIATE</a:t>
            </a:r>
          </a:p>
        </p:txBody>
      </p:sp>
      <p:sp>
        <p:nvSpPr>
          <p:cNvPr id="7" name="Text Placeholder 2">
            <a:extLst>
              <a:ext uri="{FF2B5EF4-FFF2-40B4-BE49-F238E27FC236}">
                <a16:creationId xmlns:a16="http://schemas.microsoft.com/office/drawing/2014/main" id="{22248AB8-8CBA-5045-8D91-3DBEC15A7DDC}"/>
              </a:ext>
            </a:extLst>
          </p:cNvPr>
          <p:cNvSpPr txBox="1">
            <a:spLocks/>
          </p:cNvSpPr>
          <p:nvPr/>
        </p:nvSpPr>
        <p:spPr>
          <a:xfrm>
            <a:off x="4587298" y="6295004"/>
            <a:ext cx="3017402" cy="58901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000" b="0" i="0" kern="1200">
                <a:solidFill>
                  <a:schemeClr val="bg1"/>
                </a:solidFill>
                <a:latin typeface="Futura Medium" panose="020B0602020204020303" pitchFamily="34" charset="-79"/>
                <a:ea typeface="+mn-ea"/>
                <a:cs typeface="Futura Medium" panose="020B0602020204020303" pitchFamily="34" charset="-79"/>
              </a:defRPr>
            </a:lvl1pPr>
            <a:lvl2pPr marL="45720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0" i="0" kern="1200">
                <a:solidFill>
                  <a:schemeClr val="bg1"/>
                </a:solidFill>
                <a:latin typeface="Avenir Book" panose="02000503020000020003" pitchFamily="2" charset="0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0" i="0" kern="1200">
                <a:solidFill>
                  <a:schemeClr val="bg1"/>
                </a:solidFill>
                <a:latin typeface="Avenir Book" panose="02000503020000020003" pitchFamily="2" charset="0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0" i="0" kern="1200">
                <a:solidFill>
                  <a:schemeClr val="bg1"/>
                </a:solidFill>
                <a:latin typeface="Avenir Book" panose="02000503020000020003" pitchFamily="2" charset="0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0" i="0" kern="1200">
                <a:solidFill>
                  <a:schemeClr val="bg1"/>
                </a:solidFill>
                <a:latin typeface="Avenir Book" panose="02000503020000020003" pitchFamily="2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b="1" dirty="0">
                <a:solidFill>
                  <a:schemeClr val="accent2"/>
                </a:solidFill>
                <a:latin typeface="Futura" panose="020B0602020204020303" pitchFamily="34" charset="-79"/>
                <a:cs typeface="Futura" panose="020B0602020204020303" pitchFamily="34" charset="-79"/>
              </a:rPr>
              <a:t>JESSICA SAGERS, PhD     </a:t>
            </a:r>
          </a:p>
          <a:p>
            <a:pPr>
              <a:spcBef>
                <a:spcPts val="400"/>
              </a:spcBef>
            </a:pPr>
            <a:r>
              <a:rPr lang="en-US" sz="1000" dirty="0">
                <a:latin typeface="Futura" panose="020B0602020204020303" pitchFamily="34" charset="-79"/>
                <a:cs typeface="Futura" panose="020B0602020204020303" pitchFamily="34" charset="-79"/>
              </a:rPr>
              <a:t>HEAD OF ENGAGEMENT</a:t>
            </a:r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709E5787-39B7-174D-B489-B4CD689188CF}"/>
              </a:ext>
            </a:extLst>
          </p:cNvPr>
          <p:cNvSpPr txBox="1">
            <a:spLocks/>
          </p:cNvSpPr>
          <p:nvPr/>
        </p:nvSpPr>
        <p:spPr>
          <a:xfrm>
            <a:off x="8824312" y="6295004"/>
            <a:ext cx="3017402" cy="58901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000" b="0" i="0" kern="1200">
                <a:solidFill>
                  <a:schemeClr val="bg1"/>
                </a:solidFill>
                <a:latin typeface="Futura Medium" panose="020B0602020204020303" pitchFamily="34" charset="-79"/>
                <a:ea typeface="+mn-ea"/>
                <a:cs typeface="Futura Medium" panose="020B0602020204020303" pitchFamily="34" charset="-79"/>
              </a:defRPr>
            </a:lvl1pPr>
            <a:lvl2pPr marL="45720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0" i="0" kern="1200">
                <a:solidFill>
                  <a:schemeClr val="bg1"/>
                </a:solidFill>
                <a:latin typeface="Avenir Book" panose="02000503020000020003" pitchFamily="2" charset="0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0" i="0" kern="1200">
                <a:solidFill>
                  <a:schemeClr val="bg1"/>
                </a:solidFill>
                <a:latin typeface="Avenir Book" panose="02000503020000020003" pitchFamily="2" charset="0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0" i="0" kern="1200">
                <a:solidFill>
                  <a:schemeClr val="bg1"/>
                </a:solidFill>
                <a:latin typeface="Avenir Book" panose="02000503020000020003" pitchFamily="2" charset="0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0" i="0" kern="1200">
                <a:solidFill>
                  <a:schemeClr val="bg1"/>
                </a:solidFill>
                <a:latin typeface="Avenir Book" panose="02000503020000020003" pitchFamily="2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b="1" dirty="0">
                <a:solidFill>
                  <a:schemeClr val="accent2"/>
                </a:solidFill>
                <a:latin typeface="Futura" panose="020B0602020204020303" pitchFamily="34" charset="-79"/>
                <a:cs typeface="Futura" panose="020B0602020204020303" pitchFamily="34" charset="-79"/>
              </a:rPr>
              <a:t>ERIN CLUTTER</a:t>
            </a:r>
          </a:p>
          <a:p>
            <a:pPr>
              <a:spcBef>
                <a:spcPts val="400"/>
              </a:spcBef>
            </a:pPr>
            <a:r>
              <a:rPr lang="en-US" sz="1000" dirty="0">
                <a:latin typeface="Futura" panose="020B0602020204020303" pitchFamily="34" charset="-79"/>
                <a:cs typeface="Futura" panose="020B0602020204020303" pitchFamily="34" charset="-79"/>
              </a:rPr>
              <a:t>HEAD OF GRAPHIC DESIGN</a:t>
            </a:r>
          </a:p>
        </p:txBody>
      </p:sp>
    </p:spTree>
    <p:extLst>
      <p:ext uri="{BB962C8B-B14F-4D97-AF65-F5344CB8AC3E}">
        <p14:creationId xmlns:p14="http://schemas.microsoft.com/office/powerpoint/2010/main" val="168217832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D36381DD-04FE-EA4A-8135-D30A7507E69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17611940"/>
              </p:ext>
            </p:extLst>
          </p:nvPr>
        </p:nvGraphicFramePr>
        <p:xfrm>
          <a:off x="-253277" y="6400230"/>
          <a:ext cx="15077886" cy="9405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8" name="Content Placeholder 7">
            <a:extLst>
              <a:ext uri="{FF2B5EF4-FFF2-40B4-BE49-F238E27FC236}">
                <a16:creationId xmlns:a16="http://schemas.microsoft.com/office/drawing/2014/main" id="{53880638-4F37-064D-BF26-12552FF81697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422362498"/>
              </p:ext>
            </p:extLst>
          </p:nvPr>
        </p:nvGraphicFramePr>
        <p:xfrm>
          <a:off x="226606" y="562773"/>
          <a:ext cx="11582013" cy="1451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44994">
                  <a:extLst>
                    <a:ext uri="{9D8B030D-6E8A-4147-A177-3AD203B41FA5}">
                      <a16:colId xmlns:a16="http://schemas.microsoft.com/office/drawing/2014/main" val="3594627776"/>
                    </a:ext>
                  </a:extLst>
                </a:gridCol>
                <a:gridCol w="1164432">
                  <a:extLst>
                    <a:ext uri="{9D8B030D-6E8A-4147-A177-3AD203B41FA5}">
                      <a16:colId xmlns:a16="http://schemas.microsoft.com/office/drawing/2014/main" val="2105884214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1174158133"/>
                    </a:ext>
                  </a:extLst>
                </a:gridCol>
                <a:gridCol w="1324656">
                  <a:extLst>
                    <a:ext uri="{9D8B030D-6E8A-4147-A177-3AD203B41FA5}">
                      <a16:colId xmlns:a16="http://schemas.microsoft.com/office/drawing/2014/main" val="1886480217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3188453590"/>
                    </a:ext>
                  </a:extLst>
                </a:gridCol>
                <a:gridCol w="1324656">
                  <a:extLst>
                    <a:ext uri="{9D8B030D-6E8A-4147-A177-3AD203B41FA5}">
                      <a16:colId xmlns:a16="http://schemas.microsoft.com/office/drawing/2014/main" val="1296771632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1991127755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2262024719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143304237"/>
                    </a:ext>
                  </a:extLst>
                </a:gridCol>
              </a:tblGrid>
              <a:tr h="256071">
                <a:tc rowSpan="2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Host Target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Genotype 1 restricted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Pan-genotype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78017796"/>
                  </a:ext>
                </a:extLst>
              </a:tr>
              <a:tr h="57450">
                <a:tc vMerge="1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4876803"/>
                  </a:ext>
                </a:extLst>
              </a:tr>
              <a:tr h="193788">
                <a:tc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Company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endParaRPr lang="en-US" sz="8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48947661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812881"/>
                  </a:ext>
                </a:extLst>
              </a:tr>
              <a:tr h="36957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NEW GOAL:</a:t>
                      </a:r>
                      <a:r>
                        <a:rPr lang="en-US" sz="11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Shorter therapy, boost cure rate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Schering-Plough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8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7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interferon ɑ2b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9736931"/>
                  </a:ext>
                </a:extLst>
              </a:tr>
              <a:tr h="369570">
                <a:tc vMerge="1">
                  <a:txBody>
                    <a:bodyPr/>
                    <a:lstStyle/>
                    <a:p>
                      <a:pPr rtl="0" fontAlgn="b"/>
                      <a:endParaRPr lang="en-US" sz="600" b="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Roche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8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7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interferon ɑ2b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1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28190249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18660395"/>
                  </a:ext>
                </a:extLst>
              </a:tr>
            </a:tbl>
          </a:graphicData>
        </a:graphic>
      </p:graphicFrame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52DDFB6-1B9D-8245-AABC-23AE7D6BAB40}"/>
              </a:ext>
            </a:extLst>
          </p:cNvPr>
          <p:cNvGraphicFramePr>
            <a:graphicFrameLocks noGrp="1"/>
          </p:cNvGraphicFramePr>
          <p:nvPr/>
        </p:nvGraphicFramePr>
        <p:xfrm>
          <a:off x="0" y="14133"/>
          <a:ext cx="12192000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12800">
                  <a:extLst>
                    <a:ext uri="{9D8B030D-6E8A-4147-A177-3AD203B41FA5}">
                      <a16:colId xmlns:a16="http://schemas.microsoft.com/office/drawing/2014/main" val="358515824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26668239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16915425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68443820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408866163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594857338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96553038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105273481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9911637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55577098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418989439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0701997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39585014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12802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099202928"/>
                    </a:ext>
                  </a:extLst>
                </a:gridCol>
              </a:tblGrid>
              <a:tr h="204259"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2004</a:t>
                      </a: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2009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2010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2011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2012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2013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2014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566983"/>
                  </a:ext>
                </a:extLst>
              </a:tr>
              <a:tr h="204259"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8425356"/>
                  </a:ext>
                </a:extLst>
              </a:tr>
            </a:tbl>
          </a:graphicData>
        </a:graphic>
      </p:graphicFrame>
      <p:sp>
        <p:nvSpPr>
          <p:cNvPr id="11" name="TextBox 10">
            <a:extLst>
              <a:ext uri="{FF2B5EF4-FFF2-40B4-BE49-F238E27FC236}">
                <a16:creationId xmlns:a16="http://schemas.microsoft.com/office/drawing/2014/main" id="{830A4B37-27C8-804D-964D-55C7E24CBDB3}"/>
              </a:ext>
            </a:extLst>
          </p:cNvPr>
          <p:cNvSpPr txBox="1"/>
          <p:nvPr/>
        </p:nvSpPr>
        <p:spPr>
          <a:xfrm>
            <a:off x="152402" y="6718129"/>
            <a:ext cx="184008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1">
                    <a:lumMod val="65000"/>
                  </a:schemeClr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TOTAL M&amp;A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4E619324-581B-C341-B15E-C58FEA185431}"/>
              </a:ext>
            </a:extLst>
          </p:cNvPr>
          <p:cNvSpPr/>
          <p:nvPr/>
        </p:nvSpPr>
        <p:spPr>
          <a:xfrm>
            <a:off x="0" y="2074821"/>
            <a:ext cx="12192000" cy="5011779"/>
          </a:xfrm>
          <a:prstGeom prst="rect">
            <a:avLst/>
          </a:prstGeom>
          <a:solidFill>
            <a:schemeClr val="accent1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>
                <a:latin typeface="Avenir Next" panose="020B0503020202020204" pitchFamily="34" charset="0"/>
              </a:rPr>
              <a:t>GO!</a:t>
            </a:r>
            <a:endParaRPr lang="en-US" sz="4800" dirty="0">
              <a:latin typeface="Avenir Next" panose="020B0503020202020204" pitchFamily="34" charset="0"/>
            </a:endParaRPr>
          </a:p>
        </p:txBody>
      </p:sp>
      <p:cxnSp>
        <p:nvCxnSpPr>
          <p:cNvPr id="6" name="Elbow Connector 5">
            <a:extLst>
              <a:ext uri="{FF2B5EF4-FFF2-40B4-BE49-F238E27FC236}">
                <a16:creationId xmlns:a16="http://schemas.microsoft.com/office/drawing/2014/main" id="{926C3D95-85F1-EC47-8A5B-FAFB714AB448}"/>
              </a:ext>
            </a:extLst>
          </p:cNvPr>
          <p:cNvCxnSpPr>
            <a:cxnSpLocks/>
          </p:cNvCxnSpPr>
          <p:nvPr/>
        </p:nvCxnSpPr>
        <p:spPr>
          <a:xfrm rot="10800000">
            <a:off x="698811" y="1955180"/>
            <a:ext cx="4586867" cy="2515842"/>
          </a:xfrm>
          <a:prstGeom prst="bentConnector3">
            <a:avLst>
              <a:gd name="adj1" fmla="val 99919"/>
            </a:avLst>
          </a:prstGeom>
          <a:ln w="76200">
            <a:solidFill>
              <a:schemeClr val="accent5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Elbow Connector 15">
            <a:extLst>
              <a:ext uri="{FF2B5EF4-FFF2-40B4-BE49-F238E27FC236}">
                <a16:creationId xmlns:a16="http://schemas.microsoft.com/office/drawing/2014/main" id="{2B2DA77C-DFC4-8541-A820-5388B91A9A88}"/>
              </a:ext>
            </a:extLst>
          </p:cNvPr>
          <p:cNvCxnSpPr>
            <a:cxnSpLocks/>
          </p:cNvCxnSpPr>
          <p:nvPr/>
        </p:nvCxnSpPr>
        <p:spPr>
          <a:xfrm rot="16200000" flipV="1">
            <a:off x="3464769" y="2527153"/>
            <a:ext cx="2838932" cy="713680"/>
          </a:xfrm>
          <a:prstGeom prst="bentConnector3">
            <a:avLst>
              <a:gd name="adj1" fmla="val 1293"/>
            </a:avLst>
          </a:prstGeom>
          <a:ln w="76200">
            <a:solidFill>
              <a:schemeClr val="accent5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Elbow Connector 24">
            <a:extLst>
              <a:ext uri="{FF2B5EF4-FFF2-40B4-BE49-F238E27FC236}">
                <a16:creationId xmlns:a16="http://schemas.microsoft.com/office/drawing/2014/main" id="{CC25A7A4-0179-7244-AEAB-AA4F8BFB18AE}"/>
              </a:ext>
            </a:extLst>
          </p:cNvPr>
          <p:cNvCxnSpPr>
            <a:cxnSpLocks/>
          </p:cNvCxnSpPr>
          <p:nvPr/>
        </p:nvCxnSpPr>
        <p:spPr>
          <a:xfrm flipV="1">
            <a:off x="6906324" y="1800923"/>
            <a:ext cx="4233224" cy="2670100"/>
          </a:xfrm>
          <a:prstGeom prst="bentConnector3">
            <a:avLst>
              <a:gd name="adj1" fmla="val 100050"/>
            </a:avLst>
          </a:prstGeom>
          <a:ln w="76200">
            <a:solidFill>
              <a:schemeClr val="accent5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5166187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Content Placeholder 7">
            <a:extLst>
              <a:ext uri="{FF2B5EF4-FFF2-40B4-BE49-F238E27FC236}">
                <a16:creationId xmlns:a16="http://schemas.microsoft.com/office/drawing/2014/main" id="{53880638-4F37-064D-BF26-12552FF81697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224613356"/>
              </p:ext>
            </p:extLst>
          </p:nvPr>
        </p:nvGraphicFramePr>
        <p:xfrm>
          <a:off x="226606" y="562773"/>
          <a:ext cx="11582013" cy="301644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44994">
                  <a:extLst>
                    <a:ext uri="{9D8B030D-6E8A-4147-A177-3AD203B41FA5}">
                      <a16:colId xmlns:a16="http://schemas.microsoft.com/office/drawing/2014/main" val="3594627776"/>
                    </a:ext>
                  </a:extLst>
                </a:gridCol>
                <a:gridCol w="1164432">
                  <a:extLst>
                    <a:ext uri="{9D8B030D-6E8A-4147-A177-3AD203B41FA5}">
                      <a16:colId xmlns:a16="http://schemas.microsoft.com/office/drawing/2014/main" val="2105884214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1174158133"/>
                    </a:ext>
                  </a:extLst>
                </a:gridCol>
                <a:gridCol w="1324656">
                  <a:extLst>
                    <a:ext uri="{9D8B030D-6E8A-4147-A177-3AD203B41FA5}">
                      <a16:colId xmlns:a16="http://schemas.microsoft.com/office/drawing/2014/main" val="1886480217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3188453590"/>
                    </a:ext>
                  </a:extLst>
                </a:gridCol>
                <a:gridCol w="1324656">
                  <a:extLst>
                    <a:ext uri="{9D8B030D-6E8A-4147-A177-3AD203B41FA5}">
                      <a16:colId xmlns:a16="http://schemas.microsoft.com/office/drawing/2014/main" val="1296771632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1991127755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2262024719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143304237"/>
                    </a:ext>
                  </a:extLst>
                </a:gridCol>
              </a:tblGrid>
              <a:tr h="256071">
                <a:tc rowSpan="2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Host Target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Genotype 1 restricted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Pan-genotype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78017796"/>
                  </a:ext>
                </a:extLst>
              </a:tr>
              <a:tr h="57450">
                <a:tc vMerge="1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4876803"/>
                  </a:ext>
                </a:extLst>
              </a:tr>
              <a:tr h="193788">
                <a:tc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Company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endParaRPr lang="en-US" sz="8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48947661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812881"/>
                  </a:ext>
                </a:extLst>
              </a:tr>
              <a:tr h="36957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NEW GOAL:</a:t>
                      </a:r>
                      <a:r>
                        <a:rPr lang="en-US" sz="11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Shorter therapy, boost cure rate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Schering-Plough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8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7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interferon ɑ2b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9736931"/>
                  </a:ext>
                </a:extLst>
              </a:tr>
              <a:tr h="369570">
                <a:tc vMerge="1">
                  <a:txBody>
                    <a:bodyPr/>
                    <a:lstStyle/>
                    <a:p>
                      <a:pPr rtl="0" fontAlgn="b"/>
                      <a:endParaRPr lang="en-US" sz="600" b="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Roche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8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7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interferon ɑ2b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1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28190249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18660395"/>
                  </a:ext>
                </a:extLst>
              </a:tr>
              <a:tr h="365760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INTERESTED STRATEGICS</a:t>
                      </a:r>
                      <a:r>
                        <a:rPr lang="en-US" sz="11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5921045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6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Pfizer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br>
                        <a:rPr lang="en-US" sz="11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700" b="0" i="0" kern="120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(TLR9)</a:t>
                      </a: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7725144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rtl="0" fontAlgn="b"/>
                      <a:endParaRPr lang="en-US" sz="600" b="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Merck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1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9173568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84267418"/>
                  </a:ext>
                </a:extLst>
              </a:tr>
              <a:tr h="365760">
                <a:tc gridSpan="2">
                  <a:txBody>
                    <a:bodyPr/>
                    <a:lstStyle/>
                    <a:p>
                      <a:pPr rtl="0" fontAlgn="b"/>
                      <a:r>
                        <a:rPr lang="en-US" sz="1100" b="1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M&amp;A TARGETS</a:t>
                      </a:r>
                      <a:endParaRPr lang="en-US" sz="11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4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VERTEX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6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6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6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IDENIX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89597790"/>
                  </a:ext>
                </a:extLst>
              </a:tr>
            </a:tbl>
          </a:graphicData>
        </a:graphic>
      </p:graphicFrame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52DDFB6-1B9D-8245-AABC-23AE7D6BAB4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25615379"/>
              </p:ext>
            </p:extLst>
          </p:nvPr>
        </p:nvGraphicFramePr>
        <p:xfrm>
          <a:off x="0" y="14133"/>
          <a:ext cx="12192000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12800">
                  <a:extLst>
                    <a:ext uri="{9D8B030D-6E8A-4147-A177-3AD203B41FA5}">
                      <a16:colId xmlns:a16="http://schemas.microsoft.com/office/drawing/2014/main" val="358515824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26668239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16915425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68443820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408866163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594857338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96553038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105273481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9911637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55577098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418989439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0701997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39585014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12802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099202928"/>
                    </a:ext>
                  </a:extLst>
                </a:gridCol>
              </a:tblGrid>
              <a:tr h="204259"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2004</a:t>
                      </a: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2009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2010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2011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2012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2013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2014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566983"/>
                  </a:ext>
                </a:extLst>
              </a:tr>
              <a:tr h="204259"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8425356"/>
                  </a:ext>
                </a:extLst>
              </a:tr>
            </a:tbl>
          </a:graphicData>
        </a:graphic>
      </p:graphicFrame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7D015FFD-79C6-E348-8A22-DF221DFDD450}"/>
              </a:ext>
            </a:extLst>
          </p:cNvPr>
          <p:cNvGraphicFramePr/>
          <p:nvPr/>
        </p:nvGraphicFramePr>
        <p:xfrm>
          <a:off x="-253277" y="6400230"/>
          <a:ext cx="15077886" cy="9405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A6BCE9C7-DEFD-9943-8008-676DD2B5314E}"/>
              </a:ext>
            </a:extLst>
          </p:cNvPr>
          <p:cNvSpPr txBox="1"/>
          <p:nvPr/>
        </p:nvSpPr>
        <p:spPr>
          <a:xfrm>
            <a:off x="152402" y="6718129"/>
            <a:ext cx="184008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1">
                    <a:lumMod val="65000"/>
                  </a:schemeClr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TOTAL M&amp;A</a:t>
            </a:r>
          </a:p>
        </p:txBody>
      </p:sp>
    </p:spTree>
    <p:extLst>
      <p:ext uri="{BB962C8B-B14F-4D97-AF65-F5344CB8AC3E}">
        <p14:creationId xmlns:p14="http://schemas.microsoft.com/office/powerpoint/2010/main" val="334321459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Content Placeholder 7">
            <a:extLst>
              <a:ext uri="{FF2B5EF4-FFF2-40B4-BE49-F238E27FC236}">
                <a16:creationId xmlns:a16="http://schemas.microsoft.com/office/drawing/2014/main" id="{53880638-4F37-064D-BF26-12552FF81697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329703124"/>
              </p:ext>
            </p:extLst>
          </p:nvPr>
        </p:nvGraphicFramePr>
        <p:xfrm>
          <a:off x="226606" y="562773"/>
          <a:ext cx="11582013" cy="484524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44994">
                  <a:extLst>
                    <a:ext uri="{9D8B030D-6E8A-4147-A177-3AD203B41FA5}">
                      <a16:colId xmlns:a16="http://schemas.microsoft.com/office/drawing/2014/main" val="3594627776"/>
                    </a:ext>
                  </a:extLst>
                </a:gridCol>
                <a:gridCol w="1164432">
                  <a:extLst>
                    <a:ext uri="{9D8B030D-6E8A-4147-A177-3AD203B41FA5}">
                      <a16:colId xmlns:a16="http://schemas.microsoft.com/office/drawing/2014/main" val="2105884214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1174158133"/>
                    </a:ext>
                  </a:extLst>
                </a:gridCol>
                <a:gridCol w="1324656">
                  <a:extLst>
                    <a:ext uri="{9D8B030D-6E8A-4147-A177-3AD203B41FA5}">
                      <a16:colId xmlns:a16="http://schemas.microsoft.com/office/drawing/2014/main" val="1886480217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3188453590"/>
                    </a:ext>
                  </a:extLst>
                </a:gridCol>
                <a:gridCol w="1324656">
                  <a:extLst>
                    <a:ext uri="{9D8B030D-6E8A-4147-A177-3AD203B41FA5}">
                      <a16:colId xmlns:a16="http://schemas.microsoft.com/office/drawing/2014/main" val="1296771632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1991127755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2262024719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143304237"/>
                    </a:ext>
                  </a:extLst>
                </a:gridCol>
              </a:tblGrid>
              <a:tr h="256071">
                <a:tc rowSpan="2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Host Target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Genotype 1 restricted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Pan-genotype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78017796"/>
                  </a:ext>
                </a:extLst>
              </a:tr>
              <a:tr h="57450">
                <a:tc vMerge="1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4876803"/>
                  </a:ext>
                </a:extLst>
              </a:tr>
              <a:tr h="193788">
                <a:tc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Company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endParaRPr lang="en-US" sz="8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48947661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812881"/>
                  </a:ext>
                </a:extLst>
              </a:tr>
              <a:tr h="36957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NEW GOAL:</a:t>
                      </a:r>
                      <a:r>
                        <a:rPr lang="en-US" sz="11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Shorter therapy, boost cure rate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Schering-Plough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8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7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interferon ɑ2b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9736931"/>
                  </a:ext>
                </a:extLst>
              </a:tr>
              <a:tr h="369570">
                <a:tc vMerge="1">
                  <a:txBody>
                    <a:bodyPr/>
                    <a:lstStyle/>
                    <a:p>
                      <a:pPr rtl="0" fontAlgn="b"/>
                      <a:endParaRPr lang="en-US" sz="600" b="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Roche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8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7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interferon ɑ2b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28190249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18660395"/>
                  </a:ext>
                </a:extLst>
              </a:tr>
              <a:tr h="365760">
                <a:tc rowSpan="6"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INTERESTED STRATEGICS</a:t>
                      </a:r>
                      <a:r>
                        <a:rPr lang="en-US" sz="11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GSK</a:t>
                      </a:r>
                    </a:p>
                  </a:txBody>
                  <a:tcPr marL="28575" marR="28575" marT="19050" marB="19050" anchor="ctr">
                    <a:lnL w="12700" cmpd="sng">
                      <a:noFill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3047324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AbbVie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82749295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Gilead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1702682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2825845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6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Pfizer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br>
                        <a:rPr lang="en-US" sz="11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700" b="0" i="0" kern="120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(TLR9)</a:t>
                      </a: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7725144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rtl="0" fontAlgn="b"/>
                      <a:endParaRPr lang="en-US" sz="600" b="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Merck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1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9173568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84267418"/>
                  </a:ext>
                </a:extLst>
              </a:tr>
              <a:tr h="365760">
                <a:tc rowSpan="3" gridSpan="2">
                  <a:txBody>
                    <a:bodyPr/>
                    <a:lstStyle/>
                    <a:p>
                      <a:pPr rtl="0" fontAlgn="b"/>
                      <a:r>
                        <a:rPr lang="en-US" sz="1100" b="1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M&amp;A TARGETS</a:t>
                      </a:r>
                      <a:endParaRPr lang="en-US" sz="11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 rowSpan="3" h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4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VERTEX</a:t>
                      </a:r>
                      <a:endParaRPr lang="en-US" sz="800" b="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●/●●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ctr" rtl="0" fontAlgn="b"/>
                      <a:r>
                        <a:rPr lang="en-US" sz="800" dirty="0">
                          <a:solidFill>
                            <a:schemeClr val="accent4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VIROCHEM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6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6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6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IDENIX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89597790"/>
                  </a:ext>
                </a:extLst>
              </a:tr>
              <a:tr h="365760"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kern="1200" dirty="0">
                          <a:solidFill>
                            <a:schemeClr val="accent4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INTERMUNE</a:t>
                      </a:r>
                      <a:endParaRPr lang="en-US" sz="800" b="1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5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kern="1200" dirty="0">
                          <a:solidFill>
                            <a:schemeClr val="dk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PHARMASSET</a:t>
                      </a:r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02257814"/>
                  </a:ext>
                </a:extLst>
              </a:tr>
              <a:tr h="365760">
                <a:tc gridSpan="2" vMerge="1">
                  <a:txBody>
                    <a:bodyPr/>
                    <a:lstStyle/>
                    <a:p>
                      <a:pPr rtl="0" fontAlgn="b"/>
                      <a:endParaRPr lang="en-US" sz="11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br>
                        <a:rPr lang="en-US" sz="12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dirty="0">
                          <a:solidFill>
                            <a:schemeClr val="accent4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ENANTA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56022941"/>
                  </a:ext>
                </a:extLst>
              </a:tr>
            </a:tbl>
          </a:graphicData>
        </a:graphic>
      </p:graphicFrame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52DDFB6-1B9D-8245-AABC-23AE7D6BAB4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66759603"/>
              </p:ext>
            </p:extLst>
          </p:nvPr>
        </p:nvGraphicFramePr>
        <p:xfrm>
          <a:off x="0" y="14133"/>
          <a:ext cx="12192000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12800">
                  <a:extLst>
                    <a:ext uri="{9D8B030D-6E8A-4147-A177-3AD203B41FA5}">
                      <a16:colId xmlns:a16="http://schemas.microsoft.com/office/drawing/2014/main" val="358515824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26668239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16915425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68443820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408866163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594857338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96553038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105273481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9911637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55577098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418989439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0701997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39585014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12802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099202928"/>
                    </a:ext>
                  </a:extLst>
                </a:gridCol>
              </a:tblGrid>
              <a:tr h="204259"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2004</a:t>
                      </a: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2009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2010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2011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2012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2013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2014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566983"/>
                  </a:ext>
                </a:extLst>
              </a:tr>
              <a:tr h="204259"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8425356"/>
                  </a:ext>
                </a:extLst>
              </a:tr>
            </a:tbl>
          </a:graphicData>
        </a:graphic>
      </p:graphicFrame>
      <p:grpSp>
        <p:nvGrpSpPr>
          <p:cNvPr id="6" name="Group 5">
            <a:extLst>
              <a:ext uri="{FF2B5EF4-FFF2-40B4-BE49-F238E27FC236}">
                <a16:creationId xmlns:a16="http://schemas.microsoft.com/office/drawing/2014/main" id="{1F91DA24-39DA-7044-AE5C-BA15D3E47322}"/>
              </a:ext>
            </a:extLst>
          </p:cNvPr>
          <p:cNvGrpSpPr/>
          <p:nvPr/>
        </p:nvGrpSpPr>
        <p:grpSpPr>
          <a:xfrm>
            <a:off x="9804897" y="1534478"/>
            <a:ext cx="2581618" cy="3519098"/>
            <a:chOff x="9790610" y="2025308"/>
            <a:chExt cx="2581618" cy="3519098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AE0C7D05-C437-EC45-8508-BDB8DB7B2DF7}"/>
                </a:ext>
              </a:extLst>
            </p:cNvPr>
            <p:cNvGrpSpPr/>
            <p:nvPr/>
          </p:nvGrpSpPr>
          <p:grpSpPr>
            <a:xfrm>
              <a:off x="9790610" y="2025308"/>
              <a:ext cx="2581618" cy="3461092"/>
              <a:chOff x="9790610" y="2022493"/>
              <a:chExt cx="2581618" cy="3461092"/>
            </a:xfrm>
          </p:grpSpPr>
          <p:sp>
            <p:nvSpPr>
              <p:cNvPr id="12" name="Rectangle 11">
                <a:extLst>
                  <a:ext uri="{FF2B5EF4-FFF2-40B4-BE49-F238E27FC236}">
                    <a16:creationId xmlns:a16="http://schemas.microsoft.com/office/drawing/2014/main" id="{377FE957-DD0B-414A-B8A2-68849C49DECF}"/>
                  </a:ext>
                </a:extLst>
              </p:cNvPr>
              <p:cNvSpPr/>
              <p:nvPr/>
            </p:nvSpPr>
            <p:spPr>
              <a:xfrm>
                <a:off x="10482943" y="2022493"/>
                <a:ext cx="1325676" cy="351231"/>
              </a:xfrm>
              <a:prstGeom prst="rect">
                <a:avLst/>
              </a:prstGeom>
              <a:solidFill>
                <a:schemeClr val="accent5">
                  <a:lumMod val="40000"/>
                  <a:lumOff val="60000"/>
                  <a:alpha val="20000"/>
                </a:schemeClr>
              </a:solidFill>
              <a:ln w="57150">
                <a:solidFill>
                  <a:schemeClr val="accent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 b="1" dirty="0">
                  <a:solidFill>
                    <a:schemeClr val="accent5"/>
                  </a:solidFill>
                  <a:latin typeface="Futura Medium" panose="020B0602020204020303" pitchFamily="34" charset="-79"/>
                  <a:cs typeface="Futura Medium" panose="020B0602020204020303" pitchFamily="34" charset="-79"/>
                </a:endParaRPr>
              </a:p>
            </p:txBody>
          </p:sp>
          <p:sp>
            <p:nvSpPr>
              <p:cNvPr id="13" name="Arc 12">
                <a:extLst>
                  <a:ext uri="{FF2B5EF4-FFF2-40B4-BE49-F238E27FC236}">
                    <a16:creationId xmlns:a16="http://schemas.microsoft.com/office/drawing/2014/main" id="{F37789FA-7EC9-404F-AEE8-9E3773E8D839}"/>
                  </a:ext>
                </a:extLst>
              </p:cNvPr>
              <p:cNvSpPr/>
              <p:nvPr/>
            </p:nvSpPr>
            <p:spPr>
              <a:xfrm rot="10800000" flipV="1">
                <a:off x="9790610" y="2034348"/>
                <a:ext cx="2581618" cy="3449237"/>
              </a:xfrm>
              <a:prstGeom prst="arc">
                <a:avLst>
                  <a:gd name="adj1" fmla="val 17495773"/>
                  <a:gd name="adj2" fmla="val 4076017"/>
                </a:avLst>
              </a:prstGeom>
              <a:ln w="57150">
                <a:solidFill>
                  <a:schemeClr val="accent5"/>
                </a:solidFill>
                <a:headEnd type="none" w="med" len="med"/>
                <a:tailEnd type="arrow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C1830709-64DC-8645-94FE-C210676B42D9}"/>
                </a:ext>
              </a:extLst>
            </p:cNvPr>
            <p:cNvGrpSpPr/>
            <p:nvPr/>
          </p:nvGrpSpPr>
          <p:grpSpPr>
            <a:xfrm>
              <a:off x="10468656" y="4948754"/>
              <a:ext cx="1325676" cy="595652"/>
              <a:chOff x="10468656" y="4948754"/>
              <a:chExt cx="1325676" cy="595652"/>
            </a:xfrm>
          </p:grpSpPr>
          <p:sp>
            <p:nvSpPr>
              <p:cNvPr id="10" name="Rectangle 9">
                <a:extLst>
                  <a:ext uri="{FF2B5EF4-FFF2-40B4-BE49-F238E27FC236}">
                    <a16:creationId xmlns:a16="http://schemas.microsoft.com/office/drawing/2014/main" id="{D55467CC-A446-484E-82FB-0F383B5FC6BB}"/>
                  </a:ext>
                </a:extLst>
              </p:cNvPr>
              <p:cNvSpPr/>
              <p:nvPr/>
            </p:nvSpPr>
            <p:spPr>
              <a:xfrm>
                <a:off x="10468656" y="5193175"/>
                <a:ext cx="1325676" cy="351231"/>
              </a:xfrm>
              <a:prstGeom prst="rect">
                <a:avLst/>
              </a:prstGeom>
              <a:solidFill>
                <a:schemeClr val="bg1">
                  <a:lumMod val="50000"/>
                  <a:alpha val="20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 b="1" dirty="0">
                  <a:solidFill>
                    <a:schemeClr val="accent5"/>
                  </a:solidFill>
                  <a:latin typeface="Futura Medium" panose="020B0602020204020303" pitchFamily="34" charset="-79"/>
                  <a:cs typeface="Futura Medium" panose="020B0602020204020303" pitchFamily="34" charset="-79"/>
                </a:endParaRPr>
              </a:p>
            </p:txBody>
          </p:sp>
          <p:sp>
            <p:nvSpPr>
              <p:cNvPr id="11" name="Rectangle 10">
                <a:extLst>
                  <a:ext uri="{FF2B5EF4-FFF2-40B4-BE49-F238E27FC236}">
                    <a16:creationId xmlns:a16="http://schemas.microsoft.com/office/drawing/2014/main" id="{8E289EBF-238A-BB44-AC0B-65D5F1B06004}"/>
                  </a:ext>
                </a:extLst>
              </p:cNvPr>
              <p:cNvSpPr/>
              <p:nvPr/>
            </p:nvSpPr>
            <p:spPr>
              <a:xfrm>
                <a:off x="10468656" y="4948754"/>
                <a:ext cx="1325676" cy="256596"/>
              </a:xfrm>
              <a:prstGeom prst="rect">
                <a:avLst/>
              </a:prstGeom>
              <a:solidFill>
                <a:schemeClr val="accent5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400" b="1" dirty="0">
                    <a:solidFill>
                      <a:schemeClr val="bg1"/>
                    </a:solidFill>
                    <a:latin typeface="Futura Medium" panose="020B0602020204020303" pitchFamily="34" charset="-79"/>
                    <a:cs typeface="Futura Medium" panose="020B0602020204020303" pitchFamily="34" charset="-79"/>
                  </a:rPr>
                  <a:t>$12M</a:t>
                </a:r>
              </a:p>
            </p:txBody>
          </p:sp>
        </p:grp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C2B632A0-CD99-194C-8431-EBB30B839B6E}"/>
              </a:ext>
            </a:extLst>
          </p:cNvPr>
          <p:cNvGrpSpPr/>
          <p:nvPr/>
        </p:nvGrpSpPr>
        <p:grpSpPr>
          <a:xfrm>
            <a:off x="3065931" y="1534478"/>
            <a:ext cx="2786214" cy="3519098"/>
            <a:chOff x="4385882" y="1539289"/>
            <a:chExt cx="2786214" cy="3519098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3A3D7524-1827-C74A-90B1-500D182B2C8D}"/>
                </a:ext>
              </a:extLst>
            </p:cNvPr>
            <p:cNvGrpSpPr/>
            <p:nvPr/>
          </p:nvGrpSpPr>
          <p:grpSpPr>
            <a:xfrm>
              <a:off x="4385882" y="1539289"/>
              <a:ext cx="2786214" cy="3437986"/>
              <a:chOff x="9683114" y="1524619"/>
              <a:chExt cx="2786214" cy="3437986"/>
            </a:xfrm>
          </p:grpSpPr>
          <p:sp>
            <p:nvSpPr>
              <p:cNvPr id="19" name="Rectangle 18">
                <a:extLst>
                  <a:ext uri="{FF2B5EF4-FFF2-40B4-BE49-F238E27FC236}">
                    <a16:creationId xmlns:a16="http://schemas.microsoft.com/office/drawing/2014/main" id="{C1BFA407-0625-9F49-A425-40CBD0F1076C}"/>
                  </a:ext>
                </a:extLst>
              </p:cNvPr>
              <p:cNvSpPr/>
              <p:nvPr/>
            </p:nvSpPr>
            <p:spPr>
              <a:xfrm>
                <a:off x="10482943" y="1524619"/>
                <a:ext cx="1325676" cy="351231"/>
              </a:xfrm>
              <a:prstGeom prst="rect">
                <a:avLst/>
              </a:prstGeom>
              <a:solidFill>
                <a:schemeClr val="accent5">
                  <a:lumMod val="40000"/>
                  <a:lumOff val="60000"/>
                  <a:alpha val="20000"/>
                </a:schemeClr>
              </a:solidFill>
              <a:ln w="57150">
                <a:solidFill>
                  <a:schemeClr val="accent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 b="1" dirty="0">
                  <a:solidFill>
                    <a:schemeClr val="accent5"/>
                  </a:solidFill>
                  <a:latin typeface="Futura Medium" panose="020B0602020204020303" pitchFamily="34" charset="-79"/>
                  <a:cs typeface="Futura Medium" panose="020B0602020204020303" pitchFamily="34" charset="-79"/>
                </a:endParaRPr>
              </a:p>
            </p:txBody>
          </p:sp>
          <p:sp>
            <p:nvSpPr>
              <p:cNvPr id="20" name="Arc 19">
                <a:extLst>
                  <a:ext uri="{FF2B5EF4-FFF2-40B4-BE49-F238E27FC236}">
                    <a16:creationId xmlns:a16="http://schemas.microsoft.com/office/drawing/2014/main" id="{89F563B7-59D8-C34B-A85B-373C65EA5615}"/>
                  </a:ext>
                </a:extLst>
              </p:cNvPr>
              <p:cNvSpPr/>
              <p:nvPr/>
            </p:nvSpPr>
            <p:spPr>
              <a:xfrm rot="10800000" flipV="1">
                <a:off x="9683114" y="1664515"/>
                <a:ext cx="2786214" cy="3298090"/>
              </a:xfrm>
              <a:prstGeom prst="arc">
                <a:avLst>
                  <a:gd name="adj1" fmla="val 17519369"/>
                  <a:gd name="adj2" fmla="val 4103295"/>
                </a:avLst>
              </a:prstGeom>
              <a:ln w="57150">
                <a:solidFill>
                  <a:schemeClr val="accent5"/>
                </a:solidFill>
                <a:headEnd type="none" w="med" len="med"/>
                <a:tailEnd type="arrow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CFB45A9C-75E8-A246-8DBF-73786B993688}"/>
                </a:ext>
              </a:extLst>
            </p:cNvPr>
            <p:cNvGrpSpPr/>
            <p:nvPr/>
          </p:nvGrpSpPr>
          <p:grpSpPr>
            <a:xfrm>
              <a:off x="5185711" y="4450560"/>
              <a:ext cx="1325676" cy="607827"/>
              <a:chOff x="10482943" y="2996493"/>
              <a:chExt cx="1325676" cy="607827"/>
            </a:xfrm>
          </p:grpSpPr>
          <p:sp>
            <p:nvSpPr>
              <p:cNvPr id="17" name="Rectangle 16">
                <a:extLst>
                  <a:ext uri="{FF2B5EF4-FFF2-40B4-BE49-F238E27FC236}">
                    <a16:creationId xmlns:a16="http://schemas.microsoft.com/office/drawing/2014/main" id="{1525A2BB-5FFF-934D-8587-9C6B7154D040}"/>
                  </a:ext>
                </a:extLst>
              </p:cNvPr>
              <p:cNvSpPr/>
              <p:nvPr/>
            </p:nvSpPr>
            <p:spPr>
              <a:xfrm>
                <a:off x="10482943" y="3253089"/>
                <a:ext cx="1325676" cy="351231"/>
              </a:xfrm>
              <a:prstGeom prst="rect">
                <a:avLst/>
              </a:prstGeom>
              <a:solidFill>
                <a:schemeClr val="bg1">
                  <a:lumMod val="50000"/>
                  <a:alpha val="20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 b="1" dirty="0">
                  <a:solidFill>
                    <a:schemeClr val="accent5"/>
                  </a:solidFill>
                  <a:latin typeface="Futura Medium" panose="020B0602020204020303" pitchFamily="34" charset="-79"/>
                  <a:cs typeface="Futura Medium" panose="020B0602020204020303" pitchFamily="34" charset="-79"/>
                </a:endParaRPr>
              </a:p>
            </p:txBody>
          </p:sp>
          <p:sp>
            <p:nvSpPr>
              <p:cNvPr id="18" name="Rectangle 17">
                <a:extLst>
                  <a:ext uri="{FF2B5EF4-FFF2-40B4-BE49-F238E27FC236}">
                    <a16:creationId xmlns:a16="http://schemas.microsoft.com/office/drawing/2014/main" id="{2BEBC0A6-625F-B64A-8A29-9D5A0EEDEB61}"/>
                  </a:ext>
                </a:extLst>
              </p:cNvPr>
              <p:cNvSpPr/>
              <p:nvPr/>
            </p:nvSpPr>
            <p:spPr>
              <a:xfrm>
                <a:off x="10482943" y="2996493"/>
                <a:ext cx="1325676" cy="256596"/>
              </a:xfrm>
              <a:prstGeom prst="rect">
                <a:avLst/>
              </a:prstGeom>
              <a:solidFill>
                <a:schemeClr val="accent5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400" b="1" dirty="0">
                    <a:solidFill>
                      <a:schemeClr val="bg1"/>
                    </a:solidFill>
                    <a:latin typeface="Futura Medium" panose="020B0602020204020303" pitchFamily="34" charset="-79"/>
                    <a:cs typeface="Futura Medium" panose="020B0602020204020303" pitchFamily="34" charset="-79"/>
                  </a:rPr>
                  <a:t>$60M</a:t>
                </a:r>
              </a:p>
            </p:txBody>
          </p:sp>
        </p:grpSp>
      </p:grpSp>
      <p:graphicFrame>
        <p:nvGraphicFramePr>
          <p:cNvPr id="22" name="Chart 21">
            <a:extLst>
              <a:ext uri="{FF2B5EF4-FFF2-40B4-BE49-F238E27FC236}">
                <a16:creationId xmlns:a16="http://schemas.microsoft.com/office/drawing/2014/main" id="{BBE88612-E23B-BF4F-A1D5-1197110DE6D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1376460"/>
              </p:ext>
            </p:extLst>
          </p:nvPr>
        </p:nvGraphicFramePr>
        <p:xfrm>
          <a:off x="-253277" y="6400230"/>
          <a:ext cx="13689875" cy="9405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3" name="TextBox 22">
            <a:extLst>
              <a:ext uri="{FF2B5EF4-FFF2-40B4-BE49-F238E27FC236}">
                <a16:creationId xmlns:a16="http://schemas.microsoft.com/office/drawing/2014/main" id="{872994C6-9EBD-B143-BFFA-18A4205337DF}"/>
              </a:ext>
            </a:extLst>
          </p:cNvPr>
          <p:cNvSpPr txBox="1"/>
          <p:nvPr/>
        </p:nvSpPr>
        <p:spPr>
          <a:xfrm>
            <a:off x="1701798" y="6694294"/>
            <a:ext cx="12022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2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$160M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08845723-AF8D-BC49-8A03-CAADE10D00EC}"/>
              </a:ext>
            </a:extLst>
          </p:cNvPr>
          <p:cNvSpPr txBox="1"/>
          <p:nvPr/>
        </p:nvSpPr>
        <p:spPr>
          <a:xfrm>
            <a:off x="152402" y="6718129"/>
            <a:ext cx="184008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TOTAL M&amp;A</a:t>
            </a:r>
          </a:p>
        </p:txBody>
      </p:sp>
    </p:spTree>
    <p:extLst>
      <p:ext uri="{BB962C8B-B14F-4D97-AF65-F5344CB8AC3E}">
        <p14:creationId xmlns:p14="http://schemas.microsoft.com/office/powerpoint/2010/main" val="34439466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Content Placeholder 7">
            <a:extLst>
              <a:ext uri="{FF2B5EF4-FFF2-40B4-BE49-F238E27FC236}">
                <a16:creationId xmlns:a16="http://schemas.microsoft.com/office/drawing/2014/main" id="{53880638-4F37-064D-BF26-12552FF81697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19911584"/>
              </p:ext>
            </p:extLst>
          </p:nvPr>
        </p:nvGraphicFramePr>
        <p:xfrm>
          <a:off x="226606" y="562773"/>
          <a:ext cx="11582014" cy="484524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44994">
                  <a:extLst>
                    <a:ext uri="{9D8B030D-6E8A-4147-A177-3AD203B41FA5}">
                      <a16:colId xmlns:a16="http://schemas.microsoft.com/office/drawing/2014/main" val="3594627776"/>
                    </a:ext>
                  </a:extLst>
                </a:gridCol>
                <a:gridCol w="1164432">
                  <a:extLst>
                    <a:ext uri="{9D8B030D-6E8A-4147-A177-3AD203B41FA5}">
                      <a16:colId xmlns:a16="http://schemas.microsoft.com/office/drawing/2014/main" val="2105884214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1174158133"/>
                    </a:ext>
                  </a:extLst>
                </a:gridCol>
                <a:gridCol w="1324656">
                  <a:extLst>
                    <a:ext uri="{9D8B030D-6E8A-4147-A177-3AD203B41FA5}">
                      <a16:colId xmlns:a16="http://schemas.microsoft.com/office/drawing/2014/main" val="1886480217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3188453590"/>
                    </a:ext>
                  </a:extLst>
                </a:gridCol>
                <a:gridCol w="1324656">
                  <a:extLst>
                    <a:ext uri="{9D8B030D-6E8A-4147-A177-3AD203B41FA5}">
                      <a16:colId xmlns:a16="http://schemas.microsoft.com/office/drawing/2014/main" val="1296771632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1991127755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2262024719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43304237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146743801"/>
                    </a:ext>
                  </a:extLst>
                </a:gridCol>
              </a:tblGrid>
              <a:tr h="256071">
                <a:tc rowSpan="2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Host Target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Genotype 1 restricted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Pan-genotype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78017796"/>
                  </a:ext>
                </a:extLst>
              </a:tr>
              <a:tr h="57450">
                <a:tc vMerge="1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44876803"/>
                  </a:ext>
                </a:extLst>
              </a:tr>
              <a:tr h="193788">
                <a:tc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Company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endParaRPr lang="en-US" sz="8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48947661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7812881"/>
                  </a:ext>
                </a:extLst>
              </a:tr>
              <a:tr h="36957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NEW GOAL:</a:t>
                      </a:r>
                      <a:r>
                        <a:rPr lang="en-US" sz="11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Shorter therapy, boost cure rate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Schering-Plough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8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7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interferon ɑ2b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9736931"/>
                  </a:ext>
                </a:extLst>
              </a:tr>
              <a:tr h="369570">
                <a:tc vMerge="1">
                  <a:txBody>
                    <a:bodyPr/>
                    <a:lstStyle/>
                    <a:p>
                      <a:pPr rtl="0" fontAlgn="b"/>
                      <a:endParaRPr lang="en-US" sz="600" b="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Roche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8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7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interferon ɑ2b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8190249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18660395"/>
                  </a:ext>
                </a:extLst>
              </a:tr>
              <a:tr h="365760">
                <a:tc rowSpan="6"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INTERESTED STRATEGICS</a:t>
                      </a:r>
                      <a:r>
                        <a:rPr lang="en-US" sz="11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GSK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5921045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AbbVie</a:t>
                      </a:r>
                    </a:p>
                  </a:txBody>
                  <a:tcPr marL="28575" marR="28575" marT="19050" marB="19050" anchor="ctr">
                    <a:lnL w="12700" cmpd="sng">
                      <a:noFill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749295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Gilead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71702682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72825845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6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Pfizer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br>
                        <a:rPr lang="en-US" sz="11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700" b="0" i="0" kern="120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(TLR9)</a:t>
                      </a: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7725144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rtl="0" fontAlgn="b"/>
                      <a:endParaRPr lang="en-US" sz="600" b="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Merck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1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69173568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84267418"/>
                  </a:ext>
                </a:extLst>
              </a:tr>
              <a:tr h="365760">
                <a:tc rowSpan="3" gridSpan="2">
                  <a:txBody>
                    <a:bodyPr/>
                    <a:lstStyle/>
                    <a:p>
                      <a:pPr rtl="0" fontAlgn="b"/>
                      <a:r>
                        <a:rPr lang="en-US" sz="1100" b="1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M&amp;A TARGETS</a:t>
                      </a:r>
                      <a:endParaRPr lang="en-US" sz="11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 rowSpan="3" h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4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VERTEX</a:t>
                      </a:r>
                      <a:endParaRPr lang="en-US" sz="800" b="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●/●●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ctr" rtl="0" fontAlgn="b"/>
                      <a:r>
                        <a:rPr lang="en-US" sz="800" dirty="0">
                          <a:solidFill>
                            <a:schemeClr val="accent4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VIROCHEM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6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6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6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IDENIX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89597790"/>
                  </a:ext>
                </a:extLst>
              </a:tr>
              <a:tr h="365760"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02257814"/>
                  </a:ext>
                </a:extLst>
              </a:tr>
              <a:tr h="365760">
                <a:tc gridSpan="2" vMerge="1">
                  <a:txBody>
                    <a:bodyPr/>
                    <a:lstStyle/>
                    <a:p>
                      <a:pPr rtl="0" fontAlgn="b"/>
                      <a:endParaRPr lang="en-US" sz="11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br>
                        <a:rPr lang="en-US" sz="12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dirty="0">
                          <a:solidFill>
                            <a:schemeClr val="accent4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ENANTA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56022941"/>
                  </a:ext>
                </a:extLst>
              </a:tr>
            </a:tbl>
          </a:graphicData>
        </a:graphic>
      </p:graphicFrame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52DDFB6-1B9D-8245-AABC-23AE7D6BAB40}"/>
              </a:ext>
            </a:extLst>
          </p:cNvPr>
          <p:cNvGraphicFramePr>
            <a:graphicFrameLocks noGrp="1"/>
          </p:cNvGraphicFramePr>
          <p:nvPr/>
        </p:nvGraphicFramePr>
        <p:xfrm>
          <a:off x="0" y="14133"/>
          <a:ext cx="12192000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12800">
                  <a:extLst>
                    <a:ext uri="{9D8B030D-6E8A-4147-A177-3AD203B41FA5}">
                      <a16:colId xmlns:a16="http://schemas.microsoft.com/office/drawing/2014/main" val="358515824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26668239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16915425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68443820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408866163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594857338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96553038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105273481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9911637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55577098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418989439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0701997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39585014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12802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099202928"/>
                    </a:ext>
                  </a:extLst>
                </a:gridCol>
              </a:tblGrid>
              <a:tr h="204259"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2004</a:t>
                      </a: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2009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2010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2011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2012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2013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2014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566983"/>
                  </a:ext>
                </a:extLst>
              </a:tr>
              <a:tr h="204259"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8425356"/>
                  </a:ext>
                </a:extLst>
              </a:tr>
            </a:tbl>
          </a:graphicData>
        </a:graphic>
      </p:graphicFrame>
      <p:graphicFrame>
        <p:nvGraphicFramePr>
          <p:cNvPr id="22" name="Chart 21">
            <a:extLst>
              <a:ext uri="{FF2B5EF4-FFF2-40B4-BE49-F238E27FC236}">
                <a16:creationId xmlns:a16="http://schemas.microsoft.com/office/drawing/2014/main" id="{BBE88612-E23B-BF4F-A1D5-1197110DE6D4}"/>
              </a:ext>
            </a:extLst>
          </p:cNvPr>
          <p:cNvGraphicFramePr/>
          <p:nvPr/>
        </p:nvGraphicFramePr>
        <p:xfrm>
          <a:off x="-253277" y="6400230"/>
          <a:ext cx="13689875" cy="9405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3" name="TextBox 22">
            <a:extLst>
              <a:ext uri="{FF2B5EF4-FFF2-40B4-BE49-F238E27FC236}">
                <a16:creationId xmlns:a16="http://schemas.microsoft.com/office/drawing/2014/main" id="{872994C6-9EBD-B143-BFFA-18A4205337DF}"/>
              </a:ext>
            </a:extLst>
          </p:cNvPr>
          <p:cNvSpPr txBox="1"/>
          <p:nvPr/>
        </p:nvSpPr>
        <p:spPr>
          <a:xfrm>
            <a:off x="1701798" y="6694294"/>
            <a:ext cx="12022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2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$160M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043C94F1-0BEE-9A48-BBA4-0EC36F687BA1}"/>
              </a:ext>
            </a:extLst>
          </p:cNvPr>
          <p:cNvGrpSpPr/>
          <p:nvPr/>
        </p:nvGrpSpPr>
        <p:grpSpPr>
          <a:xfrm>
            <a:off x="2760031" y="2395189"/>
            <a:ext cx="2994063" cy="3009088"/>
            <a:chOff x="4080929" y="2037163"/>
            <a:chExt cx="2994063" cy="3009088"/>
          </a:xfrm>
        </p:grpSpPr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03A2736C-F980-8F4B-AF0B-DCDFC0BC7103}"/>
                </a:ext>
              </a:extLst>
            </p:cNvPr>
            <p:cNvGrpSpPr/>
            <p:nvPr/>
          </p:nvGrpSpPr>
          <p:grpSpPr>
            <a:xfrm>
              <a:off x="4080929" y="2037163"/>
              <a:ext cx="2994063" cy="2884042"/>
              <a:chOff x="9378161" y="2022493"/>
              <a:chExt cx="2994063" cy="2884042"/>
            </a:xfrm>
          </p:grpSpPr>
          <p:sp>
            <p:nvSpPr>
              <p:cNvPr id="33" name="Rectangle 32">
                <a:extLst>
                  <a:ext uri="{FF2B5EF4-FFF2-40B4-BE49-F238E27FC236}">
                    <a16:creationId xmlns:a16="http://schemas.microsoft.com/office/drawing/2014/main" id="{C46801C7-6E55-8247-BE48-A189CC51AF29}"/>
                  </a:ext>
                </a:extLst>
              </p:cNvPr>
              <p:cNvSpPr/>
              <p:nvPr/>
            </p:nvSpPr>
            <p:spPr>
              <a:xfrm>
                <a:off x="10482943" y="2022493"/>
                <a:ext cx="1325676" cy="351231"/>
              </a:xfrm>
              <a:prstGeom prst="rect">
                <a:avLst/>
              </a:prstGeom>
              <a:solidFill>
                <a:schemeClr val="accent5">
                  <a:lumMod val="40000"/>
                  <a:lumOff val="60000"/>
                  <a:alpha val="20000"/>
                </a:schemeClr>
              </a:solidFill>
              <a:ln w="57150">
                <a:solidFill>
                  <a:schemeClr val="accent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 b="1" dirty="0">
                  <a:solidFill>
                    <a:schemeClr val="accent5"/>
                  </a:solidFill>
                  <a:latin typeface="Futura Medium" panose="020B0602020204020303" pitchFamily="34" charset="-79"/>
                  <a:cs typeface="Futura Medium" panose="020B0602020204020303" pitchFamily="34" charset="-79"/>
                </a:endParaRPr>
              </a:p>
            </p:txBody>
          </p:sp>
          <p:sp>
            <p:nvSpPr>
              <p:cNvPr id="34" name="Arc 33">
                <a:extLst>
                  <a:ext uri="{FF2B5EF4-FFF2-40B4-BE49-F238E27FC236}">
                    <a16:creationId xmlns:a16="http://schemas.microsoft.com/office/drawing/2014/main" id="{93F91268-35DF-C641-9B12-A0398E2A4E2E}"/>
                  </a:ext>
                </a:extLst>
              </p:cNvPr>
              <p:cNvSpPr/>
              <p:nvPr/>
            </p:nvSpPr>
            <p:spPr>
              <a:xfrm rot="10800000" flipV="1">
                <a:off x="9378161" y="2198108"/>
                <a:ext cx="2994063" cy="2708427"/>
              </a:xfrm>
              <a:prstGeom prst="arc">
                <a:avLst>
                  <a:gd name="adj1" fmla="val 17178288"/>
                  <a:gd name="adj2" fmla="val 4561133"/>
                </a:avLst>
              </a:prstGeom>
              <a:ln w="57150">
                <a:solidFill>
                  <a:schemeClr val="accent5"/>
                </a:solidFill>
                <a:headEnd type="none" w="med" len="med"/>
                <a:tailEnd type="arrow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E4FC9EB2-FECC-D84A-9608-8BE711FDA80C}"/>
                </a:ext>
              </a:extLst>
            </p:cNvPr>
            <p:cNvGrpSpPr/>
            <p:nvPr/>
          </p:nvGrpSpPr>
          <p:grpSpPr>
            <a:xfrm>
              <a:off x="5185711" y="4438424"/>
              <a:ext cx="1325676" cy="607827"/>
              <a:chOff x="10482943" y="2984357"/>
              <a:chExt cx="1325676" cy="607827"/>
            </a:xfrm>
          </p:grpSpPr>
          <p:sp>
            <p:nvSpPr>
              <p:cNvPr id="31" name="Rectangle 30">
                <a:extLst>
                  <a:ext uri="{FF2B5EF4-FFF2-40B4-BE49-F238E27FC236}">
                    <a16:creationId xmlns:a16="http://schemas.microsoft.com/office/drawing/2014/main" id="{77171BC9-15F3-6143-BCED-8C6B08172E26}"/>
                  </a:ext>
                </a:extLst>
              </p:cNvPr>
              <p:cNvSpPr/>
              <p:nvPr/>
            </p:nvSpPr>
            <p:spPr>
              <a:xfrm>
                <a:off x="10482943" y="3240953"/>
                <a:ext cx="1325676" cy="351231"/>
              </a:xfrm>
              <a:prstGeom prst="rect">
                <a:avLst/>
              </a:prstGeom>
              <a:solidFill>
                <a:schemeClr val="bg1">
                  <a:lumMod val="50000"/>
                  <a:alpha val="20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 b="1" dirty="0">
                  <a:solidFill>
                    <a:schemeClr val="accent5"/>
                  </a:solidFill>
                  <a:latin typeface="Futura Medium" panose="020B0602020204020303" pitchFamily="34" charset="-79"/>
                  <a:cs typeface="Futura Medium" panose="020B0602020204020303" pitchFamily="34" charset="-79"/>
                </a:endParaRPr>
              </a:p>
            </p:txBody>
          </p:sp>
          <p:sp>
            <p:nvSpPr>
              <p:cNvPr id="32" name="Rectangle 31">
                <a:extLst>
                  <a:ext uri="{FF2B5EF4-FFF2-40B4-BE49-F238E27FC236}">
                    <a16:creationId xmlns:a16="http://schemas.microsoft.com/office/drawing/2014/main" id="{82006735-A2A8-5743-87B7-EDB2892CAC7D}"/>
                  </a:ext>
                </a:extLst>
              </p:cNvPr>
              <p:cNvSpPr/>
              <p:nvPr/>
            </p:nvSpPr>
            <p:spPr>
              <a:xfrm>
                <a:off x="10482943" y="2984357"/>
                <a:ext cx="1325676" cy="256596"/>
              </a:xfrm>
              <a:prstGeom prst="rect">
                <a:avLst/>
              </a:prstGeom>
              <a:solidFill>
                <a:schemeClr val="accent5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400" b="1" dirty="0">
                    <a:solidFill>
                      <a:schemeClr val="bg1"/>
                    </a:solidFill>
                    <a:latin typeface="Futura Medium" panose="020B0602020204020303" pitchFamily="34" charset="-79"/>
                    <a:cs typeface="Futura Medium" panose="020B0602020204020303" pitchFamily="34" charset="-79"/>
                  </a:rPr>
                  <a:t>$57M</a:t>
                </a:r>
              </a:p>
            </p:txBody>
          </p:sp>
        </p:grp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499012BC-D441-AB4A-96CF-5A669ADCDCFC}"/>
              </a:ext>
            </a:extLst>
          </p:cNvPr>
          <p:cNvSpPr txBox="1"/>
          <p:nvPr/>
        </p:nvSpPr>
        <p:spPr>
          <a:xfrm>
            <a:off x="152402" y="6718129"/>
            <a:ext cx="184008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TOTAL M&amp;A</a:t>
            </a:r>
          </a:p>
        </p:txBody>
      </p:sp>
    </p:spTree>
    <p:extLst>
      <p:ext uri="{BB962C8B-B14F-4D97-AF65-F5344CB8AC3E}">
        <p14:creationId xmlns:p14="http://schemas.microsoft.com/office/powerpoint/2010/main" val="19089257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Content Placeholder 7">
            <a:extLst>
              <a:ext uri="{FF2B5EF4-FFF2-40B4-BE49-F238E27FC236}">
                <a16:creationId xmlns:a16="http://schemas.microsoft.com/office/drawing/2014/main" id="{53880638-4F37-064D-BF26-12552FF81697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967464349"/>
              </p:ext>
            </p:extLst>
          </p:nvPr>
        </p:nvGraphicFramePr>
        <p:xfrm>
          <a:off x="226606" y="562773"/>
          <a:ext cx="11582014" cy="484524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44994">
                  <a:extLst>
                    <a:ext uri="{9D8B030D-6E8A-4147-A177-3AD203B41FA5}">
                      <a16:colId xmlns:a16="http://schemas.microsoft.com/office/drawing/2014/main" val="3594627776"/>
                    </a:ext>
                  </a:extLst>
                </a:gridCol>
                <a:gridCol w="1164432">
                  <a:extLst>
                    <a:ext uri="{9D8B030D-6E8A-4147-A177-3AD203B41FA5}">
                      <a16:colId xmlns:a16="http://schemas.microsoft.com/office/drawing/2014/main" val="2105884214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1174158133"/>
                    </a:ext>
                  </a:extLst>
                </a:gridCol>
                <a:gridCol w="1324656">
                  <a:extLst>
                    <a:ext uri="{9D8B030D-6E8A-4147-A177-3AD203B41FA5}">
                      <a16:colId xmlns:a16="http://schemas.microsoft.com/office/drawing/2014/main" val="1886480217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3188453590"/>
                    </a:ext>
                  </a:extLst>
                </a:gridCol>
                <a:gridCol w="1324656">
                  <a:extLst>
                    <a:ext uri="{9D8B030D-6E8A-4147-A177-3AD203B41FA5}">
                      <a16:colId xmlns:a16="http://schemas.microsoft.com/office/drawing/2014/main" val="1296771632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1991127755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2262024719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43304237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146743801"/>
                    </a:ext>
                  </a:extLst>
                </a:gridCol>
              </a:tblGrid>
              <a:tr h="256071">
                <a:tc rowSpan="2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Host Target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Genotype 1 restricted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Pan-genotype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78017796"/>
                  </a:ext>
                </a:extLst>
              </a:tr>
              <a:tr h="57450">
                <a:tc vMerge="1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44876803"/>
                  </a:ext>
                </a:extLst>
              </a:tr>
              <a:tr h="193788">
                <a:tc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Company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endParaRPr lang="en-US" sz="8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48947661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7812881"/>
                  </a:ext>
                </a:extLst>
              </a:tr>
              <a:tr h="36957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NEW GOAL:</a:t>
                      </a:r>
                      <a:r>
                        <a:rPr lang="en-US" sz="11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Shorter therapy, boost cure rate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Schering-Plough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8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7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interferon ɑ2b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9736931"/>
                  </a:ext>
                </a:extLst>
              </a:tr>
              <a:tr h="369570">
                <a:tc vMerge="1">
                  <a:txBody>
                    <a:bodyPr/>
                    <a:lstStyle/>
                    <a:p>
                      <a:pPr rtl="0" fontAlgn="b"/>
                      <a:endParaRPr lang="en-US" sz="600" b="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Roche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8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7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interferon ɑ2b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28190249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18660395"/>
                  </a:ext>
                </a:extLst>
              </a:tr>
              <a:tr h="365760">
                <a:tc rowSpan="6"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INTERESTED STRATEGICS</a:t>
                      </a:r>
                      <a:r>
                        <a:rPr lang="en-US" sz="11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GSK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5921045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AbbVie</a:t>
                      </a:r>
                    </a:p>
                  </a:txBody>
                  <a:tcPr marL="28575" marR="28575" marT="19050" marB="19050" anchor="ctr">
                    <a:lnL w="12700" cmpd="sng">
                      <a:noFill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749295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Gilead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71702682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72825845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6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Pfizer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br>
                        <a:rPr lang="en-US" sz="11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700" b="0" i="0" kern="120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(TLR9)</a:t>
                      </a: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7725144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rtl="0" fontAlgn="b"/>
                      <a:endParaRPr lang="en-US" sz="600" b="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Merck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1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69173568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84267418"/>
                  </a:ext>
                </a:extLst>
              </a:tr>
              <a:tr h="365760">
                <a:tc rowSpan="3" gridSpan="2">
                  <a:txBody>
                    <a:bodyPr/>
                    <a:lstStyle/>
                    <a:p>
                      <a:pPr rtl="0" fontAlgn="b"/>
                      <a:r>
                        <a:rPr lang="en-US" sz="1100" b="1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M&amp;A TARGETS</a:t>
                      </a:r>
                      <a:endParaRPr lang="en-US" sz="11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 rowSpan="3" h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4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VERTEX</a:t>
                      </a:r>
                      <a:endParaRPr lang="en-US" sz="800" b="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●/●●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ctr" rtl="0" fontAlgn="b"/>
                      <a:r>
                        <a:rPr lang="en-US" sz="800" dirty="0">
                          <a:solidFill>
                            <a:schemeClr val="accent4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VIROCHEM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6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6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6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IDENIX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89597790"/>
                  </a:ext>
                </a:extLst>
              </a:tr>
              <a:tr h="365760"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02257814"/>
                  </a:ext>
                </a:extLst>
              </a:tr>
              <a:tr h="365760">
                <a:tc gridSpan="2" vMerge="1">
                  <a:txBody>
                    <a:bodyPr/>
                    <a:lstStyle/>
                    <a:p>
                      <a:pPr rtl="0" fontAlgn="b"/>
                      <a:endParaRPr lang="en-US" sz="11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56022941"/>
                  </a:ext>
                </a:extLst>
              </a:tr>
            </a:tbl>
          </a:graphicData>
        </a:graphic>
      </p:graphicFrame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52DDFB6-1B9D-8245-AABC-23AE7D6BAB40}"/>
              </a:ext>
            </a:extLst>
          </p:cNvPr>
          <p:cNvGraphicFramePr>
            <a:graphicFrameLocks noGrp="1"/>
          </p:cNvGraphicFramePr>
          <p:nvPr/>
        </p:nvGraphicFramePr>
        <p:xfrm>
          <a:off x="0" y="14133"/>
          <a:ext cx="12192000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12800">
                  <a:extLst>
                    <a:ext uri="{9D8B030D-6E8A-4147-A177-3AD203B41FA5}">
                      <a16:colId xmlns:a16="http://schemas.microsoft.com/office/drawing/2014/main" val="358515824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26668239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16915425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68443820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408866163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594857338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96553038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105273481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9911637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55577098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418989439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0701997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39585014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12802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099202928"/>
                    </a:ext>
                  </a:extLst>
                </a:gridCol>
              </a:tblGrid>
              <a:tr h="204259"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2004</a:t>
                      </a: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2009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2010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2011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2012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2013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2014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566983"/>
                  </a:ext>
                </a:extLst>
              </a:tr>
              <a:tr h="204259"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8425356"/>
                  </a:ext>
                </a:extLst>
              </a:tr>
            </a:tbl>
          </a:graphicData>
        </a:graphic>
      </p:graphicFrame>
      <p:graphicFrame>
        <p:nvGraphicFramePr>
          <p:cNvPr id="22" name="Chart 21">
            <a:extLst>
              <a:ext uri="{FF2B5EF4-FFF2-40B4-BE49-F238E27FC236}">
                <a16:creationId xmlns:a16="http://schemas.microsoft.com/office/drawing/2014/main" id="{BBE88612-E23B-BF4F-A1D5-1197110DE6D4}"/>
              </a:ext>
            </a:extLst>
          </p:cNvPr>
          <p:cNvGraphicFramePr/>
          <p:nvPr/>
        </p:nvGraphicFramePr>
        <p:xfrm>
          <a:off x="-253277" y="6400230"/>
          <a:ext cx="13689875" cy="9405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3" name="TextBox 22">
            <a:extLst>
              <a:ext uri="{FF2B5EF4-FFF2-40B4-BE49-F238E27FC236}">
                <a16:creationId xmlns:a16="http://schemas.microsoft.com/office/drawing/2014/main" id="{872994C6-9EBD-B143-BFFA-18A4205337DF}"/>
              </a:ext>
            </a:extLst>
          </p:cNvPr>
          <p:cNvSpPr txBox="1"/>
          <p:nvPr/>
        </p:nvSpPr>
        <p:spPr>
          <a:xfrm>
            <a:off x="1701798" y="6694294"/>
            <a:ext cx="12022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2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$160M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88B35A9-88D7-BA42-A4BF-8FF116B44CCD}"/>
              </a:ext>
            </a:extLst>
          </p:cNvPr>
          <p:cNvSpPr txBox="1"/>
          <p:nvPr/>
        </p:nvSpPr>
        <p:spPr>
          <a:xfrm>
            <a:off x="152402" y="6718129"/>
            <a:ext cx="184008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TOTAL M&amp;A</a:t>
            </a:r>
          </a:p>
        </p:txBody>
      </p:sp>
    </p:spTree>
    <p:extLst>
      <p:ext uri="{BB962C8B-B14F-4D97-AF65-F5344CB8AC3E}">
        <p14:creationId xmlns:p14="http://schemas.microsoft.com/office/powerpoint/2010/main" val="3009596620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Content Placeholder 7">
            <a:extLst>
              <a:ext uri="{FF2B5EF4-FFF2-40B4-BE49-F238E27FC236}">
                <a16:creationId xmlns:a16="http://schemas.microsoft.com/office/drawing/2014/main" id="{53880638-4F37-064D-BF26-12552FF81697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955131589"/>
              </p:ext>
            </p:extLst>
          </p:nvPr>
        </p:nvGraphicFramePr>
        <p:xfrm>
          <a:off x="226606" y="562773"/>
          <a:ext cx="11582014" cy="558057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44994">
                  <a:extLst>
                    <a:ext uri="{9D8B030D-6E8A-4147-A177-3AD203B41FA5}">
                      <a16:colId xmlns:a16="http://schemas.microsoft.com/office/drawing/2014/main" val="3594627776"/>
                    </a:ext>
                  </a:extLst>
                </a:gridCol>
                <a:gridCol w="1164432">
                  <a:extLst>
                    <a:ext uri="{9D8B030D-6E8A-4147-A177-3AD203B41FA5}">
                      <a16:colId xmlns:a16="http://schemas.microsoft.com/office/drawing/2014/main" val="2105884214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1174158133"/>
                    </a:ext>
                  </a:extLst>
                </a:gridCol>
                <a:gridCol w="1324656">
                  <a:extLst>
                    <a:ext uri="{9D8B030D-6E8A-4147-A177-3AD203B41FA5}">
                      <a16:colId xmlns:a16="http://schemas.microsoft.com/office/drawing/2014/main" val="1886480217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3188453590"/>
                    </a:ext>
                  </a:extLst>
                </a:gridCol>
                <a:gridCol w="1324656">
                  <a:extLst>
                    <a:ext uri="{9D8B030D-6E8A-4147-A177-3AD203B41FA5}">
                      <a16:colId xmlns:a16="http://schemas.microsoft.com/office/drawing/2014/main" val="1296771632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1991127755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2262024719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43304237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1251963757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1146743801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625516107"/>
                    </a:ext>
                  </a:extLst>
                </a:gridCol>
              </a:tblGrid>
              <a:tr h="256071">
                <a:tc rowSpan="2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Host Target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Genotype 1 restricted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6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Pan-genotype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78017796"/>
                  </a:ext>
                </a:extLst>
              </a:tr>
              <a:tr h="57450">
                <a:tc vMerge="1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gridSpan="4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44876803"/>
                  </a:ext>
                </a:extLst>
              </a:tr>
              <a:tr h="193788">
                <a:tc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Company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endParaRPr lang="en-US" sz="8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gridSpan="4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48947661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7812881"/>
                  </a:ext>
                </a:extLst>
              </a:tr>
              <a:tr h="369570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NEW GOAL:</a:t>
                      </a:r>
                      <a:r>
                        <a:rPr lang="en-US" sz="11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Shorter therapy, boost cure rate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Roche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9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interferon ɑ2b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45437803"/>
                  </a:ext>
                </a:extLst>
              </a:tr>
              <a:tr h="36957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b="0" i="0" kern="12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Vertex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9736931"/>
                  </a:ext>
                </a:extLst>
              </a:tr>
              <a:tr h="369570">
                <a:tc vMerge="1">
                  <a:txBody>
                    <a:bodyPr/>
                    <a:lstStyle/>
                    <a:p>
                      <a:pPr rtl="0" fontAlgn="b"/>
                      <a:endParaRPr lang="en-US" sz="600" b="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Schering-Plough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9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interferon ɑ2b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28190249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18660395"/>
                  </a:ext>
                </a:extLst>
              </a:tr>
              <a:tr h="365760">
                <a:tc rowSpan="7"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INTERESTED STRATEGICS</a:t>
                      </a:r>
                      <a:r>
                        <a:rPr lang="en-US" sz="11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GSK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5921045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BMS</a:t>
                      </a:r>
                    </a:p>
                  </a:txBody>
                  <a:tcPr marL="28575" marR="28575" marT="19050" marB="19050" anchor="ctr">
                    <a:lnL w="12700" cmpd="sng">
                      <a:noFill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●/●●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927302538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AbbVie</a:t>
                      </a:r>
                    </a:p>
                  </a:txBody>
                  <a:tcPr marL="28575" marR="28575" marT="19050" marB="19050" anchor="ctr">
                    <a:lnL w="12700" cmpd="sng">
                      <a:noFill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749295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Gilead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71702682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72825845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6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Pfizer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7725144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rtl="0" fontAlgn="b"/>
                      <a:endParaRPr lang="en-US" sz="600" b="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Merck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69173568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84267418"/>
                  </a:ext>
                </a:extLst>
              </a:tr>
              <a:tr h="365760">
                <a:tc rowSpan="3" gridSpan="2">
                  <a:txBody>
                    <a:bodyPr/>
                    <a:lstStyle/>
                    <a:p>
                      <a:pPr rtl="0" fontAlgn="b"/>
                      <a:r>
                        <a:rPr lang="en-US" sz="1100" b="1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M&amp;A TARGETS</a:t>
                      </a:r>
                      <a:endParaRPr lang="en-US" sz="11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 rowSpan="3" h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●/●●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ctr" rtl="0" fontAlgn="b"/>
                      <a:r>
                        <a:rPr lang="en-US" sz="800" dirty="0">
                          <a:solidFill>
                            <a:schemeClr val="accent4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VIROCHEM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HOLD</a:t>
                      </a:r>
                      <a:endParaRPr lang="en-US" sz="9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IDENIX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IDENIX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IDENIX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89597790"/>
                  </a:ext>
                </a:extLst>
              </a:tr>
              <a:tr h="365760"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02257814"/>
                  </a:ext>
                </a:extLst>
              </a:tr>
              <a:tr h="365760">
                <a:tc gridSpan="2" vMerge="1">
                  <a:txBody>
                    <a:bodyPr/>
                    <a:lstStyle/>
                    <a:p>
                      <a:pPr rtl="0" fontAlgn="b"/>
                      <a:endParaRPr lang="en-US" sz="11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56022941"/>
                  </a:ext>
                </a:extLst>
              </a:tr>
            </a:tbl>
          </a:graphicData>
        </a:graphic>
      </p:graphicFrame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52DDFB6-1B9D-8245-AABC-23AE7D6BAB4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08536923"/>
              </p:ext>
            </p:extLst>
          </p:nvPr>
        </p:nvGraphicFramePr>
        <p:xfrm>
          <a:off x="0" y="14133"/>
          <a:ext cx="12192000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12800">
                  <a:extLst>
                    <a:ext uri="{9D8B030D-6E8A-4147-A177-3AD203B41FA5}">
                      <a16:colId xmlns:a16="http://schemas.microsoft.com/office/drawing/2014/main" val="358515824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26668239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16915425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68443820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408866163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594857338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96553038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105273481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9911637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55577098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418989439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0701997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39585014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12802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099202928"/>
                    </a:ext>
                  </a:extLst>
                </a:gridCol>
              </a:tblGrid>
              <a:tr h="204259"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2004</a:t>
                      </a: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2009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2010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2011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2012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2013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2014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566983"/>
                  </a:ext>
                </a:extLst>
              </a:tr>
              <a:tr h="204259"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8425356"/>
                  </a:ext>
                </a:extLst>
              </a:tr>
            </a:tbl>
          </a:graphicData>
        </a:graphic>
      </p:graphicFrame>
      <p:graphicFrame>
        <p:nvGraphicFramePr>
          <p:cNvPr id="22" name="Chart 21">
            <a:extLst>
              <a:ext uri="{FF2B5EF4-FFF2-40B4-BE49-F238E27FC236}">
                <a16:creationId xmlns:a16="http://schemas.microsoft.com/office/drawing/2014/main" id="{BBE88612-E23B-BF4F-A1D5-1197110DE6D4}"/>
              </a:ext>
            </a:extLst>
          </p:cNvPr>
          <p:cNvGraphicFramePr/>
          <p:nvPr/>
        </p:nvGraphicFramePr>
        <p:xfrm>
          <a:off x="-253277" y="6400230"/>
          <a:ext cx="13689875" cy="9405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3" name="TextBox 22">
            <a:extLst>
              <a:ext uri="{FF2B5EF4-FFF2-40B4-BE49-F238E27FC236}">
                <a16:creationId xmlns:a16="http://schemas.microsoft.com/office/drawing/2014/main" id="{872994C6-9EBD-B143-BFFA-18A4205337DF}"/>
              </a:ext>
            </a:extLst>
          </p:cNvPr>
          <p:cNvSpPr txBox="1"/>
          <p:nvPr/>
        </p:nvSpPr>
        <p:spPr>
          <a:xfrm>
            <a:off x="1701798" y="6694294"/>
            <a:ext cx="12022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2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$160M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EC63AD9-C0DE-8846-B8EE-FD0098E3C25D}"/>
              </a:ext>
            </a:extLst>
          </p:cNvPr>
          <p:cNvSpPr txBox="1"/>
          <p:nvPr/>
        </p:nvSpPr>
        <p:spPr>
          <a:xfrm>
            <a:off x="152402" y="6718129"/>
            <a:ext cx="184008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TOTAL M&amp;A</a:t>
            </a:r>
          </a:p>
        </p:txBody>
      </p:sp>
    </p:spTree>
    <p:extLst>
      <p:ext uri="{BB962C8B-B14F-4D97-AF65-F5344CB8AC3E}">
        <p14:creationId xmlns:p14="http://schemas.microsoft.com/office/powerpoint/2010/main" val="354730713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47BBEFBC-8EB1-F648-A453-3FABD23753DE}"/>
              </a:ext>
            </a:extLst>
          </p:cNvPr>
          <p:cNvGraphicFramePr/>
          <p:nvPr/>
        </p:nvGraphicFramePr>
        <p:xfrm>
          <a:off x="-253278" y="6400230"/>
          <a:ext cx="15061477" cy="9405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8" name="Content Placeholder 7">
            <a:extLst>
              <a:ext uri="{FF2B5EF4-FFF2-40B4-BE49-F238E27FC236}">
                <a16:creationId xmlns:a16="http://schemas.microsoft.com/office/drawing/2014/main" id="{53880638-4F37-064D-BF26-12552FF81697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127293524"/>
              </p:ext>
            </p:extLst>
          </p:nvPr>
        </p:nvGraphicFramePr>
        <p:xfrm>
          <a:off x="226606" y="562773"/>
          <a:ext cx="11582014" cy="595395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44994">
                  <a:extLst>
                    <a:ext uri="{9D8B030D-6E8A-4147-A177-3AD203B41FA5}">
                      <a16:colId xmlns:a16="http://schemas.microsoft.com/office/drawing/2014/main" val="3594627776"/>
                    </a:ext>
                  </a:extLst>
                </a:gridCol>
                <a:gridCol w="1164432">
                  <a:extLst>
                    <a:ext uri="{9D8B030D-6E8A-4147-A177-3AD203B41FA5}">
                      <a16:colId xmlns:a16="http://schemas.microsoft.com/office/drawing/2014/main" val="2105884214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1174158133"/>
                    </a:ext>
                  </a:extLst>
                </a:gridCol>
                <a:gridCol w="1324656">
                  <a:extLst>
                    <a:ext uri="{9D8B030D-6E8A-4147-A177-3AD203B41FA5}">
                      <a16:colId xmlns:a16="http://schemas.microsoft.com/office/drawing/2014/main" val="1886480217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3188453590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296771632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1444636746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1853219644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768816805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1991127755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2262024719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43304237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1251963757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1146743801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625516107"/>
                    </a:ext>
                  </a:extLst>
                </a:gridCol>
              </a:tblGrid>
              <a:tr h="256071">
                <a:tc rowSpan="2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Host Target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 gridSpan="6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Genotype 1 restricted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6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Pan-genotype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78017796"/>
                  </a:ext>
                </a:extLst>
              </a:tr>
              <a:tr h="57450">
                <a:tc vMerge="1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gridSpan="4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gridSpan="4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44876803"/>
                  </a:ext>
                </a:extLst>
              </a:tr>
              <a:tr h="193788">
                <a:tc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Company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endParaRPr lang="en-US" sz="8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gridSpan="4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gridSpan="4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48947661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7812881"/>
                  </a:ext>
                </a:extLst>
              </a:tr>
              <a:tr h="369570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NEW GOAL:</a:t>
                      </a:r>
                      <a:r>
                        <a:rPr lang="en-US" sz="11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Shorter therapy, boost cure rate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Roche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9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interferon ɑ2b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8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45437803"/>
                  </a:ext>
                </a:extLst>
              </a:tr>
              <a:tr h="36957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b="0" i="0" kern="12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Vertex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9736931"/>
                  </a:ext>
                </a:extLst>
              </a:tr>
              <a:tr h="369570">
                <a:tc vMerge="1">
                  <a:txBody>
                    <a:bodyPr/>
                    <a:lstStyle/>
                    <a:p>
                      <a:pPr rtl="0" fontAlgn="b"/>
                      <a:endParaRPr lang="en-US" sz="600" b="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Schering-Plough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9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interferon ɑ2b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28190249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18660395"/>
                  </a:ext>
                </a:extLst>
              </a:tr>
              <a:tr h="365760">
                <a:tc rowSpan="8"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INTERESTED STRATEGICS</a:t>
                      </a:r>
                      <a:r>
                        <a:rPr lang="en-US" sz="11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GSK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5921045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BMS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●/●●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722637325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AbbVie</a:t>
                      </a:r>
                    </a:p>
                  </a:txBody>
                  <a:tcPr marL="28575" marR="28575" marT="19050" marB="19050" anchor="ctr">
                    <a:lnL w="12700" cmpd="sng">
                      <a:noFill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749295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Gilead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i="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Caspase inhibitor</a:t>
                      </a:r>
                      <a:endParaRPr lang="en-US" sz="10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71702682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72825845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6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Pfizer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i="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TLR7 agonist</a:t>
                      </a:r>
                      <a:endParaRPr lang="en-US" sz="10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7725144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Merck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1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66152390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rtl="0" fontAlgn="b"/>
                      <a:endParaRPr lang="en-US" sz="600" b="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JNJ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69173568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84267418"/>
                  </a:ext>
                </a:extLst>
              </a:tr>
              <a:tr h="182880">
                <a:tc rowSpan="4" gridSpan="2">
                  <a:txBody>
                    <a:bodyPr/>
                    <a:lstStyle/>
                    <a:p>
                      <a:pPr rtl="0" fontAlgn="b"/>
                      <a:r>
                        <a:rPr lang="en-US" sz="1100" b="1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M&amp;A TARGETS</a:t>
                      </a:r>
                      <a:endParaRPr lang="en-US" sz="11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 rowSpan="4" h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5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ctr" rtl="0" fontAlgn="b"/>
                      <a:r>
                        <a:rPr lang="en-US" sz="80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ZYMOGENTICS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●/●●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●/●●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HOLD</a:t>
                      </a:r>
                      <a:endParaRPr lang="en-US" sz="9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IDENIX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IDENIX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IDENIX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89597790"/>
                  </a:ext>
                </a:extLst>
              </a:tr>
              <a:tr h="182880"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r>
                        <a:rPr lang="en-US" sz="800" dirty="0">
                          <a:solidFill>
                            <a:schemeClr val="accent4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VIROCHEM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b="1" dirty="0">
                        <a:solidFill>
                          <a:schemeClr val="accent4"/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48426958"/>
                  </a:ext>
                </a:extLst>
              </a:tr>
              <a:tr h="365760"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ctr" rtl="0" fontAlgn="b"/>
                      <a:r>
                        <a:rPr lang="en-US" sz="80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ANADYS</a:t>
                      </a:r>
                      <a:endParaRPr lang="en-US" sz="8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INHIBITEX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02257814"/>
                  </a:ext>
                </a:extLst>
              </a:tr>
              <a:tr h="365760">
                <a:tc gridSpan="2" vMerge="1">
                  <a:txBody>
                    <a:bodyPr/>
                    <a:lstStyle/>
                    <a:p>
                      <a:pPr rtl="0" fontAlgn="b"/>
                      <a:endParaRPr lang="en-US" sz="11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9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ctr" rtl="0" fontAlgn="b"/>
                      <a:r>
                        <a:rPr lang="en-US" sz="80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DEBIOPHARM</a:t>
                      </a:r>
                      <a:endParaRPr lang="en-US" sz="8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PHARMASSET</a:t>
                      </a:r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56022941"/>
                  </a:ext>
                </a:extLst>
              </a:tr>
            </a:tbl>
          </a:graphicData>
        </a:graphic>
      </p:graphicFrame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52DDFB6-1B9D-8245-AABC-23AE7D6BAB40}"/>
              </a:ext>
            </a:extLst>
          </p:cNvPr>
          <p:cNvGraphicFramePr>
            <a:graphicFrameLocks noGrp="1"/>
          </p:cNvGraphicFramePr>
          <p:nvPr/>
        </p:nvGraphicFramePr>
        <p:xfrm>
          <a:off x="0" y="14133"/>
          <a:ext cx="12192000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12800">
                  <a:extLst>
                    <a:ext uri="{9D8B030D-6E8A-4147-A177-3AD203B41FA5}">
                      <a16:colId xmlns:a16="http://schemas.microsoft.com/office/drawing/2014/main" val="358515824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26668239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16915425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68443820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408866163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594857338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96553038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105273481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9911637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55577098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418989439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0701997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39585014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12802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099202928"/>
                    </a:ext>
                  </a:extLst>
                </a:gridCol>
              </a:tblGrid>
              <a:tr h="204259"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2004</a:t>
                      </a: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2009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2010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2011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2012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2013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2014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566983"/>
                  </a:ext>
                </a:extLst>
              </a:tr>
              <a:tr h="204259"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8425356"/>
                  </a:ext>
                </a:extLst>
              </a:tr>
            </a:tbl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BF549ED3-A7AA-5C43-B11D-B8112EC62F9C}"/>
              </a:ext>
            </a:extLst>
          </p:cNvPr>
          <p:cNvSpPr txBox="1"/>
          <p:nvPr/>
        </p:nvSpPr>
        <p:spPr>
          <a:xfrm>
            <a:off x="2454031" y="6701067"/>
            <a:ext cx="12022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2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$204M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43BC117B-044F-7F45-9B37-86FFF963391F}"/>
              </a:ext>
            </a:extLst>
          </p:cNvPr>
          <p:cNvSpPr txBox="1"/>
          <p:nvPr/>
        </p:nvSpPr>
        <p:spPr>
          <a:xfrm>
            <a:off x="152402" y="6718129"/>
            <a:ext cx="184008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TOTAL M&amp;A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1C9AA21A-E23C-894A-B7CC-E751BE981B3D}"/>
              </a:ext>
            </a:extLst>
          </p:cNvPr>
          <p:cNvGrpSpPr/>
          <p:nvPr/>
        </p:nvGrpSpPr>
        <p:grpSpPr>
          <a:xfrm>
            <a:off x="1359684" y="2168210"/>
            <a:ext cx="10448936" cy="2023532"/>
            <a:chOff x="1359683" y="1435330"/>
            <a:chExt cx="10448936" cy="2023532"/>
          </a:xfrm>
        </p:grpSpPr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A1BA7554-E488-9740-8F85-C06444E37C99}"/>
                </a:ext>
              </a:extLst>
            </p:cNvPr>
            <p:cNvSpPr/>
            <p:nvPr/>
          </p:nvSpPr>
          <p:spPr>
            <a:xfrm>
              <a:off x="1359683" y="2017133"/>
              <a:ext cx="10448936" cy="1441729"/>
            </a:xfrm>
            <a:prstGeom prst="rect">
              <a:avLst/>
            </a:prstGeom>
            <a:solidFill>
              <a:schemeClr val="accent5">
                <a:lumMod val="40000"/>
                <a:lumOff val="60000"/>
                <a:alpha val="20000"/>
              </a:schemeClr>
            </a:solidFill>
            <a:ln w="5715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 b="1" dirty="0">
                <a:solidFill>
                  <a:schemeClr val="accent5"/>
                </a:solidFill>
                <a:latin typeface="Futura Medium" panose="020B0602020204020303" pitchFamily="34" charset="-79"/>
                <a:cs typeface="Futura Medium" panose="020B0602020204020303" pitchFamily="34" charset="-79"/>
              </a:endParaRPr>
            </a:p>
          </p:txBody>
        </p:sp>
        <p:cxnSp>
          <p:nvCxnSpPr>
            <p:cNvPr id="15" name="Straight Arrow Connector 14">
              <a:extLst>
                <a:ext uri="{FF2B5EF4-FFF2-40B4-BE49-F238E27FC236}">
                  <a16:creationId xmlns:a16="http://schemas.microsoft.com/office/drawing/2014/main" id="{0B49D338-42A2-A145-AD3B-99CB565F33E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250831" y="1435330"/>
              <a:ext cx="0" cy="592763"/>
            </a:xfrm>
            <a:prstGeom prst="straightConnector1">
              <a:avLst/>
            </a:prstGeom>
            <a:ln w="38100">
              <a:solidFill>
                <a:schemeClr val="accent5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1109060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47BBEFBC-8EB1-F648-A453-3FABD23753DE}"/>
              </a:ext>
            </a:extLst>
          </p:cNvPr>
          <p:cNvGraphicFramePr/>
          <p:nvPr/>
        </p:nvGraphicFramePr>
        <p:xfrm>
          <a:off x="-253278" y="6400230"/>
          <a:ext cx="15061477" cy="9405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8" name="Content Placeholder 7">
            <a:extLst>
              <a:ext uri="{FF2B5EF4-FFF2-40B4-BE49-F238E27FC236}">
                <a16:creationId xmlns:a16="http://schemas.microsoft.com/office/drawing/2014/main" id="{53880638-4F37-064D-BF26-12552FF81697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656563883"/>
              </p:ext>
            </p:extLst>
          </p:nvPr>
        </p:nvGraphicFramePr>
        <p:xfrm>
          <a:off x="226606" y="562773"/>
          <a:ext cx="11582014" cy="596919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44994">
                  <a:extLst>
                    <a:ext uri="{9D8B030D-6E8A-4147-A177-3AD203B41FA5}">
                      <a16:colId xmlns:a16="http://schemas.microsoft.com/office/drawing/2014/main" val="3594627776"/>
                    </a:ext>
                  </a:extLst>
                </a:gridCol>
                <a:gridCol w="1164432">
                  <a:extLst>
                    <a:ext uri="{9D8B030D-6E8A-4147-A177-3AD203B41FA5}">
                      <a16:colId xmlns:a16="http://schemas.microsoft.com/office/drawing/2014/main" val="2105884214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1174158133"/>
                    </a:ext>
                  </a:extLst>
                </a:gridCol>
                <a:gridCol w="1324656">
                  <a:extLst>
                    <a:ext uri="{9D8B030D-6E8A-4147-A177-3AD203B41FA5}">
                      <a16:colId xmlns:a16="http://schemas.microsoft.com/office/drawing/2014/main" val="1886480217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3188453590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296771632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1444636746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1853219644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768816805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1991127755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2262024719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43304237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1251963757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1146743801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625516107"/>
                    </a:ext>
                  </a:extLst>
                </a:gridCol>
              </a:tblGrid>
              <a:tr h="256071">
                <a:tc rowSpan="2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Host Target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 gridSpan="6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Genotype 1 restricted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6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Pan-genotype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78017796"/>
                  </a:ext>
                </a:extLst>
              </a:tr>
              <a:tr h="57450">
                <a:tc vMerge="1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gridSpan="4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gridSpan="4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44876803"/>
                  </a:ext>
                </a:extLst>
              </a:tr>
              <a:tr h="193788">
                <a:tc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Company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endParaRPr lang="en-US" sz="8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gridSpan="4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gridSpan="4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48947661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7812881"/>
                  </a:ext>
                </a:extLst>
              </a:tr>
              <a:tr h="369570">
                <a:tc rowSpan="7"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NEW GOAL:</a:t>
                      </a:r>
                      <a:r>
                        <a:rPr lang="en-US" sz="11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Shorter therapy, boost cure rate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Roche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9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interferon ɑ2b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45437803"/>
                  </a:ext>
                </a:extLst>
              </a:tr>
              <a:tr h="36957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b="0" i="0" kern="12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Vertex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9736931"/>
                  </a:ext>
                </a:extLst>
              </a:tr>
              <a:tr h="36957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BMS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●/●●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28555327"/>
                  </a:ext>
                </a:extLst>
              </a:tr>
              <a:tr h="36957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AbbVie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40825305"/>
                  </a:ext>
                </a:extLst>
              </a:tr>
              <a:tr h="36957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Gilead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i="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Caspase inhibitor</a:t>
                      </a:r>
                      <a:endParaRPr lang="en-US" sz="10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85606529"/>
                  </a:ext>
                </a:extLst>
              </a:tr>
              <a:tr h="36957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90084071"/>
                  </a:ext>
                </a:extLst>
              </a:tr>
              <a:tr h="369570">
                <a:tc vMerge="1">
                  <a:txBody>
                    <a:bodyPr/>
                    <a:lstStyle/>
                    <a:p>
                      <a:pPr rtl="0" fontAlgn="b"/>
                      <a:endParaRPr lang="en-US" sz="600" b="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Schering-Plough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9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interferon ɑ2b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28190249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18660395"/>
                  </a:ext>
                </a:extLst>
              </a:tr>
              <a:tr h="365760">
                <a:tc rowSpan="4"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INTERESTED STRATEGICS</a:t>
                      </a:r>
                      <a:r>
                        <a:rPr lang="en-US" sz="11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GSK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5921045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6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Pfizer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i="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TLR7 agonist</a:t>
                      </a:r>
                      <a:endParaRPr lang="en-US" sz="10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7725144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Merck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1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66152390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rtl="0" fontAlgn="b"/>
                      <a:endParaRPr lang="en-US" sz="600" b="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JNJ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69173568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84267418"/>
                  </a:ext>
                </a:extLst>
              </a:tr>
              <a:tr h="182880">
                <a:tc rowSpan="4" gridSpan="2">
                  <a:txBody>
                    <a:bodyPr/>
                    <a:lstStyle/>
                    <a:p>
                      <a:pPr rtl="0" fontAlgn="b"/>
                      <a:r>
                        <a:rPr lang="en-US" sz="1100" b="1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M&amp;A TARGETS</a:t>
                      </a:r>
                      <a:endParaRPr lang="en-US" sz="11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 rowSpan="4" h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5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ctr" rtl="0" fontAlgn="b"/>
                      <a:r>
                        <a:rPr lang="en-US" sz="80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ZYMOGENTICS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●/●●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●/●●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HOLD</a:t>
                      </a:r>
                      <a:endParaRPr lang="en-US" sz="9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IDENIX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IDENIX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IDENIX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89597790"/>
                  </a:ext>
                </a:extLst>
              </a:tr>
              <a:tr h="182880"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r>
                        <a:rPr lang="en-US" sz="800" dirty="0">
                          <a:solidFill>
                            <a:schemeClr val="accent4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VIROCHEM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b="1" dirty="0">
                        <a:solidFill>
                          <a:schemeClr val="accent4"/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25219015"/>
                  </a:ext>
                </a:extLst>
              </a:tr>
              <a:tr h="365760"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ctr" rtl="0" fontAlgn="b"/>
                      <a:r>
                        <a:rPr lang="en-US" sz="80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ANADYS</a:t>
                      </a:r>
                      <a:endParaRPr lang="en-US" sz="8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INHIBITEX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02257814"/>
                  </a:ext>
                </a:extLst>
              </a:tr>
              <a:tr h="365760">
                <a:tc gridSpan="2" vMerge="1">
                  <a:txBody>
                    <a:bodyPr/>
                    <a:lstStyle/>
                    <a:p>
                      <a:pPr rtl="0" fontAlgn="b"/>
                      <a:endParaRPr lang="en-US" sz="11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9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ctr" rtl="0" fontAlgn="b"/>
                      <a:r>
                        <a:rPr lang="en-US" sz="80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DEBIOPHARM</a:t>
                      </a:r>
                      <a:endParaRPr lang="en-US" sz="8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PHARMASSET</a:t>
                      </a:r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56022941"/>
                  </a:ext>
                </a:extLst>
              </a:tr>
            </a:tbl>
          </a:graphicData>
        </a:graphic>
      </p:graphicFrame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52DDFB6-1B9D-8245-AABC-23AE7D6BAB4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25585511"/>
              </p:ext>
            </p:extLst>
          </p:nvPr>
        </p:nvGraphicFramePr>
        <p:xfrm>
          <a:off x="0" y="14133"/>
          <a:ext cx="12192000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12800">
                  <a:extLst>
                    <a:ext uri="{9D8B030D-6E8A-4147-A177-3AD203B41FA5}">
                      <a16:colId xmlns:a16="http://schemas.microsoft.com/office/drawing/2014/main" val="358515824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26668239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16915425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68443820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408866163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594857338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96553038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105273481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9911637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55577098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418989439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0701997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39585014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12802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099202928"/>
                    </a:ext>
                  </a:extLst>
                </a:gridCol>
              </a:tblGrid>
              <a:tr h="204259"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2004</a:t>
                      </a: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2009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2010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2011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2012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2013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2014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566983"/>
                  </a:ext>
                </a:extLst>
              </a:tr>
              <a:tr h="204259"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8425356"/>
                  </a:ext>
                </a:extLst>
              </a:tr>
            </a:tbl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BF549ED3-A7AA-5C43-B11D-B8112EC62F9C}"/>
              </a:ext>
            </a:extLst>
          </p:cNvPr>
          <p:cNvSpPr txBox="1"/>
          <p:nvPr/>
        </p:nvSpPr>
        <p:spPr>
          <a:xfrm>
            <a:off x="2454031" y="6701067"/>
            <a:ext cx="12022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2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$204M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5E48A2D-869A-B74A-A4A7-D521122DA832}"/>
              </a:ext>
            </a:extLst>
          </p:cNvPr>
          <p:cNvGrpSpPr/>
          <p:nvPr/>
        </p:nvGrpSpPr>
        <p:grpSpPr>
          <a:xfrm>
            <a:off x="791788" y="3403666"/>
            <a:ext cx="11038264" cy="1535227"/>
            <a:chOff x="4624683" y="853167"/>
            <a:chExt cx="11038264" cy="1535227"/>
          </a:xfrm>
        </p:grpSpPr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54D78D2D-A74A-5F4B-9284-0541ACC15023}"/>
                </a:ext>
              </a:extLst>
            </p:cNvPr>
            <p:cNvGrpSpPr/>
            <p:nvPr/>
          </p:nvGrpSpPr>
          <p:grpSpPr>
            <a:xfrm>
              <a:off x="4624683" y="992801"/>
              <a:ext cx="11038264" cy="1395593"/>
              <a:chOff x="9921915" y="978131"/>
              <a:chExt cx="11038264" cy="1395593"/>
            </a:xfrm>
          </p:grpSpPr>
          <p:sp>
            <p:nvSpPr>
              <p:cNvPr id="15" name="Rectangle 14">
                <a:extLst>
                  <a:ext uri="{FF2B5EF4-FFF2-40B4-BE49-F238E27FC236}">
                    <a16:creationId xmlns:a16="http://schemas.microsoft.com/office/drawing/2014/main" id="{A7A87CCE-5CA6-BE46-BFE9-21FD0DEF7D3C}"/>
                  </a:ext>
                </a:extLst>
              </p:cNvPr>
              <p:cNvSpPr/>
              <p:nvPr/>
            </p:nvSpPr>
            <p:spPr>
              <a:xfrm>
                <a:off x="10482943" y="2022493"/>
                <a:ext cx="10477236" cy="351231"/>
              </a:xfrm>
              <a:prstGeom prst="rect">
                <a:avLst/>
              </a:prstGeom>
              <a:solidFill>
                <a:schemeClr val="accent5">
                  <a:lumMod val="40000"/>
                  <a:lumOff val="60000"/>
                  <a:alpha val="20000"/>
                </a:schemeClr>
              </a:solidFill>
              <a:ln w="57150">
                <a:solidFill>
                  <a:schemeClr val="accent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 b="1" dirty="0">
                  <a:solidFill>
                    <a:schemeClr val="accent5"/>
                  </a:solidFill>
                  <a:latin typeface="Futura Medium" panose="020B0602020204020303" pitchFamily="34" charset="-79"/>
                  <a:cs typeface="Futura Medium" panose="020B0602020204020303" pitchFamily="34" charset="-79"/>
                </a:endParaRPr>
              </a:p>
            </p:txBody>
          </p:sp>
          <p:sp>
            <p:nvSpPr>
              <p:cNvPr id="16" name="Arc 15">
                <a:extLst>
                  <a:ext uri="{FF2B5EF4-FFF2-40B4-BE49-F238E27FC236}">
                    <a16:creationId xmlns:a16="http://schemas.microsoft.com/office/drawing/2014/main" id="{8B3E2EBF-03B0-EB42-9046-C3EB9E39BCCE}"/>
                  </a:ext>
                </a:extLst>
              </p:cNvPr>
              <p:cNvSpPr/>
              <p:nvPr/>
            </p:nvSpPr>
            <p:spPr>
              <a:xfrm rot="10800000" flipH="1">
                <a:off x="9921915" y="978131"/>
                <a:ext cx="1979986" cy="1219977"/>
              </a:xfrm>
              <a:prstGeom prst="arc">
                <a:avLst>
                  <a:gd name="adj1" fmla="val 19747742"/>
                  <a:gd name="adj2" fmla="val 2213170"/>
                </a:avLst>
              </a:prstGeom>
              <a:ln w="57150">
                <a:solidFill>
                  <a:schemeClr val="accent5"/>
                </a:solidFill>
                <a:headEnd type="none" w="med" len="med"/>
                <a:tailEnd type="arrow" w="med" len="med"/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727D39E9-FFAE-6E48-85B1-7D52AB594AEB}"/>
                </a:ext>
              </a:extLst>
            </p:cNvPr>
            <p:cNvSpPr/>
            <p:nvPr/>
          </p:nvSpPr>
          <p:spPr>
            <a:xfrm>
              <a:off x="5185711" y="853167"/>
              <a:ext cx="10477236" cy="351231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 b="1" dirty="0">
                <a:solidFill>
                  <a:schemeClr val="accent5"/>
                </a:solidFill>
                <a:latin typeface="Futura Medium" panose="020B0602020204020303" pitchFamily="34" charset="-79"/>
                <a:cs typeface="Futura Medium" panose="020B0602020204020303" pitchFamily="34" charset="-79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9ACFF43A-DBD8-554E-97E7-585CB1CF2735}"/>
              </a:ext>
            </a:extLst>
          </p:cNvPr>
          <p:cNvGrpSpPr/>
          <p:nvPr/>
        </p:nvGrpSpPr>
        <p:grpSpPr>
          <a:xfrm>
            <a:off x="5391753" y="1561587"/>
            <a:ext cx="2994063" cy="4237453"/>
            <a:chOff x="4080927" y="2399973"/>
            <a:chExt cx="2994063" cy="4237453"/>
          </a:xfrm>
        </p:grpSpPr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8103A868-754F-E34E-A432-A85B1B54CB5D}"/>
                </a:ext>
              </a:extLst>
            </p:cNvPr>
            <p:cNvGrpSpPr/>
            <p:nvPr/>
          </p:nvGrpSpPr>
          <p:grpSpPr>
            <a:xfrm>
              <a:off x="4080927" y="2399973"/>
              <a:ext cx="2994063" cy="4167991"/>
              <a:chOff x="9378159" y="2385303"/>
              <a:chExt cx="2994063" cy="4167991"/>
            </a:xfrm>
          </p:grpSpPr>
          <p:sp>
            <p:nvSpPr>
              <p:cNvPr id="22" name="Rectangle 21">
                <a:extLst>
                  <a:ext uri="{FF2B5EF4-FFF2-40B4-BE49-F238E27FC236}">
                    <a16:creationId xmlns:a16="http://schemas.microsoft.com/office/drawing/2014/main" id="{8B95A029-414F-9846-8F0F-ECE8D76F9995}"/>
                  </a:ext>
                </a:extLst>
              </p:cNvPr>
              <p:cNvSpPr/>
              <p:nvPr/>
            </p:nvSpPr>
            <p:spPr>
              <a:xfrm>
                <a:off x="10482943" y="2385303"/>
                <a:ext cx="1325676" cy="351231"/>
              </a:xfrm>
              <a:prstGeom prst="rect">
                <a:avLst/>
              </a:prstGeom>
              <a:solidFill>
                <a:schemeClr val="accent5">
                  <a:lumMod val="40000"/>
                  <a:lumOff val="60000"/>
                  <a:alpha val="20000"/>
                </a:schemeClr>
              </a:solidFill>
              <a:ln w="57150">
                <a:solidFill>
                  <a:schemeClr val="accent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 b="1" dirty="0">
                  <a:solidFill>
                    <a:schemeClr val="accent5"/>
                  </a:solidFill>
                  <a:latin typeface="Futura Medium" panose="020B0602020204020303" pitchFamily="34" charset="-79"/>
                  <a:cs typeface="Futura Medium" panose="020B0602020204020303" pitchFamily="34" charset="-79"/>
                </a:endParaRPr>
              </a:p>
            </p:txBody>
          </p:sp>
          <p:sp>
            <p:nvSpPr>
              <p:cNvPr id="23" name="Arc 22">
                <a:extLst>
                  <a:ext uri="{FF2B5EF4-FFF2-40B4-BE49-F238E27FC236}">
                    <a16:creationId xmlns:a16="http://schemas.microsoft.com/office/drawing/2014/main" id="{B20B075A-8CFF-C74C-A4EC-685AB1161F04}"/>
                  </a:ext>
                </a:extLst>
              </p:cNvPr>
              <p:cNvSpPr/>
              <p:nvPr/>
            </p:nvSpPr>
            <p:spPr>
              <a:xfrm rot="10800000" flipV="1">
                <a:off x="9378159" y="2475302"/>
                <a:ext cx="2994063" cy="4077992"/>
              </a:xfrm>
              <a:prstGeom prst="arc">
                <a:avLst>
                  <a:gd name="adj1" fmla="val 16913088"/>
                  <a:gd name="adj2" fmla="val 4783705"/>
                </a:avLst>
              </a:prstGeom>
              <a:ln w="57150">
                <a:solidFill>
                  <a:schemeClr val="accent5"/>
                </a:solidFill>
                <a:headEnd type="none" w="med" len="med"/>
                <a:tailEnd type="arrow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ADD79663-8AE3-104A-8645-7FA690713E1E}"/>
                </a:ext>
              </a:extLst>
            </p:cNvPr>
            <p:cNvGrpSpPr/>
            <p:nvPr/>
          </p:nvGrpSpPr>
          <p:grpSpPr>
            <a:xfrm>
              <a:off x="5185711" y="6031672"/>
              <a:ext cx="1325676" cy="605754"/>
              <a:chOff x="10482943" y="4577605"/>
              <a:chExt cx="1325676" cy="605754"/>
            </a:xfrm>
          </p:grpSpPr>
          <p:sp>
            <p:nvSpPr>
              <p:cNvPr id="20" name="Rectangle 19">
                <a:extLst>
                  <a:ext uri="{FF2B5EF4-FFF2-40B4-BE49-F238E27FC236}">
                    <a16:creationId xmlns:a16="http://schemas.microsoft.com/office/drawing/2014/main" id="{8653BAA3-1B15-B045-B8B3-4AE5D2CAFB00}"/>
                  </a:ext>
                </a:extLst>
              </p:cNvPr>
              <p:cNvSpPr/>
              <p:nvPr/>
            </p:nvSpPr>
            <p:spPr>
              <a:xfrm>
                <a:off x="10482943" y="4826093"/>
                <a:ext cx="1325676" cy="357266"/>
              </a:xfrm>
              <a:prstGeom prst="rect">
                <a:avLst/>
              </a:prstGeom>
              <a:solidFill>
                <a:schemeClr val="bg1">
                  <a:lumMod val="50000"/>
                  <a:alpha val="20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 b="1" dirty="0">
                  <a:solidFill>
                    <a:schemeClr val="accent5"/>
                  </a:solidFill>
                  <a:latin typeface="Futura Medium" panose="020B0602020204020303" pitchFamily="34" charset="-79"/>
                  <a:cs typeface="Futura Medium" panose="020B0602020204020303" pitchFamily="34" charset="-79"/>
                </a:endParaRPr>
              </a:p>
            </p:txBody>
          </p:sp>
          <p:sp>
            <p:nvSpPr>
              <p:cNvPr id="21" name="Rectangle 20">
                <a:extLst>
                  <a:ext uri="{FF2B5EF4-FFF2-40B4-BE49-F238E27FC236}">
                    <a16:creationId xmlns:a16="http://schemas.microsoft.com/office/drawing/2014/main" id="{89487055-3B30-9943-8C92-114A23CDD3DD}"/>
                  </a:ext>
                </a:extLst>
              </p:cNvPr>
              <p:cNvSpPr/>
              <p:nvPr/>
            </p:nvSpPr>
            <p:spPr>
              <a:xfrm>
                <a:off x="10482943" y="4577605"/>
                <a:ext cx="1325676" cy="256596"/>
              </a:xfrm>
              <a:prstGeom prst="rect">
                <a:avLst/>
              </a:prstGeom>
              <a:solidFill>
                <a:schemeClr val="accent5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400" b="1" dirty="0">
                    <a:solidFill>
                      <a:schemeClr val="bg1"/>
                    </a:solidFill>
                    <a:latin typeface="Futura Medium" panose="020B0602020204020303" pitchFamily="34" charset="-79"/>
                    <a:cs typeface="Futura Medium" panose="020B0602020204020303" pitchFamily="34" charset="-79"/>
                  </a:rPr>
                  <a:t>$375M</a:t>
                </a:r>
              </a:p>
            </p:txBody>
          </p:sp>
        </p:grp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B801848C-7E39-2F4B-BDCD-1B86DE834565}"/>
              </a:ext>
            </a:extLst>
          </p:cNvPr>
          <p:cNvSpPr txBox="1"/>
          <p:nvPr/>
        </p:nvSpPr>
        <p:spPr>
          <a:xfrm>
            <a:off x="152402" y="6718129"/>
            <a:ext cx="184008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TOTAL M&amp;A</a:t>
            </a:r>
          </a:p>
        </p:txBody>
      </p:sp>
    </p:spTree>
    <p:extLst>
      <p:ext uri="{BB962C8B-B14F-4D97-AF65-F5344CB8AC3E}">
        <p14:creationId xmlns:p14="http://schemas.microsoft.com/office/powerpoint/2010/main" val="12885034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47BBEFBC-8EB1-F648-A453-3FABD23753DE}"/>
              </a:ext>
            </a:extLst>
          </p:cNvPr>
          <p:cNvGraphicFramePr/>
          <p:nvPr/>
        </p:nvGraphicFramePr>
        <p:xfrm>
          <a:off x="-253278" y="6400230"/>
          <a:ext cx="15061477" cy="9405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8" name="Content Placeholder 7">
            <a:extLst>
              <a:ext uri="{FF2B5EF4-FFF2-40B4-BE49-F238E27FC236}">
                <a16:creationId xmlns:a16="http://schemas.microsoft.com/office/drawing/2014/main" id="{53880638-4F37-064D-BF26-12552FF81697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749188830"/>
              </p:ext>
            </p:extLst>
          </p:nvPr>
        </p:nvGraphicFramePr>
        <p:xfrm>
          <a:off x="226606" y="562773"/>
          <a:ext cx="11582015" cy="596157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44994">
                  <a:extLst>
                    <a:ext uri="{9D8B030D-6E8A-4147-A177-3AD203B41FA5}">
                      <a16:colId xmlns:a16="http://schemas.microsoft.com/office/drawing/2014/main" val="3594627776"/>
                    </a:ext>
                  </a:extLst>
                </a:gridCol>
                <a:gridCol w="1164432">
                  <a:extLst>
                    <a:ext uri="{9D8B030D-6E8A-4147-A177-3AD203B41FA5}">
                      <a16:colId xmlns:a16="http://schemas.microsoft.com/office/drawing/2014/main" val="2105884214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174158133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045645112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886480217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2257765789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3188453590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296771632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1444636746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1853219644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768816805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1991127755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2262024719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43304237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1251963757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1146743801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625516107"/>
                    </a:ext>
                  </a:extLst>
                </a:gridCol>
              </a:tblGrid>
              <a:tr h="256071">
                <a:tc rowSpan="2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Host Target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7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Genotype 1 restricted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6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Pan-genotype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78017796"/>
                  </a:ext>
                </a:extLst>
              </a:tr>
              <a:tr h="57450">
                <a:tc vMerge="1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gridSpan="4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gridSpan="4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44876803"/>
                  </a:ext>
                </a:extLst>
              </a:tr>
              <a:tr h="193788">
                <a:tc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Company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endParaRPr lang="en-US" sz="8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gridSpan="4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gridSpan="4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48947661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7812881"/>
                  </a:ext>
                </a:extLst>
              </a:tr>
              <a:tr h="369570">
                <a:tc rowSpan="7"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NEW GOAL:</a:t>
                      </a:r>
                      <a:r>
                        <a:rPr lang="en-US" sz="11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Shorter therapy, boost cure rate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Roche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9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interferon ɑ2b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45437803"/>
                  </a:ext>
                </a:extLst>
              </a:tr>
              <a:tr h="36957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b="0" i="0" kern="12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Vertex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●/●●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●/●●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9736931"/>
                  </a:ext>
                </a:extLst>
              </a:tr>
              <a:tr h="36957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BMS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●/●●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28555327"/>
                  </a:ext>
                </a:extLst>
              </a:tr>
              <a:tr h="36957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AbbVie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40825305"/>
                  </a:ext>
                </a:extLst>
              </a:tr>
              <a:tr h="36957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Gilead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i="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Caspase inhibitor</a:t>
                      </a:r>
                      <a:endParaRPr lang="en-US" sz="10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85606529"/>
                  </a:ext>
                </a:extLst>
              </a:tr>
              <a:tr h="36957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90084071"/>
                  </a:ext>
                </a:extLst>
              </a:tr>
              <a:tr h="369570">
                <a:tc vMerge="1">
                  <a:txBody>
                    <a:bodyPr/>
                    <a:lstStyle/>
                    <a:p>
                      <a:pPr rtl="0" fontAlgn="b"/>
                      <a:endParaRPr lang="en-US" sz="600" b="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Merck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9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interferon ɑ2b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28190249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18660395"/>
                  </a:ext>
                </a:extLst>
              </a:tr>
              <a:tr h="365760">
                <a:tc rowSpan="4"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INTERESTED STRATEGICS</a:t>
                      </a:r>
                      <a:r>
                        <a:rPr lang="en-US" sz="11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GSK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5921045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6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Pfizer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7725144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JNJ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66152390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rtl="0" fontAlgn="b"/>
                      <a:endParaRPr lang="en-US" sz="600" b="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Novartis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69173568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84267418"/>
                  </a:ext>
                </a:extLst>
              </a:tr>
              <a:tr h="365760">
                <a:tc rowSpan="3" gridSpan="2">
                  <a:txBody>
                    <a:bodyPr/>
                    <a:lstStyle/>
                    <a:p>
                      <a:pPr rtl="0" fontAlgn="b"/>
                      <a:r>
                        <a:rPr lang="en-US" sz="1100" b="1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M&amp;A TARGETS</a:t>
                      </a:r>
                      <a:endParaRPr lang="en-US" sz="11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 rowSpan="3" h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5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ctr" rtl="0" fontAlgn="b"/>
                      <a:r>
                        <a:rPr lang="en-US" sz="80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ZYMOGENTICS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b="1" dirty="0">
                        <a:solidFill>
                          <a:schemeClr val="accent4"/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HOLD</a:t>
                      </a:r>
                      <a:endParaRPr lang="en-US" sz="9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IDENIX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IDENIX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IDENIX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89597790"/>
                  </a:ext>
                </a:extLst>
              </a:tr>
              <a:tr h="365760"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ctr" rtl="0" fontAlgn="b"/>
                      <a:r>
                        <a:rPr lang="en-US" sz="80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ANADYS</a:t>
                      </a:r>
                      <a:endParaRPr lang="en-US" sz="8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INHIBITEX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02257814"/>
                  </a:ext>
                </a:extLst>
              </a:tr>
              <a:tr h="365760">
                <a:tc gridSpan="2" vMerge="1">
                  <a:txBody>
                    <a:bodyPr/>
                    <a:lstStyle/>
                    <a:p>
                      <a:pPr rtl="0" fontAlgn="b"/>
                      <a:endParaRPr lang="en-US" sz="11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9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ctr" rtl="0" fontAlgn="b"/>
                      <a:r>
                        <a:rPr lang="en-US" sz="80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DEBIOPHARM</a:t>
                      </a:r>
                      <a:endParaRPr lang="en-US" sz="8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PHARMASSET</a:t>
                      </a:r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56022941"/>
                  </a:ext>
                </a:extLst>
              </a:tr>
            </a:tbl>
          </a:graphicData>
        </a:graphic>
      </p:graphicFrame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52DDFB6-1B9D-8245-AABC-23AE7D6BAB40}"/>
              </a:ext>
            </a:extLst>
          </p:cNvPr>
          <p:cNvGraphicFramePr>
            <a:graphicFrameLocks noGrp="1"/>
          </p:cNvGraphicFramePr>
          <p:nvPr/>
        </p:nvGraphicFramePr>
        <p:xfrm>
          <a:off x="0" y="14133"/>
          <a:ext cx="12192000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12800">
                  <a:extLst>
                    <a:ext uri="{9D8B030D-6E8A-4147-A177-3AD203B41FA5}">
                      <a16:colId xmlns:a16="http://schemas.microsoft.com/office/drawing/2014/main" val="358515824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26668239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16915425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68443820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408866163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594857338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96553038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105273481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9911637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55577098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418989439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0701997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39585014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12802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099202928"/>
                    </a:ext>
                  </a:extLst>
                </a:gridCol>
              </a:tblGrid>
              <a:tr h="204259"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2004</a:t>
                      </a: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2009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2010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2011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2012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2013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2014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566983"/>
                  </a:ext>
                </a:extLst>
              </a:tr>
              <a:tr h="204259"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8425356"/>
                  </a:ext>
                </a:extLst>
              </a:tr>
            </a:tbl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BF549ED3-A7AA-5C43-B11D-B8112EC62F9C}"/>
              </a:ext>
            </a:extLst>
          </p:cNvPr>
          <p:cNvSpPr txBox="1"/>
          <p:nvPr/>
        </p:nvSpPr>
        <p:spPr>
          <a:xfrm>
            <a:off x="2454031" y="6701067"/>
            <a:ext cx="12022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2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$204M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E302F426-C341-5D48-BF11-82E9056BED51}"/>
              </a:ext>
            </a:extLst>
          </p:cNvPr>
          <p:cNvSpPr/>
          <p:nvPr/>
        </p:nvSpPr>
        <p:spPr>
          <a:xfrm>
            <a:off x="162313" y="2097993"/>
            <a:ext cx="1209288" cy="740569"/>
          </a:xfrm>
          <a:prstGeom prst="rect">
            <a:avLst/>
          </a:prstGeom>
          <a:solidFill>
            <a:schemeClr val="accent5"/>
          </a:solidFill>
          <a:ln w="5715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1100" b="1" dirty="0">
                <a:latin typeface="Arial" panose="020B0604020202020204" pitchFamily="34" charset="0"/>
                <a:cs typeface="Arial" panose="020B0604020202020204" pitchFamily="34" charset="0"/>
              </a:rPr>
              <a:t>NEW GOAL:</a:t>
            </a:r>
            <a:br>
              <a:rPr lang="en-US" sz="11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1100" dirty="0">
                <a:latin typeface="Arial" panose="020B0604020202020204" pitchFamily="34" charset="0"/>
                <a:cs typeface="Arial" panose="020B0604020202020204" pitchFamily="34" charset="0"/>
              </a:rPr>
              <a:t>All oral, G1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80432E2D-5433-644D-8EEF-E2D21DE0E0A1}"/>
              </a:ext>
            </a:extLst>
          </p:cNvPr>
          <p:cNvSpPr/>
          <p:nvPr/>
        </p:nvSpPr>
        <p:spPr>
          <a:xfrm>
            <a:off x="162312" y="4227679"/>
            <a:ext cx="1209288" cy="740569"/>
          </a:xfrm>
          <a:prstGeom prst="rect">
            <a:avLst/>
          </a:prstGeom>
          <a:solidFill>
            <a:schemeClr val="tx2"/>
          </a:solidFill>
          <a:ln w="5715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1100" b="1" dirty="0">
                <a:latin typeface="Arial" panose="020B0604020202020204" pitchFamily="34" charset="0"/>
                <a:cs typeface="Arial" panose="020B0604020202020204" pitchFamily="34" charset="0"/>
              </a:rPr>
              <a:t>NOT GOOD ENOUGH</a:t>
            </a:r>
            <a:endParaRPr lang="en-US" sz="11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D31B8779-21AA-7F4B-9EA6-32BEBB45B1CC}"/>
              </a:ext>
            </a:extLst>
          </p:cNvPr>
          <p:cNvGrpSpPr/>
          <p:nvPr/>
        </p:nvGrpSpPr>
        <p:grpSpPr>
          <a:xfrm>
            <a:off x="1357159" y="1180710"/>
            <a:ext cx="10480345" cy="3046969"/>
            <a:chOff x="1357159" y="1180710"/>
            <a:chExt cx="10480345" cy="3046969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BDDB2625-7645-814C-ADD2-E18B48FFC51A}"/>
                </a:ext>
              </a:extLst>
            </p:cNvPr>
            <p:cNvGrpSpPr/>
            <p:nvPr/>
          </p:nvGrpSpPr>
          <p:grpSpPr>
            <a:xfrm>
              <a:off x="1357159" y="1180710"/>
              <a:ext cx="10465904" cy="3046969"/>
              <a:chOff x="1342719" y="2800511"/>
              <a:chExt cx="10465904" cy="3046969"/>
            </a:xfrm>
          </p:grpSpPr>
          <p:sp>
            <p:nvSpPr>
              <p:cNvPr id="20" name="Rectangle 19">
                <a:extLst>
                  <a:ext uri="{FF2B5EF4-FFF2-40B4-BE49-F238E27FC236}">
                    <a16:creationId xmlns:a16="http://schemas.microsoft.com/office/drawing/2014/main" id="{71E92C9F-CD8E-8248-9CA2-F345ACF7933A}"/>
                  </a:ext>
                </a:extLst>
              </p:cNvPr>
              <p:cNvSpPr/>
              <p:nvPr/>
            </p:nvSpPr>
            <p:spPr>
              <a:xfrm>
                <a:off x="1342719" y="2800511"/>
                <a:ext cx="10465904" cy="740569"/>
              </a:xfrm>
              <a:prstGeom prst="rect">
                <a:avLst/>
              </a:prstGeom>
              <a:solidFill>
                <a:schemeClr val="bg1">
                  <a:lumMod val="50000"/>
                  <a:alpha val="32000"/>
                </a:schemeClr>
              </a:solidFill>
              <a:ln w="57150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1" name="Straight Arrow Connector 20">
                <a:extLst>
                  <a:ext uri="{FF2B5EF4-FFF2-40B4-BE49-F238E27FC236}">
                    <a16:creationId xmlns:a16="http://schemas.microsoft.com/office/drawing/2014/main" id="{BDC6319C-9489-E84A-84DC-73672C8746B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113615" y="5364338"/>
                <a:ext cx="0" cy="483142"/>
              </a:xfrm>
              <a:prstGeom prst="straightConnector1">
                <a:avLst/>
              </a:prstGeom>
              <a:ln w="57150">
                <a:solidFill>
                  <a:schemeClr val="bg1">
                    <a:lumMod val="65000"/>
                  </a:schemeClr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12369FA0-B4D2-5341-BE40-E4E0A3216C92}"/>
                </a:ext>
              </a:extLst>
            </p:cNvPr>
            <p:cNvSpPr/>
            <p:nvPr/>
          </p:nvSpPr>
          <p:spPr>
            <a:xfrm>
              <a:off x="1371600" y="3003968"/>
              <a:ext cx="10465904" cy="740569"/>
            </a:xfrm>
            <a:prstGeom prst="rect">
              <a:avLst/>
            </a:prstGeom>
            <a:solidFill>
              <a:schemeClr val="bg1">
                <a:lumMod val="50000"/>
                <a:alpha val="32000"/>
              </a:schemeClr>
            </a:solidFill>
            <a:ln w="5715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6FB55885-1C41-2946-9C65-98115402FDEB}"/>
              </a:ext>
            </a:extLst>
          </p:cNvPr>
          <p:cNvSpPr txBox="1"/>
          <p:nvPr/>
        </p:nvSpPr>
        <p:spPr>
          <a:xfrm>
            <a:off x="152402" y="6718129"/>
            <a:ext cx="184008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TOTAL M&amp;A</a:t>
            </a:r>
          </a:p>
        </p:txBody>
      </p:sp>
    </p:spTree>
    <p:extLst>
      <p:ext uri="{BB962C8B-B14F-4D97-AF65-F5344CB8AC3E}">
        <p14:creationId xmlns:p14="http://schemas.microsoft.com/office/powerpoint/2010/main" val="40977601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3" name="Chart 32">
            <a:extLst>
              <a:ext uri="{FF2B5EF4-FFF2-40B4-BE49-F238E27FC236}">
                <a16:creationId xmlns:a16="http://schemas.microsoft.com/office/drawing/2014/main" id="{3B029C34-5403-9441-9B50-3BF42DEC50DD}"/>
              </a:ext>
            </a:extLst>
          </p:cNvPr>
          <p:cNvGraphicFramePr/>
          <p:nvPr/>
        </p:nvGraphicFramePr>
        <p:xfrm>
          <a:off x="-253278" y="6400230"/>
          <a:ext cx="15061477" cy="9405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4" name="TextBox 33">
            <a:extLst>
              <a:ext uri="{FF2B5EF4-FFF2-40B4-BE49-F238E27FC236}">
                <a16:creationId xmlns:a16="http://schemas.microsoft.com/office/drawing/2014/main" id="{C4CC327F-8B2B-D848-ACE3-F35EA6578C4B}"/>
              </a:ext>
            </a:extLst>
          </p:cNvPr>
          <p:cNvSpPr txBox="1"/>
          <p:nvPr/>
        </p:nvSpPr>
        <p:spPr>
          <a:xfrm>
            <a:off x="2454031" y="6701067"/>
            <a:ext cx="12022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2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$204M</a:t>
            </a:r>
          </a:p>
        </p:txBody>
      </p:sp>
      <p:graphicFrame>
        <p:nvGraphicFramePr>
          <p:cNvPr id="8" name="Content Placeholder 7">
            <a:extLst>
              <a:ext uri="{FF2B5EF4-FFF2-40B4-BE49-F238E27FC236}">
                <a16:creationId xmlns:a16="http://schemas.microsoft.com/office/drawing/2014/main" id="{53880638-4F37-064D-BF26-12552FF81697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081300680"/>
              </p:ext>
            </p:extLst>
          </p:nvPr>
        </p:nvGraphicFramePr>
        <p:xfrm>
          <a:off x="226606" y="562773"/>
          <a:ext cx="11582015" cy="595395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44994">
                  <a:extLst>
                    <a:ext uri="{9D8B030D-6E8A-4147-A177-3AD203B41FA5}">
                      <a16:colId xmlns:a16="http://schemas.microsoft.com/office/drawing/2014/main" val="3594627776"/>
                    </a:ext>
                  </a:extLst>
                </a:gridCol>
                <a:gridCol w="1164432">
                  <a:extLst>
                    <a:ext uri="{9D8B030D-6E8A-4147-A177-3AD203B41FA5}">
                      <a16:colId xmlns:a16="http://schemas.microsoft.com/office/drawing/2014/main" val="2105884214"/>
                    </a:ext>
                  </a:extLst>
                </a:gridCol>
                <a:gridCol w="1324656">
                  <a:extLst>
                    <a:ext uri="{9D8B030D-6E8A-4147-A177-3AD203B41FA5}">
                      <a16:colId xmlns:a16="http://schemas.microsoft.com/office/drawing/2014/main" val="1174158133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886480217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2257765789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3188453590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296771632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1444636746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1853219644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768816805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1991127755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2262024719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43304237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1146743801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625516107"/>
                    </a:ext>
                  </a:extLst>
                </a:gridCol>
              </a:tblGrid>
              <a:tr h="256071">
                <a:tc rowSpan="2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Host Target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 gridSpan="7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Genotype 1 restricted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Pan-genotype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78017796"/>
                  </a:ext>
                </a:extLst>
              </a:tr>
              <a:tr h="57450">
                <a:tc vMerge="1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gridSpan="4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44876803"/>
                  </a:ext>
                </a:extLst>
              </a:tr>
              <a:tr h="193788">
                <a:tc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Company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endParaRPr lang="en-US" sz="8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gridSpan="4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gridSpan="3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48947661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7812881"/>
                  </a:ext>
                </a:extLst>
              </a:tr>
              <a:tr h="369570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NEW GOAL: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All oral, G1</a:t>
                      </a:r>
                    </a:p>
                  </a:txBody>
                  <a:tcPr marL="45720" marR="45720" anchor="ctr"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BMS</a:t>
                      </a:r>
                    </a:p>
                  </a:txBody>
                  <a:tcPr marL="28575" marR="28575" marT="19050" marB="19050" anchor="ctr"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28555327"/>
                  </a:ext>
                </a:extLst>
              </a:tr>
              <a:tr h="36957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AbbVie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40825305"/>
                  </a:ext>
                </a:extLst>
              </a:tr>
              <a:tr h="36957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Gilead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i="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Caspase inhibitor</a:t>
                      </a:r>
                      <a:endParaRPr lang="en-US" sz="10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85606529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18660395"/>
                  </a:ext>
                </a:extLst>
              </a:tr>
              <a:tr h="365760">
                <a:tc rowSpan="8">
                  <a:txBody>
                    <a:bodyPr/>
                    <a:lstStyle/>
                    <a:p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NOT GOOD ENOUGH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Vertex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5921045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06415587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GSK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97505023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Merck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8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interferon ɑ2b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43595878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Roche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9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interferon ɑ2b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51793056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6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Pfizer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b="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CCR2 inhibitor</a:t>
                      </a:r>
                      <a:endParaRPr lang="en-US" sz="800" b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7725144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JNJ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66152390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rtl="0" fontAlgn="b"/>
                      <a:endParaRPr lang="en-US" sz="600" b="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Novartis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69173568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84267418"/>
                  </a:ext>
                </a:extLst>
              </a:tr>
              <a:tr h="365760">
                <a:tc rowSpan="4" gridSpan="2">
                  <a:txBody>
                    <a:bodyPr/>
                    <a:lstStyle/>
                    <a:p>
                      <a:pPr rtl="0" fontAlgn="b"/>
                      <a:r>
                        <a:rPr lang="en-US" sz="1100" b="1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M&amp;A TARGETS</a:t>
                      </a:r>
                      <a:endParaRPr lang="en-US" sz="11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 rowSpan="4" h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5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ctr" rtl="0" fontAlgn="b"/>
                      <a:r>
                        <a:rPr lang="en-US" sz="80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ZYMOGENTICS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b="1" dirty="0">
                        <a:solidFill>
                          <a:schemeClr val="accent4"/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ACHILLION</a:t>
                      </a:r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IDENIX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IDENIX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89597790"/>
                  </a:ext>
                </a:extLst>
              </a:tr>
              <a:tr h="365760"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ctr" rtl="0" fontAlgn="b"/>
                      <a:r>
                        <a:rPr lang="en-US" sz="80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ANADYS</a:t>
                      </a:r>
                      <a:endParaRPr lang="en-US" sz="8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ctr" rtl="0" fontAlgn="b"/>
                      <a:r>
                        <a:rPr lang="en-US" sz="80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ANADYS</a:t>
                      </a:r>
                      <a:endParaRPr lang="en-US" sz="8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INHIBITEX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PHARMASSET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02257814"/>
                  </a:ext>
                </a:extLst>
              </a:tr>
              <a:tr h="182880">
                <a:tc gridSpan="2" vMerge="1">
                  <a:txBody>
                    <a:bodyPr/>
                    <a:lstStyle/>
                    <a:p>
                      <a:pPr rtl="0" fontAlgn="b"/>
                      <a:endParaRPr lang="en-US" sz="11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9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ctr" rtl="0" fontAlgn="b"/>
                      <a:r>
                        <a:rPr lang="en-US" sz="80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DEBIOPHARM</a:t>
                      </a:r>
                      <a:endParaRPr lang="en-US" sz="8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56022941"/>
                  </a:ext>
                </a:extLst>
              </a:tr>
              <a:tr h="182880"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ALIOS</a:t>
                      </a:r>
                      <a:endParaRPr lang="en-US" sz="800" b="1" dirty="0">
                        <a:solidFill>
                          <a:schemeClr val="accent1"/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71805593"/>
                  </a:ext>
                </a:extLst>
              </a:tr>
            </a:tbl>
          </a:graphicData>
        </a:graphic>
      </p:graphicFrame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52DDFB6-1B9D-8245-AABC-23AE7D6BAB40}"/>
              </a:ext>
            </a:extLst>
          </p:cNvPr>
          <p:cNvGraphicFramePr>
            <a:graphicFrameLocks noGrp="1"/>
          </p:cNvGraphicFramePr>
          <p:nvPr/>
        </p:nvGraphicFramePr>
        <p:xfrm>
          <a:off x="0" y="14133"/>
          <a:ext cx="12192000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12800">
                  <a:extLst>
                    <a:ext uri="{9D8B030D-6E8A-4147-A177-3AD203B41FA5}">
                      <a16:colId xmlns:a16="http://schemas.microsoft.com/office/drawing/2014/main" val="358515824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26668239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16915425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68443820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408866163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594857338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96553038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105273481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9911637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55577098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418989439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0701997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39585014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12802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099202928"/>
                    </a:ext>
                  </a:extLst>
                </a:gridCol>
              </a:tblGrid>
              <a:tr h="204259"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2004</a:t>
                      </a: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2009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2010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2011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2012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2013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2014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566983"/>
                  </a:ext>
                </a:extLst>
              </a:tr>
              <a:tr h="204259"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8425356"/>
                  </a:ext>
                </a:extLst>
              </a:tr>
            </a:tbl>
          </a:graphicData>
        </a:graphic>
      </p:graphicFrame>
      <p:grpSp>
        <p:nvGrpSpPr>
          <p:cNvPr id="9" name="Group 8">
            <a:extLst>
              <a:ext uri="{FF2B5EF4-FFF2-40B4-BE49-F238E27FC236}">
                <a16:creationId xmlns:a16="http://schemas.microsoft.com/office/drawing/2014/main" id="{3FC6DC89-0384-F64C-BD4C-633FBDE9BFC6}"/>
              </a:ext>
            </a:extLst>
          </p:cNvPr>
          <p:cNvGrpSpPr/>
          <p:nvPr/>
        </p:nvGrpSpPr>
        <p:grpSpPr>
          <a:xfrm>
            <a:off x="1457271" y="1191772"/>
            <a:ext cx="3837162" cy="4588199"/>
            <a:chOff x="4101816" y="2037592"/>
            <a:chExt cx="3837162" cy="4588199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46FD2FEB-972D-2343-A644-EB2ABA1127C4}"/>
                </a:ext>
              </a:extLst>
            </p:cNvPr>
            <p:cNvGrpSpPr/>
            <p:nvPr/>
          </p:nvGrpSpPr>
          <p:grpSpPr>
            <a:xfrm>
              <a:off x="4826867" y="2037592"/>
              <a:ext cx="3112111" cy="4444468"/>
              <a:chOff x="10124099" y="2022922"/>
              <a:chExt cx="3112111" cy="4444468"/>
            </a:xfrm>
          </p:grpSpPr>
          <p:sp>
            <p:nvSpPr>
              <p:cNvPr id="14" name="Rectangle 13">
                <a:extLst>
                  <a:ext uri="{FF2B5EF4-FFF2-40B4-BE49-F238E27FC236}">
                    <a16:creationId xmlns:a16="http://schemas.microsoft.com/office/drawing/2014/main" id="{01921D6F-1C9E-FC4A-A747-2E76D5116FAA}"/>
                  </a:ext>
                </a:extLst>
              </p:cNvPr>
              <p:cNvSpPr/>
              <p:nvPr/>
            </p:nvSpPr>
            <p:spPr>
              <a:xfrm>
                <a:off x="10491473" y="2022922"/>
                <a:ext cx="1325676" cy="351231"/>
              </a:xfrm>
              <a:prstGeom prst="rect">
                <a:avLst/>
              </a:prstGeom>
              <a:solidFill>
                <a:schemeClr val="accent5">
                  <a:lumMod val="40000"/>
                  <a:lumOff val="60000"/>
                  <a:alpha val="20000"/>
                </a:schemeClr>
              </a:solidFill>
              <a:ln w="57150">
                <a:solidFill>
                  <a:schemeClr val="accent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 b="1" dirty="0">
                  <a:solidFill>
                    <a:schemeClr val="accent5"/>
                  </a:solidFill>
                  <a:latin typeface="Futura Medium" panose="020B0602020204020303" pitchFamily="34" charset="-79"/>
                  <a:cs typeface="Futura Medium" panose="020B0602020204020303" pitchFamily="34" charset="-79"/>
                </a:endParaRPr>
              </a:p>
            </p:txBody>
          </p:sp>
          <p:sp>
            <p:nvSpPr>
              <p:cNvPr id="15" name="Arc 14">
                <a:extLst>
                  <a:ext uri="{FF2B5EF4-FFF2-40B4-BE49-F238E27FC236}">
                    <a16:creationId xmlns:a16="http://schemas.microsoft.com/office/drawing/2014/main" id="{7ACEFF11-A263-3D4B-96CE-9B22BE47314D}"/>
                  </a:ext>
                </a:extLst>
              </p:cNvPr>
              <p:cNvSpPr/>
              <p:nvPr/>
            </p:nvSpPr>
            <p:spPr>
              <a:xfrm rot="10800000" flipH="1" flipV="1">
                <a:off x="10124099" y="2202581"/>
                <a:ext cx="3112111" cy="4264809"/>
              </a:xfrm>
              <a:prstGeom prst="arc">
                <a:avLst>
                  <a:gd name="adj1" fmla="val 16378851"/>
                  <a:gd name="adj2" fmla="val 5507608"/>
                </a:avLst>
              </a:prstGeom>
              <a:ln w="57150">
                <a:solidFill>
                  <a:schemeClr val="accent5"/>
                </a:solidFill>
                <a:headEnd type="none" w="med" len="med"/>
                <a:tailEnd type="arrow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0F708C73-B00C-D645-B5F9-98CF03F2A1AF}"/>
                </a:ext>
              </a:extLst>
            </p:cNvPr>
            <p:cNvGrpSpPr/>
            <p:nvPr/>
          </p:nvGrpSpPr>
          <p:grpSpPr>
            <a:xfrm>
              <a:off x="4101816" y="6268525"/>
              <a:ext cx="2418101" cy="357266"/>
              <a:chOff x="9399048" y="4814458"/>
              <a:chExt cx="2418101" cy="357266"/>
            </a:xfrm>
          </p:grpSpPr>
          <p:sp>
            <p:nvSpPr>
              <p:cNvPr id="12" name="Rectangle 11">
                <a:extLst>
                  <a:ext uri="{FF2B5EF4-FFF2-40B4-BE49-F238E27FC236}">
                    <a16:creationId xmlns:a16="http://schemas.microsoft.com/office/drawing/2014/main" id="{95D65E8D-B3A3-434A-8AB1-3C44B7938393}"/>
                  </a:ext>
                </a:extLst>
              </p:cNvPr>
              <p:cNvSpPr/>
              <p:nvPr/>
            </p:nvSpPr>
            <p:spPr>
              <a:xfrm>
                <a:off x="10491473" y="4814458"/>
                <a:ext cx="1325676" cy="357266"/>
              </a:xfrm>
              <a:prstGeom prst="rect">
                <a:avLst/>
              </a:prstGeom>
              <a:solidFill>
                <a:schemeClr val="bg1">
                  <a:lumMod val="50000"/>
                  <a:alpha val="20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 b="1" dirty="0">
                  <a:solidFill>
                    <a:schemeClr val="accent5"/>
                  </a:solidFill>
                  <a:latin typeface="Futura Medium" panose="020B0602020204020303" pitchFamily="34" charset="-79"/>
                  <a:cs typeface="Futura Medium" panose="020B0602020204020303" pitchFamily="34" charset="-79"/>
                </a:endParaRPr>
              </a:p>
            </p:txBody>
          </p:sp>
          <p:sp>
            <p:nvSpPr>
              <p:cNvPr id="13" name="Rectangle 12">
                <a:extLst>
                  <a:ext uri="{FF2B5EF4-FFF2-40B4-BE49-F238E27FC236}">
                    <a16:creationId xmlns:a16="http://schemas.microsoft.com/office/drawing/2014/main" id="{388AA201-E859-8747-87FC-0A1E3D64E10D}"/>
                  </a:ext>
                </a:extLst>
              </p:cNvPr>
              <p:cNvSpPr/>
              <p:nvPr/>
            </p:nvSpPr>
            <p:spPr>
              <a:xfrm>
                <a:off x="9399048" y="4846813"/>
                <a:ext cx="1114282" cy="276611"/>
              </a:xfrm>
              <a:prstGeom prst="rect">
                <a:avLst/>
              </a:prstGeom>
              <a:solidFill>
                <a:schemeClr val="accent5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400" b="1" dirty="0">
                    <a:solidFill>
                      <a:schemeClr val="bg1"/>
                    </a:solidFill>
                    <a:latin typeface="Futura Medium" panose="020B0602020204020303" pitchFamily="34" charset="-79"/>
                    <a:cs typeface="Futura Medium" panose="020B0602020204020303" pitchFamily="34" charset="-79"/>
                  </a:rPr>
                  <a:t>$885M</a:t>
                </a:r>
              </a:p>
            </p:txBody>
          </p:sp>
        </p:grp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E0DDEA8C-D295-9B4F-A873-B19D1B11B75A}"/>
              </a:ext>
            </a:extLst>
          </p:cNvPr>
          <p:cNvGrpSpPr/>
          <p:nvPr/>
        </p:nvGrpSpPr>
        <p:grpSpPr>
          <a:xfrm>
            <a:off x="1445507" y="4965237"/>
            <a:ext cx="3279710" cy="1521786"/>
            <a:chOff x="4090052" y="5085931"/>
            <a:chExt cx="3279710" cy="1521786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F8DE928A-CB1A-9548-ABC6-3F2DDE93EE25}"/>
                </a:ext>
              </a:extLst>
            </p:cNvPr>
            <p:cNvGrpSpPr/>
            <p:nvPr/>
          </p:nvGrpSpPr>
          <p:grpSpPr>
            <a:xfrm>
              <a:off x="5185711" y="5085931"/>
              <a:ext cx="2184051" cy="1374033"/>
              <a:chOff x="10482943" y="5071261"/>
              <a:chExt cx="2184051" cy="1374033"/>
            </a:xfrm>
          </p:grpSpPr>
          <p:sp>
            <p:nvSpPr>
              <p:cNvPr id="23" name="Rectangle 22">
                <a:extLst>
                  <a:ext uri="{FF2B5EF4-FFF2-40B4-BE49-F238E27FC236}">
                    <a16:creationId xmlns:a16="http://schemas.microsoft.com/office/drawing/2014/main" id="{6F367BDF-3FF8-DD4A-B3B5-AE95D7629562}"/>
                  </a:ext>
                </a:extLst>
              </p:cNvPr>
              <p:cNvSpPr/>
              <p:nvPr/>
            </p:nvSpPr>
            <p:spPr>
              <a:xfrm>
                <a:off x="10482943" y="5071261"/>
                <a:ext cx="1325676" cy="351231"/>
              </a:xfrm>
              <a:prstGeom prst="rect">
                <a:avLst/>
              </a:prstGeom>
              <a:solidFill>
                <a:schemeClr val="accent5">
                  <a:lumMod val="40000"/>
                  <a:lumOff val="60000"/>
                  <a:alpha val="20000"/>
                </a:schemeClr>
              </a:solidFill>
              <a:ln w="57150">
                <a:solidFill>
                  <a:schemeClr val="accent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 b="1" dirty="0">
                  <a:solidFill>
                    <a:schemeClr val="accent5"/>
                  </a:solidFill>
                  <a:latin typeface="Futura Medium" panose="020B0602020204020303" pitchFamily="34" charset="-79"/>
                  <a:cs typeface="Futura Medium" panose="020B0602020204020303" pitchFamily="34" charset="-79"/>
                </a:endParaRPr>
              </a:p>
            </p:txBody>
          </p:sp>
          <p:sp>
            <p:nvSpPr>
              <p:cNvPr id="24" name="Arc 23">
                <a:extLst>
                  <a:ext uri="{FF2B5EF4-FFF2-40B4-BE49-F238E27FC236}">
                    <a16:creationId xmlns:a16="http://schemas.microsoft.com/office/drawing/2014/main" id="{2D65F8A3-2E4A-BA43-BC25-85D05C5BF92C}"/>
                  </a:ext>
                </a:extLst>
              </p:cNvPr>
              <p:cNvSpPr/>
              <p:nvPr/>
            </p:nvSpPr>
            <p:spPr>
              <a:xfrm rot="10800000" flipH="1" flipV="1">
                <a:off x="10825224" y="5199943"/>
                <a:ext cx="1841770" cy="1245351"/>
              </a:xfrm>
              <a:prstGeom prst="arc">
                <a:avLst>
                  <a:gd name="adj1" fmla="val 16378851"/>
                  <a:gd name="adj2" fmla="val 5932829"/>
                </a:avLst>
              </a:prstGeom>
              <a:ln w="57150">
                <a:solidFill>
                  <a:schemeClr val="accent5"/>
                </a:solidFill>
                <a:headEnd type="none" w="med" len="med"/>
                <a:tailEnd type="arrow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4E61CC28-4EAB-F14A-B146-4809E6947B8D}"/>
                </a:ext>
              </a:extLst>
            </p:cNvPr>
            <p:cNvGrpSpPr/>
            <p:nvPr/>
          </p:nvGrpSpPr>
          <p:grpSpPr>
            <a:xfrm>
              <a:off x="4090052" y="6250451"/>
              <a:ext cx="2421335" cy="357266"/>
              <a:chOff x="9387284" y="4796384"/>
              <a:chExt cx="2421335" cy="357266"/>
            </a:xfrm>
          </p:grpSpPr>
          <p:sp>
            <p:nvSpPr>
              <p:cNvPr id="21" name="Rectangle 20">
                <a:extLst>
                  <a:ext uri="{FF2B5EF4-FFF2-40B4-BE49-F238E27FC236}">
                    <a16:creationId xmlns:a16="http://schemas.microsoft.com/office/drawing/2014/main" id="{78FE8113-8C92-9648-97DB-D382ED1B258F}"/>
                  </a:ext>
                </a:extLst>
              </p:cNvPr>
              <p:cNvSpPr/>
              <p:nvPr/>
            </p:nvSpPr>
            <p:spPr>
              <a:xfrm>
                <a:off x="10482943" y="4796384"/>
                <a:ext cx="1325676" cy="357266"/>
              </a:xfrm>
              <a:prstGeom prst="rect">
                <a:avLst/>
              </a:prstGeom>
              <a:solidFill>
                <a:schemeClr val="bg1">
                  <a:lumMod val="50000"/>
                  <a:alpha val="20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 b="1" dirty="0">
                  <a:solidFill>
                    <a:schemeClr val="accent5"/>
                  </a:solidFill>
                  <a:latin typeface="Futura Medium" panose="020B0602020204020303" pitchFamily="34" charset="-79"/>
                  <a:cs typeface="Futura Medium" panose="020B0602020204020303" pitchFamily="34" charset="-79"/>
                </a:endParaRPr>
              </a:p>
            </p:txBody>
          </p:sp>
          <p:sp>
            <p:nvSpPr>
              <p:cNvPr id="22" name="Rectangle 21">
                <a:extLst>
                  <a:ext uri="{FF2B5EF4-FFF2-40B4-BE49-F238E27FC236}">
                    <a16:creationId xmlns:a16="http://schemas.microsoft.com/office/drawing/2014/main" id="{9DEB9C8E-2308-9A43-9B6C-CB847EF46D42}"/>
                  </a:ext>
                </a:extLst>
              </p:cNvPr>
              <p:cNvSpPr/>
              <p:nvPr/>
            </p:nvSpPr>
            <p:spPr>
              <a:xfrm>
                <a:off x="9387284" y="4845795"/>
                <a:ext cx="1137810" cy="292326"/>
              </a:xfrm>
              <a:prstGeom prst="rect">
                <a:avLst/>
              </a:prstGeom>
              <a:solidFill>
                <a:schemeClr val="accent5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400" dirty="0">
                    <a:solidFill>
                      <a:schemeClr val="bg1"/>
                    </a:solidFill>
                    <a:latin typeface="Futura Medium" panose="020B0602020204020303" pitchFamily="34" charset="-79"/>
                    <a:cs typeface="Futura Medium" panose="020B0602020204020303" pitchFamily="34" charset="-79"/>
                  </a:rPr>
                  <a:t>undisclosed</a:t>
                </a:r>
              </a:p>
            </p:txBody>
          </p:sp>
        </p:grp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44205659-E117-5F4C-8ECD-B375F4D06D2A}"/>
              </a:ext>
            </a:extLst>
          </p:cNvPr>
          <p:cNvGrpSpPr/>
          <p:nvPr/>
        </p:nvGrpSpPr>
        <p:grpSpPr>
          <a:xfrm>
            <a:off x="8812682" y="2410524"/>
            <a:ext cx="3567926" cy="4113303"/>
            <a:chOff x="3507064" y="2890506"/>
            <a:chExt cx="3567926" cy="4113303"/>
          </a:xfrm>
        </p:grpSpPr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74D66572-E2FF-FF4B-BA26-87EA4F7975CA}"/>
                </a:ext>
              </a:extLst>
            </p:cNvPr>
            <p:cNvGrpSpPr/>
            <p:nvPr/>
          </p:nvGrpSpPr>
          <p:grpSpPr>
            <a:xfrm>
              <a:off x="3507064" y="2890506"/>
              <a:ext cx="3567926" cy="3677458"/>
              <a:chOff x="8804296" y="2875836"/>
              <a:chExt cx="3567926" cy="3677458"/>
            </a:xfrm>
          </p:grpSpPr>
          <p:sp>
            <p:nvSpPr>
              <p:cNvPr id="30" name="Rectangle 29">
                <a:extLst>
                  <a:ext uri="{FF2B5EF4-FFF2-40B4-BE49-F238E27FC236}">
                    <a16:creationId xmlns:a16="http://schemas.microsoft.com/office/drawing/2014/main" id="{FDC7DCA7-717F-B247-808A-7EA48A61C6FF}"/>
                  </a:ext>
                </a:extLst>
              </p:cNvPr>
              <p:cNvSpPr/>
              <p:nvPr/>
            </p:nvSpPr>
            <p:spPr>
              <a:xfrm>
                <a:off x="10481880" y="2875836"/>
                <a:ext cx="1325676" cy="351231"/>
              </a:xfrm>
              <a:prstGeom prst="rect">
                <a:avLst/>
              </a:prstGeom>
              <a:solidFill>
                <a:schemeClr val="accent5">
                  <a:lumMod val="40000"/>
                  <a:lumOff val="60000"/>
                  <a:alpha val="20000"/>
                </a:schemeClr>
              </a:solidFill>
              <a:ln w="57150">
                <a:solidFill>
                  <a:schemeClr val="accent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 b="1" dirty="0">
                  <a:solidFill>
                    <a:schemeClr val="accent5"/>
                  </a:solidFill>
                  <a:latin typeface="Futura Medium" panose="020B0602020204020303" pitchFamily="34" charset="-79"/>
                  <a:cs typeface="Futura Medium" panose="020B0602020204020303" pitchFamily="34" charset="-79"/>
                </a:endParaRPr>
              </a:p>
            </p:txBody>
          </p:sp>
          <p:sp>
            <p:nvSpPr>
              <p:cNvPr id="31" name="Arc 30">
                <a:extLst>
                  <a:ext uri="{FF2B5EF4-FFF2-40B4-BE49-F238E27FC236}">
                    <a16:creationId xmlns:a16="http://schemas.microsoft.com/office/drawing/2014/main" id="{BDF765DC-453B-914E-B33B-A30C466BC980}"/>
                  </a:ext>
                </a:extLst>
              </p:cNvPr>
              <p:cNvSpPr/>
              <p:nvPr/>
            </p:nvSpPr>
            <p:spPr>
              <a:xfrm rot="10800000" flipV="1">
                <a:off x="8804296" y="3061028"/>
                <a:ext cx="3567926" cy="3492266"/>
              </a:xfrm>
              <a:prstGeom prst="arc">
                <a:avLst>
                  <a:gd name="adj1" fmla="val 16378851"/>
                  <a:gd name="adj2" fmla="val 5201544"/>
                </a:avLst>
              </a:prstGeom>
              <a:ln w="57150">
                <a:solidFill>
                  <a:schemeClr val="accent5"/>
                </a:solidFill>
                <a:headEnd type="none" w="med" len="med"/>
                <a:tailEnd type="arrow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0D0E65B6-8A2A-4241-940F-4D5149D3B2DC}"/>
                </a:ext>
              </a:extLst>
            </p:cNvPr>
            <p:cNvGrpSpPr/>
            <p:nvPr/>
          </p:nvGrpSpPr>
          <p:grpSpPr>
            <a:xfrm>
              <a:off x="5174975" y="6398055"/>
              <a:ext cx="1325676" cy="605754"/>
              <a:chOff x="10472207" y="4943988"/>
              <a:chExt cx="1325676" cy="605754"/>
            </a:xfrm>
          </p:grpSpPr>
          <p:sp>
            <p:nvSpPr>
              <p:cNvPr id="28" name="Rectangle 27">
                <a:extLst>
                  <a:ext uri="{FF2B5EF4-FFF2-40B4-BE49-F238E27FC236}">
                    <a16:creationId xmlns:a16="http://schemas.microsoft.com/office/drawing/2014/main" id="{56D67826-7284-664E-9336-123B9C115881}"/>
                  </a:ext>
                </a:extLst>
              </p:cNvPr>
              <p:cNvSpPr/>
              <p:nvPr/>
            </p:nvSpPr>
            <p:spPr>
              <a:xfrm>
                <a:off x="10472207" y="5192476"/>
                <a:ext cx="1325676" cy="357266"/>
              </a:xfrm>
              <a:prstGeom prst="rect">
                <a:avLst/>
              </a:prstGeom>
              <a:solidFill>
                <a:schemeClr val="bg1">
                  <a:lumMod val="50000"/>
                  <a:alpha val="20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 b="1" dirty="0">
                  <a:solidFill>
                    <a:schemeClr val="accent5"/>
                  </a:solidFill>
                  <a:latin typeface="Futura Medium" panose="020B0602020204020303" pitchFamily="34" charset="-79"/>
                  <a:cs typeface="Futura Medium" panose="020B0602020204020303" pitchFamily="34" charset="-79"/>
                </a:endParaRPr>
              </a:p>
            </p:txBody>
          </p:sp>
          <p:sp>
            <p:nvSpPr>
              <p:cNvPr id="29" name="Rectangle 28">
                <a:extLst>
                  <a:ext uri="{FF2B5EF4-FFF2-40B4-BE49-F238E27FC236}">
                    <a16:creationId xmlns:a16="http://schemas.microsoft.com/office/drawing/2014/main" id="{94AA672B-60E2-3743-B387-0936D86E6B64}"/>
                  </a:ext>
                </a:extLst>
              </p:cNvPr>
              <p:cNvSpPr/>
              <p:nvPr/>
            </p:nvSpPr>
            <p:spPr>
              <a:xfrm>
                <a:off x="10472207" y="4943988"/>
                <a:ext cx="1325676" cy="256597"/>
              </a:xfrm>
              <a:prstGeom prst="rect">
                <a:avLst/>
              </a:prstGeom>
              <a:solidFill>
                <a:schemeClr val="accent5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400" b="1" dirty="0">
                    <a:solidFill>
                      <a:schemeClr val="bg1"/>
                    </a:solidFill>
                    <a:latin typeface="Futura Medium" panose="020B0602020204020303" pitchFamily="34" charset="-79"/>
                    <a:cs typeface="Futura Medium" panose="020B0602020204020303" pitchFamily="34" charset="-79"/>
                  </a:rPr>
                  <a:t>$60M</a:t>
                </a:r>
              </a:p>
            </p:txBody>
          </p:sp>
        </p:grp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68125E2E-9DCB-6541-83E5-972DC70F7841}"/>
              </a:ext>
            </a:extLst>
          </p:cNvPr>
          <p:cNvGrpSpPr/>
          <p:nvPr/>
        </p:nvGrpSpPr>
        <p:grpSpPr>
          <a:xfrm>
            <a:off x="380076" y="3847648"/>
            <a:ext cx="5009779" cy="2286988"/>
            <a:chOff x="833191" y="4739562"/>
            <a:chExt cx="5009779" cy="2286988"/>
          </a:xfrm>
        </p:grpSpPr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ED3D5A59-FE6A-D740-B86A-C304DB8D27EC}"/>
                </a:ext>
              </a:extLst>
            </p:cNvPr>
            <p:cNvGrpSpPr/>
            <p:nvPr/>
          </p:nvGrpSpPr>
          <p:grpSpPr>
            <a:xfrm>
              <a:off x="833191" y="4739562"/>
              <a:ext cx="5009779" cy="2147185"/>
              <a:chOff x="6130423" y="4724892"/>
              <a:chExt cx="5009779" cy="2147185"/>
            </a:xfrm>
          </p:grpSpPr>
          <p:sp>
            <p:nvSpPr>
              <p:cNvPr id="40" name="Rectangle 39">
                <a:extLst>
                  <a:ext uri="{FF2B5EF4-FFF2-40B4-BE49-F238E27FC236}">
                    <a16:creationId xmlns:a16="http://schemas.microsoft.com/office/drawing/2014/main" id="{DBB932DC-48C2-4A4B-9B0B-CACA908B73E7}"/>
                  </a:ext>
                </a:extLst>
              </p:cNvPr>
              <p:cNvSpPr/>
              <p:nvPr/>
            </p:nvSpPr>
            <p:spPr>
              <a:xfrm>
                <a:off x="8272381" y="4724892"/>
                <a:ext cx="1325676" cy="351231"/>
              </a:xfrm>
              <a:prstGeom prst="rect">
                <a:avLst/>
              </a:prstGeom>
              <a:solidFill>
                <a:schemeClr val="accent5">
                  <a:lumMod val="40000"/>
                  <a:lumOff val="60000"/>
                  <a:alpha val="20000"/>
                </a:schemeClr>
              </a:solidFill>
              <a:ln w="57150">
                <a:solidFill>
                  <a:schemeClr val="accent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 b="1" dirty="0">
                  <a:solidFill>
                    <a:schemeClr val="accent5"/>
                  </a:solidFill>
                  <a:latin typeface="Futura Medium" panose="020B0602020204020303" pitchFamily="34" charset="-79"/>
                  <a:cs typeface="Futura Medium" panose="020B0602020204020303" pitchFamily="34" charset="-79"/>
                </a:endParaRPr>
              </a:p>
            </p:txBody>
          </p:sp>
          <p:sp>
            <p:nvSpPr>
              <p:cNvPr id="41" name="Arc 40">
                <a:extLst>
                  <a:ext uri="{FF2B5EF4-FFF2-40B4-BE49-F238E27FC236}">
                    <a16:creationId xmlns:a16="http://schemas.microsoft.com/office/drawing/2014/main" id="{28E59F99-13F2-4648-B7E7-CF9DDC34ADC2}"/>
                  </a:ext>
                </a:extLst>
              </p:cNvPr>
              <p:cNvSpPr/>
              <p:nvPr/>
            </p:nvSpPr>
            <p:spPr>
              <a:xfrm rot="10800000" flipH="1" flipV="1">
                <a:off x="6130423" y="4896464"/>
                <a:ext cx="5009779" cy="1975613"/>
              </a:xfrm>
              <a:prstGeom prst="arc">
                <a:avLst>
                  <a:gd name="adj1" fmla="val 18984980"/>
                  <a:gd name="adj2" fmla="val 2989189"/>
                </a:avLst>
              </a:prstGeom>
              <a:ln w="57150">
                <a:solidFill>
                  <a:schemeClr val="accent5"/>
                </a:solidFill>
                <a:headEnd type="none" w="med" len="med"/>
                <a:tailEnd type="arrow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B4FCDA97-E787-2E49-983F-05070685A310}"/>
                </a:ext>
              </a:extLst>
            </p:cNvPr>
            <p:cNvGrpSpPr/>
            <p:nvPr/>
          </p:nvGrpSpPr>
          <p:grpSpPr>
            <a:xfrm>
              <a:off x="1888271" y="6669284"/>
              <a:ext cx="2412554" cy="357266"/>
              <a:chOff x="7185503" y="5215217"/>
              <a:chExt cx="2412554" cy="357266"/>
            </a:xfrm>
          </p:grpSpPr>
          <p:sp>
            <p:nvSpPr>
              <p:cNvPr id="38" name="Rectangle 37">
                <a:extLst>
                  <a:ext uri="{FF2B5EF4-FFF2-40B4-BE49-F238E27FC236}">
                    <a16:creationId xmlns:a16="http://schemas.microsoft.com/office/drawing/2014/main" id="{E6C05341-A0FE-2A4A-87B7-AFF558AB122B}"/>
                  </a:ext>
                </a:extLst>
              </p:cNvPr>
              <p:cNvSpPr/>
              <p:nvPr/>
            </p:nvSpPr>
            <p:spPr>
              <a:xfrm>
                <a:off x="8280275" y="5215217"/>
                <a:ext cx="1317782" cy="357266"/>
              </a:xfrm>
              <a:prstGeom prst="rect">
                <a:avLst/>
              </a:prstGeom>
              <a:solidFill>
                <a:schemeClr val="bg1">
                  <a:lumMod val="50000"/>
                  <a:alpha val="20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 b="1" dirty="0">
                  <a:solidFill>
                    <a:schemeClr val="accent5"/>
                  </a:solidFill>
                  <a:latin typeface="Futura Medium" panose="020B0602020204020303" pitchFamily="34" charset="-79"/>
                  <a:cs typeface="Futura Medium" panose="020B0602020204020303" pitchFamily="34" charset="-79"/>
                </a:endParaRPr>
              </a:p>
            </p:txBody>
          </p:sp>
          <p:sp>
            <p:nvSpPr>
              <p:cNvPr id="39" name="Rectangle 38">
                <a:extLst>
                  <a:ext uri="{FF2B5EF4-FFF2-40B4-BE49-F238E27FC236}">
                    <a16:creationId xmlns:a16="http://schemas.microsoft.com/office/drawing/2014/main" id="{65C7C392-A69D-6647-B7D3-4B285D946183}"/>
                  </a:ext>
                </a:extLst>
              </p:cNvPr>
              <p:cNvSpPr/>
              <p:nvPr/>
            </p:nvSpPr>
            <p:spPr>
              <a:xfrm>
                <a:off x="7185503" y="5231927"/>
                <a:ext cx="1137810" cy="308495"/>
              </a:xfrm>
              <a:prstGeom prst="rect">
                <a:avLst/>
              </a:prstGeom>
              <a:solidFill>
                <a:schemeClr val="accent5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400" b="1" dirty="0">
                    <a:solidFill>
                      <a:schemeClr val="bg1"/>
                    </a:solidFill>
                    <a:latin typeface="Futura Medium" panose="020B0602020204020303" pitchFamily="34" charset="-79"/>
                    <a:cs typeface="Futura Medium" panose="020B0602020204020303" pitchFamily="34" charset="-79"/>
                  </a:rPr>
                  <a:t>$320M</a:t>
                </a:r>
              </a:p>
            </p:txBody>
          </p:sp>
        </p:grp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098225A0-3096-E04D-BBF5-172F35E249A5}"/>
              </a:ext>
            </a:extLst>
          </p:cNvPr>
          <p:cNvGrpSpPr/>
          <p:nvPr/>
        </p:nvGrpSpPr>
        <p:grpSpPr>
          <a:xfrm>
            <a:off x="5618976" y="3846205"/>
            <a:ext cx="2964585" cy="2291032"/>
            <a:chOff x="2113014" y="4745457"/>
            <a:chExt cx="2964585" cy="2291032"/>
          </a:xfrm>
        </p:grpSpPr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B23EE31C-C45F-AB4C-BF4C-B14797817161}"/>
                </a:ext>
              </a:extLst>
            </p:cNvPr>
            <p:cNvGrpSpPr/>
            <p:nvPr/>
          </p:nvGrpSpPr>
          <p:grpSpPr>
            <a:xfrm>
              <a:off x="2113014" y="4745457"/>
              <a:ext cx="2964585" cy="2116269"/>
              <a:chOff x="7410246" y="4730787"/>
              <a:chExt cx="2964585" cy="2116269"/>
            </a:xfrm>
          </p:grpSpPr>
          <p:sp>
            <p:nvSpPr>
              <p:cNvPr id="47" name="Rectangle 46">
                <a:extLst>
                  <a:ext uri="{FF2B5EF4-FFF2-40B4-BE49-F238E27FC236}">
                    <a16:creationId xmlns:a16="http://schemas.microsoft.com/office/drawing/2014/main" id="{2CE55EBC-6E99-074B-87E0-F1953A379446}"/>
                  </a:ext>
                </a:extLst>
              </p:cNvPr>
              <p:cNvSpPr/>
              <p:nvPr/>
            </p:nvSpPr>
            <p:spPr>
              <a:xfrm>
                <a:off x="8314024" y="4730787"/>
                <a:ext cx="1325676" cy="351231"/>
              </a:xfrm>
              <a:prstGeom prst="rect">
                <a:avLst/>
              </a:prstGeom>
              <a:solidFill>
                <a:schemeClr val="accent5">
                  <a:lumMod val="40000"/>
                  <a:lumOff val="60000"/>
                  <a:alpha val="20000"/>
                </a:schemeClr>
              </a:solidFill>
              <a:ln w="57150">
                <a:solidFill>
                  <a:schemeClr val="accent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 b="1" dirty="0">
                  <a:solidFill>
                    <a:schemeClr val="accent5"/>
                  </a:solidFill>
                  <a:latin typeface="Futura Medium" panose="020B0602020204020303" pitchFamily="34" charset="-79"/>
                  <a:cs typeface="Futura Medium" panose="020B0602020204020303" pitchFamily="34" charset="-79"/>
                </a:endParaRPr>
              </a:p>
            </p:txBody>
          </p:sp>
          <p:sp>
            <p:nvSpPr>
              <p:cNvPr id="48" name="Arc 47">
                <a:extLst>
                  <a:ext uri="{FF2B5EF4-FFF2-40B4-BE49-F238E27FC236}">
                    <a16:creationId xmlns:a16="http://schemas.microsoft.com/office/drawing/2014/main" id="{009AE781-8C0F-704D-8D86-476466490C4A}"/>
                  </a:ext>
                </a:extLst>
              </p:cNvPr>
              <p:cNvSpPr/>
              <p:nvPr/>
            </p:nvSpPr>
            <p:spPr>
              <a:xfrm rot="10800000" flipH="1" flipV="1">
                <a:off x="7410246" y="4730787"/>
                <a:ext cx="2964585" cy="2116269"/>
              </a:xfrm>
              <a:prstGeom prst="arc">
                <a:avLst>
                  <a:gd name="adj1" fmla="val 18510146"/>
                  <a:gd name="adj2" fmla="val 4275860"/>
                </a:avLst>
              </a:prstGeom>
              <a:ln w="57150">
                <a:solidFill>
                  <a:schemeClr val="accent5"/>
                </a:solidFill>
                <a:headEnd type="none" w="med" len="med"/>
                <a:tailEnd type="arrow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DC498CDA-27BF-1E4A-BAE3-B5502C5FD420}"/>
                </a:ext>
              </a:extLst>
            </p:cNvPr>
            <p:cNvSpPr/>
            <p:nvPr/>
          </p:nvSpPr>
          <p:spPr>
            <a:xfrm>
              <a:off x="2982787" y="6679223"/>
              <a:ext cx="1325676" cy="357266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 b="1" dirty="0">
                <a:solidFill>
                  <a:schemeClr val="accent5"/>
                </a:solidFill>
                <a:latin typeface="Futura Medium" panose="020B0602020204020303" pitchFamily="34" charset="-79"/>
                <a:cs typeface="Futura Medium" panose="020B0602020204020303" pitchFamily="34" charset="-79"/>
              </a:endParaRPr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D9ACD52E-2743-8F48-8BDA-D66C73D73A04}"/>
              </a:ext>
            </a:extLst>
          </p:cNvPr>
          <p:cNvSpPr/>
          <p:nvPr/>
        </p:nvSpPr>
        <p:spPr>
          <a:xfrm>
            <a:off x="4593115" y="2354494"/>
            <a:ext cx="4142007" cy="2959844"/>
          </a:xfrm>
          <a:prstGeom prst="rect">
            <a:avLst/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latin typeface="Avenir Next" panose="020B0503020202020204" pitchFamily="34" charset="0"/>
              </a:rPr>
              <a:t>Who is trying to develop a </a:t>
            </a:r>
            <a:br>
              <a:rPr lang="en-US" sz="2800" b="1" dirty="0">
                <a:latin typeface="Avenir Next" panose="020B0503020202020204" pitchFamily="34" charset="0"/>
              </a:rPr>
            </a:br>
            <a:r>
              <a:rPr lang="en-US" sz="2800" b="1" dirty="0">
                <a:latin typeface="Avenir Next" panose="020B0503020202020204" pitchFamily="34" charset="0"/>
              </a:rPr>
              <a:t>“ME-TOO” drug?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E10089B-5225-B04A-9B8F-7EE3F3E548BF}"/>
              </a:ext>
            </a:extLst>
          </p:cNvPr>
          <p:cNvSpPr txBox="1"/>
          <p:nvPr/>
        </p:nvSpPr>
        <p:spPr>
          <a:xfrm>
            <a:off x="152402" y="6718129"/>
            <a:ext cx="184008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TOTAL M&amp;A</a:t>
            </a:r>
          </a:p>
        </p:txBody>
      </p:sp>
    </p:spTree>
    <p:extLst>
      <p:ext uri="{BB962C8B-B14F-4D97-AF65-F5344CB8AC3E}">
        <p14:creationId xmlns:p14="http://schemas.microsoft.com/office/powerpoint/2010/main" val="26523905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" name="Rectangle 157">
            <a:extLst>
              <a:ext uri="{FF2B5EF4-FFF2-40B4-BE49-F238E27FC236}">
                <a16:creationId xmlns:a16="http://schemas.microsoft.com/office/drawing/2014/main" id="{155B9940-0FFA-944F-B7EA-45AB454EF309}"/>
              </a:ext>
            </a:extLst>
          </p:cNvPr>
          <p:cNvSpPr/>
          <p:nvPr/>
        </p:nvSpPr>
        <p:spPr>
          <a:xfrm>
            <a:off x="-14319" y="5441364"/>
            <a:ext cx="2761785" cy="156966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" name="Rectangle 156">
            <a:extLst>
              <a:ext uri="{FF2B5EF4-FFF2-40B4-BE49-F238E27FC236}">
                <a16:creationId xmlns:a16="http://schemas.microsoft.com/office/drawing/2014/main" id="{675657A6-69EB-4B4D-AEE8-7BFFF20DC090}"/>
              </a:ext>
            </a:extLst>
          </p:cNvPr>
          <p:cNvSpPr/>
          <p:nvPr/>
        </p:nvSpPr>
        <p:spPr>
          <a:xfrm>
            <a:off x="-9330" y="2123974"/>
            <a:ext cx="2761785" cy="315584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" name="Rectangle 155">
            <a:extLst>
              <a:ext uri="{FF2B5EF4-FFF2-40B4-BE49-F238E27FC236}">
                <a16:creationId xmlns:a16="http://schemas.microsoft.com/office/drawing/2014/main" id="{30AD1283-51B2-C240-9C0B-6D527A280B2E}"/>
              </a:ext>
            </a:extLst>
          </p:cNvPr>
          <p:cNvSpPr/>
          <p:nvPr/>
        </p:nvSpPr>
        <p:spPr>
          <a:xfrm>
            <a:off x="-9775" y="1117603"/>
            <a:ext cx="2761785" cy="89273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1486578-CCBA-9C41-80A5-C10FE1F450A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HEPATITIS C: </a:t>
            </a:r>
            <a:r>
              <a:rPr lang="en-US" b="1" dirty="0">
                <a:solidFill>
                  <a:schemeClr val="accent3"/>
                </a:solidFill>
              </a:rPr>
              <a:t>2004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ED73D3A-F0EA-2645-9325-AE242D725ED9}"/>
              </a:ext>
            </a:extLst>
          </p:cNvPr>
          <p:cNvSpPr txBox="1"/>
          <p:nvPr/>
        </p:nvSpPr>
        <p:spPr>
          <a:xfrm>
            <a:off x="316047" y="1189996"/>
            <a:ext cx="249889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>
                <a:solidFill>
                  <a:schemeClr val="accent1"/>
                </a:solidFill>
                <a:latin typeface="Futura" panose="020B0602020204020303" pitchFamily="34" charset="-79"/>
                <a:cs typeface="Futura" panose="020B0602020204020303" pitchFamily="34" charset="-79"/>
              </a:rPr>
              <a:t>AMERICANS INFECTED:</a:t>
            </a:r>
          </a:p>
        </p:txBody>
      </p: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F2A5BBD7-F0FD-B643-8488-83D68CE63AFB}"/>
              </a:ext>
            </a:extLst>
          </p:cNvPr>
          <p:cNvGrpSpPr/>
          <p:nvPr/>
        </p:nvGrpSpPr>
        <p:grpSpPr>
          <a:xfrm>
            <a:off x="2894385" y="1267976"/>
            <a:ext cx="8955111" cy="271926"/>
            <a:chOff x="1735393" y="1219200"/>
            <a:chExt cx="9719078" cy="295124"/>
          </a:xfrm>
          <a:solidFill>
            <a:schemeClr val="accent3"/>
          </a:solidFill>
        </p:grpSpPr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F883F9CF-5975-C649-8266-7CC7F13C9FDA}"/>
                </a:ext>
              </a:extLst>
            </p:cNvPr>
            <p:cNvGrpSpPr/>
            <p:nvPr/>
          </p:nvGrpSpPr>
          <p:grpSpPr>
            <a:xfrm>
              <a:off x="1735393" y="1219200"/>
              <a:ext cx="3305775" cy="295124"/>
              <a:chOff x="1735393" y="1219200"/>
              <a:chExt cx="3305775" cy="295124"/>
            </a:xfrm>
            <a:grpFill/>
          </p:grpSpPr>
          <p:grpSp>
            <p:nvGrpSpPr>
              <p:cNvPr id="10" name="Group 9">
                <a:extLst>
                  <a:ext uri="{FF2B5EF4-FFF2-40B4-BE49-F238E27FC236}">
                    <a16:creationId xmlns:a16="http://schemas.microsoft.com/office/drawing/2014/main" id="{56291049-64B3-C441-9ABE-3D36483E964E}"/>
                  </a:ext>
                </a:extLst>
              </p:cNvPr>
              <p:cNvGrpSpPr/>
              <p:nvPr/>
            </p:nvGrpSpPr>
            <p:grpSpPr>
              <a:xfrm>
                <a:off x="1735393" y="1219200"/>
                <a:ext cx="897939" cy="295124"/>
                <a:chOff x="1735393" y="1219200"/>
                <a:chExt cx="1391069" cy="457200"/>
              </a:xfrm>
              <a:grpFill/>
            </p:grpSpPr>
            <p:pic>
              <p:nvPicPr>
                <p:cNvPr id="6" name="Graphic 5" descr="Two Men">
                  <a:extLst>
                    <a:ext uri="{FF2B5EF4-FFF2-40B4-BE49-F238E27FC236}">
                      <a16:creationId xmlns:a16="http://schemas.microsoft.com/office/drawing/2014/main" id="{0AFC2D88-B0B8-6B4D-A081-B8401355CA9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735393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7" name="Graphic 6" descr="Two Men">
                  <a:extLst>
                    <a:ext uri="{FF2B5EF4-FFF2-40B4-BE49-F238E27FC236}">
                      <a16:creationId xmlns:a16="http://schemas.microsoft.com/office/drawing/2014/main" id="{9422F86D-2BB8-A746-B767-56E48CB4D368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047567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8" name="Graphic 7" descr="Two Men">
                  <a:extLst>
                    <a:ext uri="{FF2B5EF4-FFF2-40B4-BE49-F238E27FC236}">
                      <a16:creationId xmlns:a16="http://schemas.microsoft.com/office/drawing/2014/main" id="{37296B12-FEBF-F342-85DC-4854FC148932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357088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9" name="Graphic 8" descr="Two Men">
                  <a:extLst>
                    <a:ext uri="{FF2B5EF4-FFF2-40B4-BE49-F238E27FC236}">
                      <a16:creationId xmlns:a16="http://schemas.microsoft.com/office/drawing/2014/main" id="{0F43D6D1-63E3-5746-B4CD-5CE2F3A4295E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669262" y="1219200"/>
                  <a:ext cx="457200" cy="457200"/>
                </a:xfrm>
                <a:prstGeom prst="rect">
                  <a:avLst/>
                </a:prstGeom>
              </p:spPr>
            </p:pic>
          </p:grpSp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1D401278-D00D-994C-A4C9-B97C038D7EB1}"/>
                  </a:ext>
                </a:extLst>
              </p:cNvPr>
              <p:cNvGrpSpPr/>
              <p:nvPr/>
            </p:nvGrpSpPr>
            <p:grpSpPr>
              <a:xfrm>
                <a:off x="2538005" y="1219200"/>
                <a:ext cx="897939" cy="295124"/>
                <a:chOff x="1735393" y="1219200"/>
                <a:chExt cx="1391069" cy="457200"/>
              </a:xfrm>
              <a:grpFill/>
            </p:grpSpPr>
            <p:pic>
              <p:nvPicPr>
                <p:cNvPr id="12" name="Graphic 11" descr="Two Men">
                  <a:extLst>
                    <a:ext uri="{FF2B5EF4-FFF2-40B4-BE49-F238E27FC236}">
                      <a16:creationId xmlns:a16="http://schemas.microsoft.com/office/drawing/2014/main" id="{9BDC3EF8-4BBD-C144-82F7-FEB8A9B822C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735393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13" name="Graphic 12" descr="Two Men">
                  <a:extLst>
                    <a:ext uri="{FF2B5EF4-FFF2-40B4-BE49-F238E27FC236}">
                      <a16:creationId xmlns:a16="http://schemas.microsoft.com/office/drawing/2014/main" id="{3266CF27-9C94-7144-9BD1-E65CFE963D9E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047567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14" name="Graphic 13" descr="Two Men">
                  <a:extLst>
                    <a:ext uri="{FF2B5EF4-FFF2-40B4-BE49-F238E27FC236}">
                      <a16:creationId xmlns:a16="http://schemas.microsoft.com/office/drawing/2014/main" id="{FCE27EEE-D873-7849-9DD6-8C724F6F240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357088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15" name="Graphic 14" descr="Two Men">
                  <a:extLst>
                    <a:ext uri="{FF2B5EF4-FFF2-40B4-BE49-F238E27FC236}">
                      <a16:creationId xmlns:a16="http://schemas.microsoft.com/office/drawing/2014/main" id="{4E610B55-9D7C-AE43-A86A-5528B888269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669262" y="1219200"/>
                  <a:ext cx="457200" cy="457200"/>
                </a:xfrm>
                <a:prstGeom prst="rect">
                  <a:avLst/>
                </a:prstGeom>
              </p:spPr>
            </p:pic>
          </p:grpSp>
          <p:grpSp>
            <p:nvGrpSpPr>
              <p:cNvPr id="16" name="Group 15">
                <a:extLst>
                  <a:ext uri="{FF2B5EF4-FFF2-40B4-BE49-F238E27FC236}">
                    <a16:creationId xmlns:a16="http://schemas.microsoft.com/office/drawing/2014/main" id="{CC9DDE6C-F989-894B-A49E-F3DCA4C83140}"/>
                  </a:ext>
                </a:extLst>
              </p:cNvPr>
              <p:cNvGrpSpPr/>
              <p:nvPr/>
            </p:nvGrpSpPr>
            <p:grpSpPr>
              <a:xfrm>
                <a:off x="3340617" y="1219200"/>
                <a:ext cx="897939" cy="295124"/>
                <a:chOff x="1735393" y="1219200"/>
                <a:chExt cx="1391069" cy="457200"/>
              </a:xfrm>
              <a:grpFill/>
            </p:grpSpPr>
            <p:pic>
              <p:nvPicPr>
                <p:cNvPr id="17" name="Graphic 16" descr="Two Men">
                  <a:extLst>
                    <a:ext uri="{FF2B5EF4-FFF2-40B4-BE49-F238E27FC236}">
                      <a16:creationId xmlns:a16="http://schemas.microsoft.com/office/drawing/2014/main" id="{20301967-0BA1-F141-A657-6BE3FD90FC5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735393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18" name="Graphic 17" descr="Two Men">
                  <a:extLst>
                    <a:ext uri="{FF2B5EF4-FFF2-40B4-BE49-F238E27FC236}">
                      <a16:creationId xmlns:a16="http://schemas.microsoft.com/office/drawing/2014/main" id="{F3EB2A4C-B353-7748-89F0-BA1BC941629E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047567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19" name="Graphic 18" descr="Two Men">
                  <a:extLst>
                    <a:ext uri="{FF2B5EF4-FFF2-40B4-BE49-F238E27FC236}">
                      <a16:creationId xmlns:a16="http://schemas.microsoft.com/office/drawing/2014/main" id="{FEB3C136-05A8-B142-9DA8-A095FBE07102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357088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20" name="Graphic 19" descr="Two Men">
                  <a:extLst>
                    <a:ext uri="{FF2B5EF4-FFF2-40B4-BE49-F238E27FC236}">
                      <a16:creationId xmlns:a16="http://schemas.microsoft.com/office/drawing/2014/main" id="{E26807C7-8D0F-3D41-A438-B93AA0A6C1C3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669262" y="1219200"/>
                  <a:ext cx="457200" cy="457200"/>
                </a:xfrm>
                <a:prstGeom prst="rect">
                  <a:avLst/>
                </a:prstGeom>
              </p:spPr>
            </p:pic>
          </p:grpSp>
          <p:grpSp>
            <p:nvGrpSpPr>
              <p:cNvPr id="21" name="Group 20">
                <a:extLst>
                  <a:ext uri="{FF2B5EF4-FFF2-40B4-BE49-F238E27FC236}">
                    <a16:creationId xmlns:a16="http://schemas.microsoft.com/office/drawing/2014/main" id="{ACF5F72D-C55B-6543-A853-0F4E273AC868}"/>
                  </a:ext>
                </a:extLst>
              </p:cNvPr>
              <p:cNvGrpSpPr/>
              <p:nvPr/>
            </p:nvGrpSpPr>
            <p:grpSpPr>
              <a:xfrm>
                <a:off x="4143229" y="1219200"/>
                <a:ext cx="897939" cy="295124"/>
                <a:chOff x="1735393" y="1219200"/>
                <a:chExt cx="1391069" cy="457200"/>
              </a:xfrm>
              <a:grpFill/>
            </p:grpSpPr>
            <p:pic>
              <p:nvPicPr>
                <p:cNvPr id="22" name="Graphic 21" descr="Two Men">
                  <a:extLst>
                    <a:ext uri="{FF2B5EF4-FFF2-40B4-BE49-F238E27FC236}">
                      <a16:creationId xmlns:a16="http://schemas.microsoft.com/office/drawing/2014/main" id="{1A761C48-8DE7-3740-A593-E9FF5935AA83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735393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23" name="Graphic 22" descr="Two Men">
                  <a:extLst>
                    <a:ext uri="{FF2B5EF4-FFF2-40B4-BE49-F238E27FC236}">
                      <a16:creationId xmlns:a16="http://schemas.microsoft.com/office/drawing/2014/main" id="{E74BFEBC-B61E-7A42-AEFD-7315310E090E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047567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24" name="Graphic 23" descr="Two Men">
                  <a:extLst>
                    <a:ext uri="{FF2B5EF4-FFF2-40B4-BE49-F238E27FC236}">
                      <a16:creationId xmlns:a16="http://schemas.microsoft.com/office/drawing/2014/main" id="{7112952F-A299-7646-8D93-E65547DB97C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357088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25" name="Graphic 24" descr="Two Men">
                  <a:extLst>
                    <a:ext uri="{FF2B5EF4-FFF2-40B4-BE49-F238E27FC236}">
                      <a16:creationId xmlns:a16="http://schemas.microsoft.com/office/drawing/2014/main" id="{307654D0-BFE9-164F-8414-ECA0333982D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669262" y="1219200"/>
                  <a:ext cx="457200" cy="457200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13EFF12C-D047-2E48-BC4C-CC53475297CC}"/>
                </a:ext>
              </a:extLst>
            </p:cNvPr>
            <p:cNvGrpSpPr/>
            <p:nvPr/>
          </p:nvGrpSpPr>
          <p:grpSpPr>
            <a:xfrm>
              <a:off x="4945841" y="1219200"/>
              <a:ext cx="3305775" cy="295124"/>
              <a:chOff x="1735393" y="1219200"/>
              <a:chExt cx="3305775" cy="295124"/>
            </a:xfrm>
            <a:grpFill/>
          </p:grpSpPr>
          <p:grpSp>
            <p:nvGrpSpPr>
              <p:cNvPr id="49" name="Group 48">
                <a:extLst>
                  <a:ext uri="{FF2B5EF4-FFF2-40B4-BE49-F238E27FC236}">
                    <a16:creationId xmlns:a16="http://schemas.microsoft.com/office/drawing/2014/main" id="{A69D2AF1-E3C4-3A43-A431-102DB571FB6C}"/>
                  </a:ext>
                </a:extLst>
              </p:cNvPr>
              <p:cNvGrpSpPr/>
              <p:nvPr/>
            </p:nvGrpSpPr>
            <p:grpSpPr>
              <a:xfrm>
                <a:off x="1735393" y="1219200"/>
                <a:ext cx="897939" cy="295124"/>
                <a:chOff x="1735393" y="1219200"/>
                <a:chExt cx="1391069" cy="457200"/>
              </a:xfrm>
              <a:grpFill/>
            </p:grpSpPr>
            <p:pic>
              <p:nvPicPr>
                <p:cNvPr id="65" name="Graphic 64" descr="Two Men">
                  <a:extLst>
                    <a:ext uri="{FF2B5EF4-FFF2-40B4-BE49-F238E27FC236}">
                      <a16:creationId xmlns:a16="http://schemas.microsoft.com/office/drawing/2014/main" id="{C95D390B-59CE-A54E-A917-F1856596B5D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735393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66" name="Graphic 65" descr="Two Men">
                  <a:extLst>
                    <a:ext uri="{FF2B5EF4-FFF2-40B4-BE49-F238E27FC236}">
                      <a16:creationId xmlns:a16="http://schemas.microsoft.com/office/drawing/2014/main" id="{999EF51B-30A3-7D4E-B2BB-AF4C3DEF5C6C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047567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67" name="Graphic 66" descr="Two Men">
                  <a:extLst>
                    <a:ext uri="{FF2B5EF4-FFF2-40B4-BE49-F238E27FC236}">
                      <a16:creationId xmlns:a16="http://schemas.microsoft.com/office/drawing/2014/main" id="{DBFFE538-B4B8-E44E-BA40-BAB9CF7A2933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357088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68" name="Graphic 67" descr="Two Men">
                  <a:extLst>
                    <a:ext uri="{FF2B5EF4-FFF2-40B4-BE49-F238E27FC236}">
                      <a16:creationId xmlns:a16="http://schemas.microsoft.com/office/drawing/2014/main" id="{35C7A28D-CC36-8048-9781-D0573B8BB7DA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669262" y="1219200"/>
                  <a:ext cx="457200" cy="457200"/>
                </a:xfrm>
                <a:prstGeom prst="rect">
                  <a:avLst/>
                </a:prstGeom>
              </p:spPr>
            </p:pic>
          </p:grpSp>
          <p:grpSp>
            <p:nvGrpSpPr>
              <p:cNvPr id="50" name="Group 49">
                <a:extLst>
                  <a:ext uri="{FF2B5EF4-FFF2-40B4-BE49-F238E27FC236}">
                    <a16:creationId xmlns:a16="http://schemas.microsoft.com/office/drawing/2014/main" id="{5F8E8FCA-F6BE-B647-8487-54F2EB15CDFD}"/>
                  </a:ext>
                </a:extLst>
              </p:cNvPr>
              <p:cNvGrpSpPr/>
              <p:nvPr/>
            </p:nvGrpSpPr>
            <p:grpSpPr>
              <a:xfrm>
                <a:off x="2538005" y="1219200"/>
                <a:ext cx="897939" cy="295124"/>
                <a:chOff x="1735393" y="1219200"/>
                <a:chExt cx="1391069" cy="457200"/>
              </a:xfrm>
              <a:grpFill/>
            </p:grpSpPr>
            <p:pic>
              <p:nvPicPr>
                <p:cNvPr id="61" name="Graphic 60" descr="Two Men">
                  <a:extLst>
                    <a:ext uri="{FF2B5EF4-FFF2-40B4-BE49-F238E27FC236}">
                      <a16:creationId xmlns:a16="http://schemas.microsoft.com/office/drawing/2014/main" id="{FA0E4B59-152E-B94E-9471-EC62A3B4FDBA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735393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62" name="Graphic 61" descr="Two Men">
                  <a:extLst>
                    <a:ext uri="{FF2B5EF4-FFF2-40B4-BE49-F238E27FC236}">
                      <a16:creationId xmlns:a16="http://schemas.microsoft.com/office/drawing/2014/main" id="{76AD612E-4684-4F45-8826-AE6FA0A24338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047567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63" name="Graphic 62" descr="Two Men">
                  <a:extLst>
                    <a:ext uri="{FF2B5EF4-FFF2-40B4-BE49-F238E27FC236}">
                      <a16:creationId xmlns:a16="http://schemas.microsoft.com/office/drawing/2014/main" id="{59F4026E-B400-6449-9A9B-A053E292CCA3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357088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64" name="Graphic 63" descr="Two Men">
                  <a:extLst>
                    <a:ext uri="{FF2B5EF4-FFF2-40B4-BE49-F238E27FC236}">
                      <a16:creationId xmlns:a16="http://schemas.microsoft.com/office/drawing/2014/main" id="{DC09E743-9CB3-C843-8E3A-D788F240F823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669262" y="1219200"/>
                  <a:ext cx="457200" cy="457200"/>
                </a:xfrm>
                <a:prstGeom prst="rect">
                  <a:avLst/>
                </a:prstGeom>
              </p:spPr>
            </p:pic>
          </p:grpSp>
          <p:grpSp>
            <p:nvGrpSpPr>
              <p:cNvPr id="51" name="Group 50">
                <a:extLst>
                  <a:ext uri="{FF2B5EF4-FFF2-40B4-BE49-F238E27FC236}">
                    <a16:creationId xmlns:a16="http://schemas.microsoft.com/office/drawing/2014/main" id="{50DA444B-A644-BA43-B5B9-D634E906C3DB}"/>
                  </a:ext>
                </a:extLst>
              </p:cNvPr>
              <p:cNvGrpSpPr/>
              <p:nvPr/>
            </p:nvGrpSpPr>
            <p:grpSpPr>
              <a:xfrm>
                <a:off x="3340617" y="1219200"/>
                <a:ext cx="897939" cy="295124"/>
                <a:chOff x="1735393" y="1219200"/>
                <a:chExt cx="1391069" cy="457200"/>
              </a:xfrm>
              <a:grpFill/>
            </p:grpSpPr>
            <p:pic>
              <p:nvPicPr>
                <p:cNvPr id="57" name="Graphic 56" descr="Two Men">
                  <a:extLst>
                    <a:ext uri="{FF2B5EF4-FFF2-40B4-BE49-F238E27FC236}">
                      <a16:creationId xmlns:a16="http://schemas.microsoft.com/office/drawing/2014/main" id="{516F7105-9590-B344-A3F6-00495E1A2F2C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735393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58" name="Graphic 57" descr="Two Men">
                  <a:extLst>
                    <a:ext uri="{FF2B5EF4-FFF2-40B4-BE49-F238E27FC236}">
                      <a16:creationId xmlns:a16="http://schemas.microsoft.com/office/drawing/2014/main" id="{E94429A4-EB9D-9944-B727-E00D4B60D7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047567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59" name="Graphic 58" descr="Two Men">
                  <a:extLst>
                    <a:ext uri="{FF2B5EF4-FFF2-40B4-BE49-F238E27FC236}">
                      <a16:creationId xmlns:a16="http://schemas.microsoft.com/office/drawing/2014/main" id="{49A26087-FA76-4B47-8CB7-AEC95DA370B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357088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60" name="Graphic 59" descr="Two Men">
                  <a:extLst>
                    <a:ext uri="{FF2B5EF4-FFF2-40B4-BE49-F238E27FC236}">
                      <a16:creationId xmlns:a16="http://schemas.microsoft.com/office/drawing/2014/main" id="{BCA394F8-8DAF-8944-8058-1CE96F7FCF00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669262" y="1219200"/>
                  <a:ext cx="457200" cy="457200"/>
                </a:xfrm>
                <a:prstGeom prst="rect">
                  <a:avLst/>
                </a:prstGeom>
              </p:spPr>
            </p:pic>
          </p:grpSp>
          <p:grpSp>
            <p:nvGrpSpPr>
              <p:cNvPr id="52" name="Group 51">
                <a:extLst>
                  <a:ext uri="{FF2B5EF4-FFF2-40B4-BE49-F238E27FC236}">
                    <a16:creationId xmlns:a16="http://schemas.microsoft.com/office/drawing/2014/main" id="{86E87AC0-DF86-E343-BF73-F51424387E24}"/>
                  </a:ext>
                </a:extLst>
              </p:cNvPr>
              <p:cNvGrpSpPr/>
              <p:nvPr/>
            </p:nvGrpSpPr>
            <p:grpSpPr>
              <a:xfrm>
                <a:off x="4143229" y="1219200"/>
                <a:ext cx="897939" cy="295124"/>
                <a:chOff x="1735393" y="1219200"/>
                <a:chExt cx="1391069" cy="457200"/>
              </a:xfrm>
              <a:grpFill/>
            </p:grpSpPr>
            <p:pic>
              <p:nvPicPr>
                <p:cNvPr id="53" name="Graphic 52" descr="Two Men">
                  <a:extLst>
                    <a:ext uri="{FF2B5EF4-FFF2-40B4-BE49-F238E27FC236}">
                      <a16:creationId xmlns:a16="http://schemas.microsoft.com/office/drawing/2014/main" id="{25394ECB-4FA0-FF40-81DD-CD9B04E4E1D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735393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54" name="Graphic 53" descr="Two Men">
                  <a:extLst>
                    <a:ext uri="{FF2B5EF4-FFF2-40B4-BE49-F238E27FC236}">
                      <a16:creationId xmlns:a16="http://schemas.microsoft.com/office/drawing/2014/main" id="{937FE7E8-9E60-D54E-A4A7-2D1E945D3523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047567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55" name="Graphic 54" descr="Two Men">
                  <a:extLst>
                    <a:ext uri="{FF2B5EF4-FFF2-40B4-BE49-F238E27FC236}">
                      <a16:creationId xmlns:a16="http://schemas.microsoft.com/office/drawing/2014/main" id="{39B03DF8-9A0A-F24E-B7D3-1F3817916FC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357088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56" name="Graphic 55" descr="Two Men">
                  <a:extLst>
                    <a:ext uri="{FF2B5EF4-FFF2-40B4-BE49-F238E27FC236}">
                      <a16:creationId xmlns:a16="http://schemas.microsoft.com/office/drawing/2014/main" id="{93E62258-92DD-F243-A5F7-C57705B22850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669262" y="1219200"/>
                  <a:ext cx="457200" cy="457200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3A8A79DB-B46B-B94A-B5DC-C0E174175BE3}"/>
                </a:ext>
              </a:extLst>
            </p:cNvPr>
            <p:cNvGrpSpPr/>
            <p:nvPr/>
          </p:nvGrpSpPr>
          <p:grpSpPr>
            <a:xfrm>
              <a:off x="8148696" y="1219200"/>
              <a:ext cx="3305775" cy="295124"/>
              <a:chOff x="1735393" y="1219200"/>
              <a:chExt cx="3305775" cy="295124"/>
            </a:xfrm>
            <a:grpFill/>
          </p:grpSpPr>
          <p:grpSp>
            <p:nvGrpSpPr>
              <p:cNvPr id="91" name="Group 90">
                <a:extLst>
                  <a:ext uri="{FF2B5EF4-FFF2-40B4-BE49-F238E27FC236}">
                    <a16:creationId xmlns:a16="http://schemas.microsoft.com/office/drawing/2014/main" id="{8B3B0FAE-6F53-8D49-A799-EAC64308A642}"/>
                  </a:ext>
                </a:extLst>
              </p:cNvPr>
              <p:cNvGrpSpPr/>
              <p:nvPr/>
            </p:nvGrpSpPr>
            <p:grpSpPr>
              <a:xfrm>
                <a:off x="1735393" y="1219200"/>
                <a:ext cx="897939" cy="295124"/>
                <a:chOff x="1735393" y="1219200"/>
                <a:chExt cx="1391069" cy="457200"/>
              </a:xfrm>
              <a:grpFill/>
            </p:grpSpPr>
            <p:pic>
              <p:nvPicPr>
                <p:cNvPr id="107" name="Graphic 106" descr="Two Men">
                  <a:extLst>
                    <a:ext uri="{FF2B5EF4-FFF2-40B4-BE49-F238E27FC236}">
                      <a16:creationId xmlns:a16="http://schemas.microsoft.com/office/drawing/2014/main" id="{C0B1D55B-7CF8-6146-AC69-3D37879F723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735393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108" name="Graphic 107" descr="Two Men">
                  <a:extLst>
                    <a:ext uri="{FF2B5EF4-FFF2-40B4-BE49-F238E27FC236}">
                      <a16:creationId xmlns:a16="http://schemas.microsoft.com/office/drawing/2014/main" id="{939196E7-5EA6-AC47-919C-D768B497CFD8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047567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109" name="Graphic 108" descr="Two Men">
                  <a:extLst>
                    <a:ext uri="{FF2B5EF4-FFF2-40B4-BE49-F238E27FC236}">
                      <a16:creationId xmlns:a16="http://schemas.microsoft.com/office/drawing/2014/main" id="{12EC7180-1E09-1E49-A7B7-B2C725655B6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357088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110" name="Graphic 109" descr="Two Men">
                  <a:extLst>
                    <a:ext uri="{FF2B5EF4-FFF2-40B4-BE49-F238E27FC236}">
                      <a16:creationId xmlns:a16="http://schemas.microsoft.com/office/drawing/2014/main" id="{89021A9A-88EE-3B40-BDD8-FDD87C48720A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669262" y="1219200"/>
                  <a:ext cx="457200" cy="457200"/>
                </a:xfrm>
                <a:prstGeom prst="rect">
                  <a:avLst/>
                </a:prstGeom>
              </p:spPr>
            </p:pic>
          </p:grpSp>
          <p:grpSp>
            <p:nvGrpSpPr>
              <p:cNvPr id="92" name="Group 91">
                <a:extLst>
                  <a:ext uri="{FF2B5EF4-FFF2-40B4-BE49-F238E27FC236}">
                    <a16:creationId xmlns:a16="http://schemas.microsoft.com/office/drawing/2014/main" id="{A8308211-8041-7C4D-8B7B-E1A24035A6E9}"/>
                  </a:ext>
                </a:extLst>
              </p:cNvPr>
              <p:cNvGrpSpPr/>
              <p:nvPr/>
            </p:nvGrpSpPr>
            <p:grpSpPr>
              <a:xfrm>
                <a:off x="2538005" y="1219200"/>
                <a:ext cx="897939" cy="295124"/>
                <a:chOff x="1735393" y="1219200"/>
                <a:chExt cx="1391069" cy="457200"/>
              </a:xfrm>
              <a:grpFill/>
            </p:grpSpPr>
            <p:pic>
              <p:nvPicPr>
                <p:cNvPr id="103" name="Graphic 102" descr="Two Men">
                  <a:extLst>
                    <a:ext uri="{FF2B5EF4-FFF2-40B4-BE49-F238E27FC236}">
                      <a16:creationId xmlns:a16="http://schemas.microsoft.com/office/drawing/2014/main" id="{D6261512-53BF-1D43-96AE-C06DCD4594C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735393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104" name="Graphic 103" descr="Two Men">
                  <a:extLst>
                    <a:ext uri="{FF2B5EF4-FFF2-40B4-BE49-F238E27FC236}">
                      <a16:creationId xmlns:a16="http://schemas.microsoft.com/office/drawing/2014/main" id="{C2387A53-AAF4-5B43-969A-B48C9909317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047567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105" name="Graphic 104" descr="Two Men">
                  <a:extLst>
                    <a:ext uri="{FF2B5EF4-FFF2-40B4-BE49-F238E27FC236}">
                      <a16:creationId xmlns:a16="http://schemas.microsoft.com/office/drawing/2014/main" id="{3E010918-4972-514F-B613-0996A09C5B4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357088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106" name="Graphic 105" descr="Two Men">
                  <a:extLst>
                    <a:ext uri="{FF2B5EF4-FFF2-40B4-BE49-F238E27FC236}">
                      <a16:creationId xmlns:a16="http://schemas.microsoft.com/office/drawing/2014/main" id="{A0867502-EA79-254E-AD8E-87E8CD8E6B98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669262" y="1219200"/>
                  <a:ext cx="457200" cy="457200"/>
                </a:xfrm>
                <a:prstGeom prst="rect">
                  <a:avLst/>
                </a:prstGeom>
              </p:spPr>
            </p:pic>
          </p:grpSp>
          <p:grpSp>
            <p:nvGrpSpPr>
              <p:cNvPr id="93" name="Group 92">
                <a:extLst>
                  <a:ext uri="{FF2B5EF4-FFF2-40B4-BE49-F238E27FC236}">
                    <a16:creationId xmlns:a16="http://schemas.microsoft.com/office/drawing/2014/main" id="{48F3636A-9CDD-6542-8314-20B1739460F2}"/>
                  </a:ext>
                </a:extLst>
              </p:cNvPr>
              <p:cNvGrpSpPr/>
              <p:nvPr/>
            </p:nvGrpSpPr>
            <p:grpSpPr>
              <a:xfrm>
                <a:off x="3340617" y="1219200"/>
                <a:ext cx="897939" cy="295124"/>
                <a:chOff x="1735393" y="1219200"/>
                <a:chExt cx="1391069" cy="457200"/>
              </a:xfrm>
              <a:grpFill/>
            </p:grpSpPr>
            <p:pic>
              <p:nvPicPr>
                <p:cNvPr id="99" name="Graphic 98" descr="Two Men">
                  <a:extLst>
                    <a:ext uri="{FF2B5EF4-FFF2-40B4-BE49-F238E27FC236}">
                      <a16:creationId xmlns:a16="http://schemas.microsoft.com/office/drawing/2014/main" id="{DD17C609-F34C-D74D-9EF3-3443CFC48233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735393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100" name="Graphic 99" descr="Two Men">
                  <a:extLst>
                    <a:ext uri="{FF2B5EF4-FFF2-40B4-BE49-F238E27FC236}">
                      <a16:creationId xmlns:a16="http://schemas.microsoft.com/office/drawing/2014/main" id="{A34B5E4C-7244-954B-A4A8-3D9150807B5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047567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101" name="Graphic 100" descr="Two Men">
                  <a:extLst>
                    <a:ext uri="{FF2B5EF4-FFF2-40B4-BE49-F238E27FC236}">
                      <a16:creationId xmlns:a16="http://schemas.microsoft.com/office/drawing/2014/main" id="{AB7CD50A-B35C-F144-863C-9A18E3C74620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357088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102" name="Graphic 101" descr="Two Men">
                  <a:extLst>
                    <a:ext uri="{FF2B5EF4-FFF2-40B4-BE49-F238E27FC236}">
                      <a16:creationId xmlns:a16="http://schemas.microsoft.com/office/drawing/2014/main" id="{21D8F8D8-C7DE-A948-9A11-44E7C196BD43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669262" y="1219200"/>
                  <a:ext cx="457200" cy="457200"/>
                </a:xfrm>
                <a:prstGeom prst="rect">
                  <a:avLst/>
                </a:prstGeom>
              </p:spPr>
            </p:pic>
          </p:grpSp>
          <p:grpSp>
            <p:nvGrpSpPr>
              <p:cNvPr id="94" name="Group 93">
                <a:extLst>
                  <a:ext uri="{FF2B5EF4-FFF2-40B4-BE49-F238E27FC236}">
                    <a16:creationId xmlns:a16="http://schemas.microsoft.com/office/drawing/2014/main" id="{05000DFC-52EC-904B-A567-944FE22E4C9B}"/>
                  </a:ext>
                </a:extLst>
              </p:cNvPr>
              <p:cNvGrpSpPr/>
              <p:nvPr/>
            </p:nvGrpSpPr>
            <p:grpSpPr>
              <a:xfrm>
                <a:off x="4143229" y="1219200"/>
                <a:ext cx="897939" cy="295124"/>
                <a:chOff x="1735393" y="1219200"/>
                <a:chExt cx="1391069" cy="457200"/>
              </a:xfrm>
              <a:grpFill/>
            </p:grpSpPr>
            <p:pic>
              <p:nvPicPr>
                <p:cNvPr id="95" name="Graphic 94" descr="Two Men">
                  <a:extLst>
                    <a:ext uri="{FF2B5EF4-FFF2-40B4-BE49-F238E27FC236}">
                      <a16:creationId xmlns:a16="http://schemas.microsoft.com/office/drawing/2014/main" id="{8D605000-6A5A-3448-BE36-C5F06926796E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735393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96" name="Graphic 95" descr="Two Men">
                  <a:extLst>
                    <a:ext uri="{FF2B5EF4-FFF2-40B4-BE49-F238E27FC236}">
                      <a16:creationId xmlns:a16="http://schemas.microsoft.com/office/drawing/2014/main" id="{689C1033-5F9E-934B-A363-68ED1FA642CA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047567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97" name="Graphic 96" descr="Two Men">
                  <a:extLst>
                    <a:ext uri="{FF2B5EF4-FFF2-40B4-BE49-F238E27FC236}">
                      <a16:creationId xmlns:a16="http://schemas.microsoft.com/office/drawing/2014/main" id="{6A1B279B-8F63-EC45-8267-2A6330DBCD9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357088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98" name="Graphic 97" descr="Two Men">
                  <a:extLst>
                    <a:ext uri="{FF2B5EF4-FFF2-40B4-BE49-F238E27FC236}">
                      <a16:creationId xmlns:a16="http://schemas.microsoft.com/office/drawing/2014/main" id="{085A0B93-7C06-384C-88FD-354F9509274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669262" y="1219200"/>
                  <a:ext cx="457200" cy="457200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132" name="Group 131">
            <a:extLst>
              <a:ext uri="{FF2B5EF4-FFF2-40B4-BE49-F238E27FC236}">
                <a16:creationId xmlns:a16="http://schemas.microsoft.com/office/drawing/2014/main" id="{9A5DBA20-1482-004B-BA61-0F1C48F99C00}"/>
              </a:ext>
            </a:extLst>
          </p:cNvPr>
          <p:cNvGrpSpPr/>
          <p:nvPr/>
        </p:nvGrpSpPr>
        <p:grpSpPr>
          <a:xfrm>
            <a:off x="2894385" y="1553483"/>
            <a:ext cx="8955111" cy="271926"/>
            <a:chOff x="1735393" y="1504707"/>
            <a:chExt cx="9719078" cy="295124"/>
          </a:xfrm>
          <a:solidFill>
            <a:schemeClr val="accent3"/>
          </a:solidFill>
        </p:grpSpPr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02173E92-9A93-0044-9CE8-BA2FBFF43598}"/>
                </a:ext>
              </a:extLst>
            </p:cNvPr>
            <p:cNvGrpSpPr/>
            <p:nvPr/>
          </p:nvGrpSpPr>
          <p:grpSpPr>
            <a:xfrm>
              <a:off x="1735393" y="1504707"/>
              <a:ext cx="3305775" cy="295124"/>
              <a:chOff x="1735393" y="1219200"/>
              <a:chExt cx="3305775" cy="295124"/>
            </a:xfrm>
            <a:grpFill/>
          </p:grpSpPr>
          <p:grpSp>
            <p:nvGrpSpPr>
              <p:cNvPr id="28" name="Group 27">
                <a:extLst>
                  <a:ext uri="{FF2B5EF4-FFF2-40B4-BE49-F238E27FC236}">
                    <a16:creationId xmlns:a16="http://schemas.microsoft.com/office/drawing/2014/main" id="{A3FAB2B0-7954-EC46-B3D8-9A74FA01900D}"/>
                  </a:ext>
                </a:extLst>
              </p:cNvPr>
              <p:cNvGrpSpPr/>
              <p:nvPr/>
            </p:nvGrpSpPr>
            <p:grpSpPr>
              <a:xfrm>
                <a:off x="1735393" y="1219200"/>
                <a:ext cx="897939" cy="295124"/>
                <a:chOff x="1735393" y="1219200"/>
                <a:chExt cx="1391069" cy="457200"/>
              </a:xfrm>
              <a:grpFill/>
            </p:grpSpPr>
            <p:pic>
              <p:nvPicPr>
                <p:cNvPr id="44" name="Graphic 43" descr="Two Men">
                  <a:extLst>
                    <a:ext uri="{FF2B5EF4-FFF2-40B4-BE49-F238E27FC236}">
                      <a16:creationId xmlns:a16="http://schemas.microsoft.com/office/drawing/2014/main" id="{0D3020CF-5593-404C-A780-228084D7531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735393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45" name="Graphic 44" descr="Two Men">
                  <a:extLst>
                    <a:ext uri="{FF2B5EF4-FFF2-40B4-BE49-F238E27FC236}">
                      <a16:creationId xmlns:a16="http://schemas.microsoft.com/office/drawing/2014/main" id="{B08A04D1-9BFD-4D43-BC9F-912A0C76A653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047567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46" name="Graphic 45" descr="Two Men">
                  <a:extLst>
                    <a:ext uri="{FF2B5EF4-FFF2-40B4-BE49-F238E27FC236}">
                      <a16:creationId xmlns:a16="http://schemas.microsoft.com/office/drawing/2014/main" id="{30428125-9B6B-B245-8F5C-80A562B6B97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357088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47" name="Graphic 46" descr="Two Men">
                  <a:extLst>
                    <a:ext uri="{FF2B5EF4-FFF2-40B4-BE49-F238E27FC236}">
                      <a16:creationId xmlns:a16="http://schemas.microsoft.com/office/drawing/2014/main" id="{33A75AD9-4BAA-B546-AA6E-440A8045081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669262" y="1219200"/>
                  <a:ext cx="457200" cy="457200"/>
                </a:xfrm>
                <a:prstGeom prst="rect">
                  <a:avLst/>
                </a:prstGeom>
              </p:spPr>
            </p:pic>
          </p:grpSp>
          <p:grpSp>
            <p:nvGrpSpPr>
              <p:cNvPr id="29" name="Group 28">
                <a:extLst>
                  <a:ext uri="{FF2B5EF4-FFF2-40B4-BE49-F238E27FC236}">
                    <a16:creationId xmlns:a16="http://schemas.microsoft.com/office/drawing/2014/main" id="{7C123DBC-C0F1-014A-80C8-F165D2A3E699}"/>
                  </a:ext>
                </a:extLst>
              </p:cNvPr>
              <p:cNvGrpSpPr/>
              <p:nvPr/>
            </p:nvGrpSpPr>
            <p:grpSpPr>
              <a:xfrm>
                <a:off x="2538005" y="1219200"/>
                <a:ext cx="897939" cy="295124"/>
                <a:chOff x="1735393" y="1219200"/>
                <a:chExt cx="1391069" cy="457200"/>
              </a:xfrm>
              <a:grpFill/>
            </p:grpSpPr>
            <p:pic>
              <p:nvPicPr>
                <p:cNvPr id="40" name="Graphic 39" descr="Two Men">
                  <a:extLst>
                    <a:ext uri="{FF2B5EF4-FFF2-40B4-BE49-F238E27FC236}">
                      <a16:creationId xmlns:a16="http://schemas.microsoft.com/office/drawing/2014/main" id="{8A00ACF2-0939-6241-A509-DE58EF202B5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735393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41" name="Graphic 40" descr="Two Men">
                  <a:extLst>
                    <a:ext uri="{FF2B5EF4-FFF2-40B4-BE49-F238E27FC236}">
                      <a16:creationId xmlns:a16="http://schemas.microsoft.com/office/drawing/2014/main" id="{14F1EB3A-2B94-D147-8BD7-E7751620A19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047567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42" name="Graphic 41" descr="Two Men">
                  <a:extLst>
                    <a:ext uri="{FF2B5EF4-FFF2-40B4-BE49-F238E27FC236}">
                      <a16:creationId xmlns:a16="http://schemas.microsoft.com/office/drawing/2014/main" id="{CF24CCD1-F1C7-9348-A37D-9AF0FA33F02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357088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43" name="Graphic 42" descr="Two Men">
                  <a:extLst>
                    <a:ext uri="{FF2B5EF4-FFF2-40B4-BE49-F238E27FC236}">
                      <a16:creationId xmlns:a16="http://schemas.microsoft.com/office/drawing/2014/main" id="{0FBF5241-B26D-4A41-998C-89E04E4CF25C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669262" y="1219200"/>
                  <a:ext cx="457200" cy="457200"/>
                </a:xfrm>
                <a:prstGeom prst="rect">
                  <a:avLst/>
                </a:prstGeom>
              </p:spPr>
            </p:pic>
          </p:grpSp>
          <p:grpSp>
            <p:nvGrpSpPr>
              <p:cNvPr id="30" name="Group 29">
                <a:extLst>
                  <a:ext uri="{FF2B5EF4-FFF2-40B4-BE49-F238E27FC236}">
                    <a16:creationId xmlns:a16="http://schemas.microsoft.com/office/drawing/2014/main" id="{8FE4C9DF-388C-8046-AACD-CD8ED1E1D615}"/>
                  </a:ext>
                </a:extLst>
              </p:cNvPr>
              <p:cNvGrpSpPr/>
              <p:nvPr/>
            </p:nvGrpSpPr>
            <p:grpSpPr>
              <a:xfrm>
                <a:off x="3340617" y="1219200"/>
                <a:ext cx="897939" cy="295124"/>
                <a:chOff x="1735393" y="1219200"/>
                <a:chExt cx="1391069" cy="457200"/>
              </a:xfrm>
              <a:grpFill/>
            </p:grpSpPr>
            <p:pic>
              <p:nvPicPr>
                <p:cNvPr id="36" name="Graphic 35" descr="Two Men">
                  <a:extLst>
                    <a:ext uri="{FF2B5EF4-FFF2-40B4-BE49-F238E27FC236}">
                      <a16:creationId xmlns:a16="http://schemas.microsoft.com/office/drawing/2014/main" id="{1E5926DE-0982-114D-8CC9-7573718C8B18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735393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37" name="Graphic 36" descr="Two Men">
                  <a:extLst>
                    <a:ext uri="{FF2B5EF4-FFF2-40B4-BE49-F238E27FC236}">
                      <a16:creationId xmlns:a16="http://schemas.microsoft.com/office/drawing/2014/main" id="{23D304F6-B794-6247-A8D8-5E400B8DE34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047567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38" name="Graphic 37" descr="Two Men">
                  <a:extLst>
                    <a:ext uri="{FF2B5EF4-FFF2-40B4-BE49-F238E27FC236}">
                      <a16:creationId xmlns:a16="http://schemas.microsoft.com/office/drawing/2014/main" id="{4503E936-3688-2741-BBA5-692A9657773E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357088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39" name="Graphic 38" descr="Two Men">
                  <a:extLst>
                    <a:ext uri="{FF2B5EF4-FFF2-40B4-BE49-F238E27FC236}">
                      <a16:creationId xmlns:a16="http://schemas.microsoft.com/office/drawing/2014/main" id="{2779C337-40E6-A34C-9BB5-78D03CFBD53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669262" y="1219200"/>
                  <a:ext cx="457200" cy="457200"/>
                </a:xfrm>
                <a:prstGeom prst="rect">
                  <a:avLst/>
                </a:prstGeom>
              </p:spPr>
            </p:pic>
          </p:grpSp>
          <p:grpSp>
            <p:nvGrpSpPr>
              <p:cNvPr id="31" name="Group 30">
                <a:extLst>
                  <a:ext uri="{FF2B5EF4-FFF2-40B4-BE49-F238E27FC236}">
                    <a16:creationId xmlns:a16="http://schemas.microsoft.com/office/drawing/2014/main" id="{B808E33B-9761-0143-82BA-36962AE55B23}"/>
                  </a:ext>
                </a:extLst>
              </p:cNvPr>
              <p:cNvGrpSpPr/>
              <p:nvPr/>
            </p:nvGrpSpPr>
            <p:grpSpPr>
              <a:xfrm>
                <a:off x="4143229" y="1219200"/>
                <a:ext cx="897939" cy="295124"/>
                <a:chOff x="1735393" y="1219200"/>
                <a:chExt cx="1391069" cy="457200"/>
              </a:xfrm>
              <a:grpFill/>
            </p:grpSpPr>
            <p:pic>
              <p:nvPicPr>
                <p:cNvPr id="32" name="Graphic 31" descr="Two Men">
                  <a:extLst>
                    <a:ext uri="{FF2B5EF4-FFF2-40B4-BE49-F238E27FC236}">
                      <a16:creationId xmlns:a16="http://schemas.microsoft.com/office/drawing/2014/main" id="{37C8FDFA-6FE7-4E44-B151-981704F1221A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735393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33" name="Graphic 32" descr="Two Men">
                  <a:extLst>
                    <a:ext uri="{FF2B5EF4-FFF2-40B4-BE49-F238E27FC236}">
                      <a16:creationId xmlns:a16="http://schemas.microsoft.com/office/drawing/2014/main" id="{506E792D-DE9F-6248-8CA0-99EC879A638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047567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34" name="Graphic 33" descr="Two Men">
                  <a:extLst>
                    <a:ext uri="{FF2B5EF4-FFF2-40B4-BE49-F238E27FC236}">
                      <a16:creationId xmlns:a16="http://schemas.microsoft.com/office/drawing/2014/main" id="{20416806-26AE-7340-9714-E409CADC26D8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357088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35" name="Graphic 34" descr="Two Men">
                  <a:extLst>
                    <a:ext uri="{FF2B5EF4-FFF2-40B4-BE49-F238E27FC236}">
                      <a16:creationId xmlns:a16="http://schemas.microsoft.com/office/drawing/2014/main" id="{FC14AE32-AA4E-3E4F-BB22-6C27F769C2E2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669262" y="1219200"/>
                  <a:ext cx="457200" cy="457200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69" name="Group 68">
              <a:extLst>
                <a:ext uri="{FF2B5EF4-FFF2-40B4-BE49-F238E27FC236}">
                  <a16:creationId xmlns:a16="http://schemas.microsoft.com/office/drawing/2014/main" id="{DF13FEF8-B83D-9642-8CFA-AC5E74F09923}"/>
                </a:ext>
              </a:extLst>
            </p:cNvPr>
            <p:cNvGrpSpPr/>
            <p:nvPr/>
          </p:nvGrpSpPr>
          <p:grpSpPr>
            <a:xfrm>
              <a:off x="4945841" y="1504707"/>
              <a:ext cx="3305775" cy="295124"/>
              <a:chOff x="1735393" y="1219200"/>
              <a:chExt cx="3305775" cy="295124"/>
            </a:xfrm>
            <a:grpFill/>
          </p:grpSpPr>
          <p:grpSp>
            <p:nvGrpSpPr>
              <p:cNvPr id="70" name="Group 69">
                <a:extLst>
                  <a:ext uri="{FF2B5EF4-FFF2-40B4-BE49-F238E27FC236}">
                    <a16:creationId xmlns:a16="http://schemas.microsoft.com/office/drawing/2014/main" id="{355B387A-FDDF-9D4C-9D97-0081766DBAAD}"/>
                  </a:ext>
                </a:extLst>
              </p:cNvPr>
              <p:cNvGrpSpPr/>
              <p:nvPr/>
            </p:nvGrpSpPr>
            <p:grpSpPr>
              <a:xfrm>
                <a:off x="1735393" y="1219200"/>
                <a:ext cx="897939" cy="295124"/>
                <a:chOff x="1735393" y="1219200"/>
                <a:chExt cx="1391069" cy="457200"/>
              </a:xfrm>
              <a:grpFill/>
            </p:grpSpPr>
            <p:pic>
              <p:nvPicPr>
                <p:cNvPr id="86" name="Graphic 85" descr="Two Men">
                  <a:extLst>
                    <a:ext uri="{FF2B5EF4-FFF2-40B4-BE49-F238E27FC236}">
                      <a16:creationId xmlns:a16="http://schemas.microsoft.com/office/drawing/2014/main" id="{92C4E03E-2516-D244-9B3B-6E1C03C2D96C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735393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87" name="Graphic 86" descr="Two Men">
                  <a:extLst>
                    <a:ext uri="{FF2B5EF4-FFF2-40B4-BE49-F238E27FC236}">
                      <a16:creationId xmlns:a16="http://schemas.microsoft.com/office/drawing/2014/main" id="{FF9D65C5-764A-8A42-BA9D-8130717B5838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047567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88" name="Graphic 87" descr="Two Men">
                  <a:extLst>
                    <a:ext uri="{FF2B5EF4-FFF2-40B4-BE49-F238E27FC236}">
                      <a16:creationId xmlns:a16="http://schemas.microsoft.com/office/drawing/2014/main" id="{F010BF7C-ED43-2544-A477-102AC37F660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357088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89" name="Graphic 88" descr="Two Men">
                  <a:extLst>
                    <a:ext uri="{FF2B5EF4-FFF2-40B4-BE49-F238E27FC236}">
                      <a16:creationId xmlns:a16="http://schemas.microsoft.com/office/drawing/2014/main" id="{E1B2CCC4-AD4D-8B47-A8CB-10E85C3BA6C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669262" y="1219200"/>
                  <a:ext cx="457200" cy="457200"/>
                </a:xfrm>
                <a:prstGeom prst="rect">
                  <a:avLst/>
                </a:prstGeom>
              </p:spPr>
            </p:pic>
          </p:grpSp>
          <p:grpSp>
            <p:nvGrpSpPr>
              <p:cNvPr id="71" name="Group 70">
                <a:extLst>
                  <a:ext uri="{FF2B5EF4-FFF2-40B4-BE49-F238E27FC236}">
                    <a16:creationId xmlns:a16="http://schemas.microsoft.com/office/drawing/2014/main" id="{56D82E7C-A8DA-9F43-BE1D-74539D236C5B}"/>
                  </a:ext>
                </a:extLst>
              </p:cNvPr>
              <p:cNvGrpSpPr/>
              <p:nvPr/>
            </p:nvGrpSpPr>
            <p:grpSpPr>
              <a:xfrm>
                <a:off x="2538005" y="1219200"/>
                <a:ext cx="897939" cy="295124"/>
                <a:chOff x="1735393" y="1219200"/>
                <a:chExt cx="1391069" cy="457200"/>
              </a:xfrm>
              <a:grpFill/>
            </p:grpSpPr>
            <p:pic>
              <p:nvPicPr>
                <p:cNvPr id="82" name="Graphic 81" descr="Two Men">
                  <a:extLst>
                    <a:ext uri="{FF2B5EF4-FFF2-40B4-BE49-F238E27FC236}">
                      <a16:creationId xmlns:a16="http://schemas.microsoft.com/office/drawing/2014/main" id="{0808B174-4310-7D49-AC8E-6102352B1BB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735393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83" name="Graphic 82" descr="Two Men">
                  <a:extLst>
                    <a:ext uri="{FF2B5EF4-FFF2-40B4-BE49-F238E27FC236}">
                      <a16:creationId xmlns:a16="http://schemas.microsoft.com/office/drawing/2014/main" id="{09908472-6A48-F54D-81F5-0C07112565F0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047567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84" name="Graphic 83" descr="Two Men">
                  <a:extLst>
                    <a:ext uri="{FF2B5EF4-FFF2-40B4-BE49-F238E27FC236}">
                      <a16:creationId xmlns:a16="http://schemas.microsoft.com/office/drawing/2014/main" id="{D1271CB8-F143-FB4B-A3FE-151A7B5D6EB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357088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85" name="Graphic 84" descr="Two Men">
                  <a:extLst>
                    <a:ext uri="{FF2B5EF4-FFF2-40B4-BE49-F238E27FC236}">
                      <a16:creationId xmlns:a16="http://schemas.microsoft.com/office/drawing/2014/main" id="{A74BD097-ECE1-2F42-AD16-A75EFBFBA9E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669262" y="1219200"/>
                  <a:ext cx="457200" cy="457200"/>
                </a:xfrm>
                <a:prstGeom prst="rect">
                  <a:avLst/>
                </a:prstGeom>
              </p:spPr>
            </p:pic>
          </p:grpSp>
          <p:grpSp>
            <p:nvGrpSpPr>
              <p:cNvPr id="72" name="Group 71">
                <a:extLst>
                  <a:ext uri="{FF2B5EF4-FFF2-40B4-BE49-F238E27FC236}">
                    <a16:creationId xmlns:a16="http://schemas.microsoft.com/office/drawing/2014/main" id="{A93C3A59-87E4-D24B-9C86-C08046385327}"/>
                  </a:ext>
                </a:extLst>
              </p:cNvPr>
              <p:cNvGrpSpPr/>
              <p:nvPr/>
            </p:nvGrpSpPr>
            <p:grpSpPr>
              <a:xfrm>
                <a:off x="3340617" y="1219200"/>
                <a:ext cx="897939" cy="295124"/>
                <a:chOff x="1735393" y="1219200"/>
                <a:chExt cx="1391069" cy="457200"/>
              </a:xfrm>
              <a:grpFill/>
            </p:grpSpPr>
            <p:pic>
              <p:nvPicPr>
                <p:cNvPr id="78" name="Graphic 77" descr="Two Men">
                  <a:extLst>
                    <a:ext uri="{FF2B5EF4-FFF2-40B4-BE49-F238E27FC236}">
                      <a16:creationId xmlns:a16="http://schemas.microsoft.com/office/drawing/2014/main" id="{7A85896F-F355-7841-B39A-EAC634FE8AFE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735393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79" name="Graphic 78" descr="Two Men">
                  <a:extLst>
                    <a:ext uri="{FF2B5EF4-FFF2-40B4-BE49-F238E27FC236}">
                      <a16:creationId xmlns:a16="http://schemas.microsoft.com/office/drawing/2014/main" id="{529537A1-3C39-9049-9879-E571067D3A6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047567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80" name="Graphic 79" descr="Two Men">
                  <a:extLst>
                    <a:ext uri="{FF2B5EF4-FFF2-40B4-BE49-F238E27FC236}">
                      <a16:creationId xmlns:a16="http://schemas.microsoft.com/office/drawing/2014/main" id="{450CD0E7-99B0-DD42-85A4-881829F1395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357088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81" name="Graphic 80" descr="Two Men">
                  <a:extLst>
                    <a:ext uri="{FF2B5EF4-FFF2-40B4-BE49-F238E27FC236}">
                      <a16:creationId xmlns:a16="http://schemas.microsoft.com/office/drawing/2014/main" id="{C8601A80-35F4-1F4C-BE4F-BA36F8446EE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669262" y="1219200"/>
                  <a:ext cx="457200" cy="457200"/>
                </a:xfrm>
                <a:prstGeom prst="rect">
                  <a:avLst/>
                </a:prstGeom>
              </p:spPr>
            </p:pic>
          </p:grpSp>
          <p:grpSp>
            <p:nvGrpSpPr>
              <p:cNvPr id="73" name="Group 72">
                <a:extLst>
                  <a:ext uri="{FF2B5EF4-FFF2-40B4-BE49-F238E27FC236}">
                    <a16:creationId xmlns:a16="http://schemas.microsoft.com/office/drawing/2014/main" id="{C1FF917B-0BBC-C841-8172-DC9B190F3D10}"/>
                  </a:ext>
                </a:extLst>
              </p:cNvPr>
              <p:cNvGrpSpPr/>
              <p:nvPr/>
            </p:nvGrpSpPr>
            <p:grpSpPr>
              <a:xfrm>
                <a:off x="4143229" y="1219200"/>
                <a:ext cx="897939" cy="295124"/>
                <a:chOff x="1735393" y="1219200"/>
                <a:chExt cx="1391069" cy="457200"/>
              </a:xfrm>
              <a:grpFill/>
            </p:grpSpPr>
            <p:pic>
              <p:nvPicPr>
                <p:cNvPr id="74" name="Graphic 73" descr="Two Men">
                  <a:extLst>
                    <a:ext uri="{FF2B5EF4-FFF2-40B4-BE49-F238E27FC236}">
                      <a16:creationId xmlns:a16="http://schemas.microsoft.com/office/drawing/2014/main" id="{96EDA212-BA34-EF49-AEE0-EA7998AE8CEC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735393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75" name="Graphic 74" descr="Two Men">
                  <a:extLst>
                    <a:ext uri="{FF2B5EF4-FFF2-40B4-BE49-F238E27FC236}">
                      <a16:creationId xmlns:a16="http://schemas.microsoft.com/office/drawing/2014/main" id="{96E20FC4-FEE9-0647-B6CD-E9776BEACB5C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047567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76" name="Graphic 75" descr="Two Men">
                  <a:extLst>
                    <a:ext uri="{FF2B5EF4-FFF2-40B4-BE49-F238E27FC236}">
                      <a16:creationId xmlns:a16="http://schemas.microsoft.com/office/drawing/2014/main" id="{FA57AEBD-A66A-A143-B5A6-A5436DA5DFFC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357088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77" name="Graphic 76" descr="Two Men">
                  <a:extLst>
                    <a:ext uri="{FF2B5EF4-FFF2-40B4-BE49-F238E27FC236}">
                      <a16:creationId xmlns:a16="http://schemas.microsoft.com/office/drawing/2014/main" id="{A6A82768-2CD2-F945-88A5-0AB08C5F998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669262" y="1219200"/>
                  <a:ext cx="457200" cy="457200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111" name="Group 110">
              <a:extLst>
                <a:ext uri="{FF2B5EF4-FFF2-40B4-BE49-F238E27FC236}">
                  <a16:creationId xmlns:a16="http://schemas.microsoft.com/office/drawing/2014/main" id="{755EDCB5-6FA6-F840-B93B-95F9A93216AE}"/>
                </a:ext>
              </a:extLst>
            </p:cNvPr>
            <p:cNvGrpSpPr/>
            <p:nvPr/>
          </p:nvGrpSpPr>
          <p:grpSpPr>
            <a:xfrm>
              <a:off x="8148696" y="1504707"/>
              <a:ext cx="3305775" cy="295124"/>
              <a:chOff x="1735393" y="1219200"/>
              <a:chExt cx="3305775" cy="295124"/>
            </a:xfrm>
            <a:grpFill/>
          </p:grpSpPr>
          <p:grpSp>
            <p:nvGrpSpPr>
              <p:cNvPr id="112" name="Group 111">
                <a:extLst>
                  <a:ext uri="{FF2B5EF4-FFF2-40B4-BE49-F238E27FC236}">
                    <a16:creationId xmlns:a16="http://schemas.microsoft.com/office/drawing/2014/main" id="{6259A161-40F6-344B-9B74-130912163932}"/>
                  </a:ext>
                </a:extLst>
              </p:cNvPr>
              <p:cNvGrpSpPr/>
              <p:nvPr/>
            </p:nvGrpSpPr>
            <p:grpSpPr>
              <a:xfrm>
                <a:off x="1735393" y="1219200"/>
                <a:ext cx="897939" cy="295124"/>
                <a:chOff x="1735393" y="1219200"/>
                <a:chExt cx="1391069" cy="457200"/>
              </a:xfrm>
              <a:grpFill/>
            </p:grpSpPr>
            <p:pic>
              <p:nvPicPr>
                <p:cNvPr id="128" name="Graphic 127" descr="Two Men">
                  <a:extLst>
                    <a:ext uri="{FF2B5EF4-FFF2-40B4-BE49-F238E27FC236}">
                      <a16:creationId xmlns:a16="http://schemas.microsoft.com/office/drawing/2014/main" id="{3D0A29C8-A431-634E-B69F-6684DDFAE95A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735393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129" name="Graphic 128" descr="Two Men">
                  <a:extLst>
                    <a:ext uri="{FF2B5EF4-FFF2-40B4-BE49-F238E27FC236}">
                      <a16:creationId xmlns:a16="http://schemas.microsoft.com/office/drawing/2014/main" id="{D2720171-0A9D-5647-8057-344FB4513DC0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047567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130" name="Graphic 129" descr="Two Men">
                  <a:extLst>
                    <a:ext uri="{FF2B5EF4-FFF2-40B4-BE49-F238E27FC236}">
                      <a16:creationId xmlns:a16="http://schemas.microsoft.com/office/drawing/2014/main" id="{2D26ACE4-C95B-9F46-8C00-66B72E62A1E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357088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131" name="Graphic 130" descr="Two Men">
                  <a:extLst>
                    <a:ext uri="{FF2B5EF4-FFF2-40B4-BE49-F238E27FC236}">
                      <a16:creationId xmlns:a16="http://schemas.microsoft.com/office/drawing/2014/main" id="{428FA11E-79FF-F747-992D-BE0DAE4E555C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669262" y="1219200"/>
                  <a:ext cx="457200" cy="457200"/>
                </a:xfrm>
                <a:prstGeom prst="rect">
                  <a:avLst/>
                </a:prstGeom>
              </p:spPr>
            </p:pic>
          </p:grpSp>
          <p:grpSp>
            <p:nvGrpSpPr>
              <p:cNvPr id="113" name="Group 112">
                <a:extLst>
                  <a:ext uri="{FF2B5EF4-FFF2-40B4-BE49-F238E27FC236}">
                    <a16:creationId xmlns:a16="http://schemas.microsoft.com/office/drawing/2014/main" id="{F26836C6-8376-B247-8A55-E30645098DCA}"/>
                  </a:ext>
                </a:extLst>
              </p:cNvPr>
              <p:cNvGrpSpPr/>
              <p:nvPr/>
            </p:nvGrpSpPr>
            <p:grpSpPr>
              <a:xfrm>
                <a:off x="2538005" y="1219200"/>
                <a:ext cx="897939" cy="295124"/>
                <a:chOff x="1735393" y="1219200"/>
                <a:chExt cx="1391069" cy="457200"/>
              </a:xfrm>
              <a:grpFill/>
            </p:grpSpPr>
            <p:pic>
              <p:nvPicPr>
                <p:cNvPr id="124" name="Graphic 123" descr="Two Men">
                  <a:extLst>
                    <a:ext uri="{FF2B5EF4-FFF2-40B4-BE49-F238E27FC236}">
                      <a16:creationId xmlns:a16="http://schemas.microsoft.com/office/drawing/2014/main" id="{7C1EABAA-A738-1741-8FF6-C735AC9AEDC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735393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125" name="Graphic 124" descr="Two Men">
                  <a:extLst>
                    <a:ext uri="{FF2B5EF4-FFF2-40B4-BE49-F238E27FC236}">
                      <a16:creationId xmlns:a16="http://schemas.microsoft.com/office/drawing/2014/main" id="{E4DE427C-270D-6B49-BA4D-288A3755BE9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047567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126" name="Graphic 125" descr="Two Men">
                  <a:extLst>
                    <a:ext uri="{FF2B5EF4-FFF2-40B4-BE49-F238E27FC236}">
                      <a16:creationId xmlns:a16="http://schemas.microsoft.com/office/drawing/2014/main" id="{1A0A43F2-0CF1-C240-BA47-37AB18F62BB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357088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127" name="Graphic 126" descr="Two Men">
                  <a:extLst>
                    <a:ext uri="{FF2B5EF4-FFF2-40B4-BE49-F238E27FC236}">
                      <a16:creationId xmlns:a16="http://schemas.microsoft.com/office/drawing/2014/main" id="{E28EE503-A2DA-4B4C-BB22-61A95CB73D2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669262" y="1219200"/>
                  <a:ext cx="457200" cy="457200"/>
                </a:xfrm>
                <a:prstGeom prst="rect">
                  <a:avLst/>
                </a:prstGeom>
              </p:spPr>
            </p:pic>
          </p:grpSp>
          <p:grpSp>
            <p:nvGrpSpPr>
              <p:cNvPr id="114" name="Group 113">
                <a:extLst>
                  <a:ext uri="{FF2B5EF4-FFF2-40B4-BE49-F238E27FC236}">
                    <a16:creationId xmlns:a16="http://schemas.microsoft.com/office/drawing/2014/main" id="{2C3D9ED3-3DA6-BE41-A658-84D8240E5762}"/>
                  </a:ext>
                </a:extLst>
              </p:cNvPr>
              <p:cNvGrpSpPr/>
              <p:nvPr/>
            </p:nvGrpSpPr>
            <p:grpSpPr>
              <a:xfrm>
                <a:off x="3340617" y="1219200"/>
                <a:ext cx="897939" cy="295124"/>
                <a:chOff x="1735393" y="1219200"/>
                <a:chExt cx="1391069" cy="457200"/>
              </a:xfrm>
              <a:grpFill/>
            </p:grpSpPr>
            <p:pic>
              <p:nvPicPr>
                <p:cNvPr id="120" name="Graphic 119" descr="Two Men">
                  <a:extLst>
                    <a:ext uri="{FF2B5EF4-FFF2-40B4-BE49-F238E27FC236}">
                      <a16:creationId xmlns:a16="http://schemas.microsoft.com/office/drawing/2014/main" id="{29452CBF-6FEC-314B-85EE-EC7704D7566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735393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121" name="Graphic 120" descr="Two Men">
                  <a:extLst>
                    <a:ext uri="{FF2B5EF4-FFF2-40B4-BE49-F238E27FC236}">
                      <a16:creationId xmlns:a16="http://schemas.microsoft.com/office/drawing/2014/main" id="{EA8A51E0-DF6F-C94A-A6E2-A086B3219A4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047567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122" name="Graphic 121" descr="Two Men">
                  <a:extLst>
                    <a:ext uri="{FF2B5EF4-FFF2-40B4-BE49-F238E27FC236}">
                      <a16:creationId xmlns:a16="http://schemas.microsoft.com/office/drawing/2014/main" id="{2C5682E1-890D-E644-BEF5-64A7EF46FC60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357088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123" name="Graphic 122" descr="Two Men">
                  <a:extLst>
                    <a:ext uri="{FF2B5EF4-FFF2-40B4-BE49-F238E27FC236}">
                      <a16:creationId xmlns:a16="http://schemas.microsoft.com/office/drawing/2014/main" id="{4D6906B1-E73C-6C4E-8303-2539EDDF412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669262" y="1219200"/>
                  <a:ext cx="457200" cy="457200"/>
                </a:xfrm>
                <a:prstGeom prst="rect">
                  <a:avLst/>
                </a:prstGeom>
              </p:spPr>
            </p:pic>
          </p:grpSp>
          <p:grpSp>
            <p:nvGrpSpPr>
              <p:cNvPr id="115" name="Group 114">
                <a:extLst>
                  <a:ext uri="{FF2B5EF4-FFF2-40B4-BE49-F238E27FC236}">
                    <a16:creationId xmlns:a16="http://schemas.microsoft.com/office/drawing/2014/main" id="{10920E77-A50E-5D49-A915-38A7DFA5C2D3}"/>
                  </a:ext>
                </a:extLst>
              </p:cNvPr>
              <p:cNvGrpSpPr/>
              <p:nvPr/>
            </p:nvGrpSpPr>
            <p:grpSpPr>
              <a:xfrm>
                <a:off x="4143229" y="1219200"/>
                <a:ext cx="897939" cy="295124"/>
                <a:chOff x="1735393" y="1219200"/>
                <a:chExt cx="1391069" cy="457200"/>
              </a:xfrm>
              <a:grpFill/>
            </p:grpSpPr>
            <p:pic>
              <p:nvPicPr>
                <p:cNvPr id="116" name="Graphic 115" descr="Two Men">
                  <a:extLst>
                    <a:ext uri="{FF2B5EF4-FFF2-40B4-BE49-F238E27FC236}">
                      <a16:creationId xmlns:a16="http://schemas.microsoft.com/office/drawing/2014/main" id="{191DDF83-9AA9-EB42-B6D3-0B18A64B21EE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735393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117" name="Graphic 116" descr="Two Men">
                  <a:extLst>
                    <a:ext uri="{FF2B5EF4-FFF2-40B4-BE49-F238E27FC236}">
                      <a16:creationId xmlns:a16="http://schemas.microsoft.com/office/drawing/2014/main" id="{8C04F6F6-00BF-EA49-80E4-061073C98EC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047567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118" name="Graphic 117" descr="Two Men">
                  <a:extLst>
                    <a:ext uri="{FF2B5EF4-FFF2-40B4-BE49-F238E27FC236}">
                      <a16:creationId xmlns:a16="http://schemas.microsoft.com/office/drawing/2014/main" id="{C9DAD701-5EF4-274F-9305-8DAD44C602D2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357088" y="1219200"/>
                  <a:ext cx="457200" cy="457200"/>
                </a:xfrm>
                <a:prstGeom prst="rect">
                  <a:avLst/>
                </a:prstGeom>
              </p:spPr>
            </p:pic>
            <p:pic>
              <p:nvPicPr>
                <p:cNvPr id="119" name="Graphic 118" descr="Two Men">
                  <a:extLst>
                    <a:ext uri="{FF2B5EF4-FFF2-40B4-BE49-F238E27FC236}">
                      <a16:creationId xmlns:a16="http://schemas.microsoft.com/office/drawing/2014/main" id="{26E58E6E-5048-A841-A8E2-1AA3C85281A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669262" y="1219200"/>
                  <a:ext cx="457200" cy="457200"/>
                </a:xfrm>
                <a:prstGeom prst="rect">
                  <a:avLst/>
                </a:prstGeom>
              </p:spPr>
            </p:pic>
          </p:grpSp>
        </p:grpSp>
      </p:grpSp>
      <p:sp>
        <p:nvSpPr>
          <p:cNvPr id="134" name="TextBox 133">
            <a:extLst>
              <a:ext uri="{FF2B5EF4-FFF2-40B4-BE49-F238E27FC236}">
                <a16:creationId xmlns:a16="http://schemas.microsoft.com/office/drawing/2014/main" id="{85F1C64F-A71D-9541-B189-4130BED17EB8}"/>
              </a:ext>
            </a:extLst>
          </p:cNvPr>
          <p:cNvSpPr txBox="1"/>
          <p:nvPr/>
        </p:nvSpPr>
        <p:spPr>
          <a:xfrm>
            <a:off x="323372" y="1352534"/>
            <a:ext cx="237544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  <a:latin typeface="Futura" panose="020B0602020204020303" pitchFamily="34" charset="-79"/>
                <a:cs typeface="Futura" panose="020B0602020204020303" pitchFamily="34" charset="-79"/>
              </a:rPr>
              <a:t>3 MILLION</a:t>
            </a:r>
          </a:p>
        </p:txBody>
      </p:sp>
      <p:grpSp>
        <p:nvGrpSpPr>
          <p:cNvPr id="147" name="Group 146">
            <a:extLst>
              <a:ext uri="{FF2B5EF4-FFF2-40B4-BE49-F238E27FC236}">
                <a16:creationId xmlns:a16="http://schemas.microsoft.com/office/drawing/2014/main" id="{464B5EE3-E577-FA4A-81F7-91D34610A5C7}"/>
              </a:ext>
            </a:extLst>
          </p:cNvPr>
          <p:cNvGrpSpPr/>
          <p:nvPr/>
        </p:nvGrpSpPr>
        <p:grpSpPr>
          <a:xfrm>
            <a:off x="323372" y="2281860"/>
            <a:ext cx="2498898" cy="1033945"/>
            <a:chOff x="437967" y="2124471"/>
            <a:chExt cx="2498898" cy="1033945"/>
          </a:xfrm>
        </p:grpSpPr>
        <p:sp>
          <p:nvSpPr>
            <p:cNvPr id="135" name="TextBox 134">
              <a:extLst>
                <a:ext uri="{FF2B5EF4-FFF2-40B4-BE49-F238E27FC236}">
                  <a16:creationId xmlns:a16="http://schemas.microsoft.com/office/drawing/2014/main" id="{07291CD6-6B47-A44B-8D08-A91ED4E5AD3F}"/>
                </a:ext>
              </a:extLst>
            </p:cNvPr>
            <p:cNvSpPr txBox="1"/>
            <p:nvPr/>
          </p:nvSpPr>
          <p:spPr>
            <a:xfrm>
              <a:off x="437967" y="2124471"/>
              <a:ext cx="249889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b="1" dirty="0">
                  <a:solidFill>
                    <a:schemeClr val="accent1"/>
                  </a:solidFill>
                  <a:latin typeface="Futura" panose="020B0602020204020303" pitchFamily="34" charset="-79"/>
                  <a:cs typeface="Futura" panose="020B0602020204020303" pitchFamily="34" charset="-79"/>
                </a:rPr>
                <a:t>AVAILABLE TREATMENT:</a:t>
              </a:r>
            </a:p>
          </p:txBody>
        </p:sp>
        <p:sp>
          <p:nvSpPr>
            <p:cNvPr id="136" name="TextBox 135">
              <a:extLst>
                <a:ext uri="{FF2B5EF4-FFF2-40B4-BE49-F238E27FC236}">
                  <a16:creationId xmlns:a16="http://schemas.microsoft.com/office/drawing/2014/main" id="{229BBA2C-A9D7-854E-A995-9F164FCE4D3B}"/>
                </a:ext>
              </a:extLst>
            </p:cNvPr>
            <p:cNvSpPr txBox="1"/>
            <p:nvPr/>
          </p:nvSpPr>
          <p:spPr>
            <a:xfrm>
              <a:off x="442220" y="2327419"/>
              <a:ext cx="236313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>
                  <a:solidFill>
                    <a:schemeClr val="bg1"/>
                  </a:solidFill>
                  <a:latin typeface="Futura" panose="020B0602020204020303" pitchFamily="34" charset="-79"/>
                  <a:cs typeface="Futura" panose="020B0602020204020303" pitchFamily="34" charset="-79"/>
                </a:rPr>
                <a:t>INTERFERON-RIBAVIRIN</a:t>
              </a:r>
            </a:p>
          </p:txBody>
        </p:sp>
      </p:grpSp>
      <p:sp>
        <p:nvSpPr>
          <p:cNvPr id="137" name="TextBox 136">
            <a:extLst>
              <a:ext uri="{FF2B5EF4-FFF2-40B4-BE49-F238E27FC236}">
                <a16:creationId xmlns:a16="http://schemas.microsoft.com/office/drawing/2014/main" id="{592F524E-7658-A746-AD97-EF002A5C48A0}"/>
              </a:ext>
            </a:extLst>
          </p:cNvPr>
          <p:cNvSpPr txBox="1"/>
          <p:nvPr/>
        </p:nvSpPr>
        <p:spPr>
          <a:xfrm>
            <a:off x="360108" y="5534681"/>
            <a:ext cx="249889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>
                <a:solidFill>
                  <a:schemeClr val="accent1"/>
                </a:solidFill>
                <a:latin typeface="Futura" panose="020B0602020204020303" pitchFamily="34" charset="-79"/>
                <a:cs typeface="Futura" panose="020B0602020204020303" pitchFamily="34" charset="-79"/>
              </a:rPr>
              <a:t>LEADERS: EU COMPANIES</a:t>
            </a: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4F8F855C-7487-5249-9A38-05A5B991FBA2}"/>
              </a:ext>
            </a:extLst>
          </p:cNvPr>
          <p:cNvSpPr txBox="1"/>
          <p:nvPr/>
        </p:nvSpPr>
        <p:spPr>
          <a:xfrm>
            <a:off x="370583" y="5758104"/>
            <a:ext cx="325716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  <a:latin typeface="Futura" panose="020B0602020204020303" pitchFamily="34" charset="-79"/>
                <a:cs typeface="Futura" panose="020B0602020204020303" pitchFamily="34" charset="-79"/>
              </a:rPr>
              <a:t>ROCHE +</a:t>
            </a:r>
            <a:br>
              <a:rPr lang="en-US" sz="2400" b="1" dirty="0">
                <a:solidFill>
                  <a:schemeClr val="bg1"/>
                </a:solidFill>
                <a:latin typeface="Futura" panose="020B0602020204020303" pitchFamily="34" charset="-79"/>
                <a:cs typeface="Futura" panose="020B0602020204020303" pitchFamily="34" charset="-79"/>
              </a:rPr>
            </a:br>
            <a:r>
              <a:rPr lang="en-US" sz="2400" b="1" dirty="0">
                <a:solidFill>
                  <a:schemeClr val="bg1"/>
                </a:solidFill>
                <a:latin typeface="Futura" panose="020B0602020204020303" pitchFamily="34" charset="-79"/>
                <a:cs typeface="Futura" panose="020B0602020204020303" pitchFamily="34" charset="-79"/>
              </a:rPr>
              <a:t>SCHERING PLOUGH</a:t>
            </a:r>
            <a:br>
              <a:rPr lang="en-US" sz="2400" b="1" dirty="0">
                <a:solidFill>
                  <a:schemeClr val="bg1"/>
                </a:solidFill>
                <a:latin typeface="Futura" panose="020B0602020204020303" pitchFamily="34" charset="-79"/>
                <a:cs typeface="Futura" panose="020B0602020204020303" pitchFamily="34" charset="-79"/>
              </a:rPr>
            </a:br>
            <a:r>
              <a:rPr lang="en-US" sz="2400" b="1" dirty="0">
                <a:solidFill>
                  <a:schemeClr val="bg1"/>
                </a:solidFill>
                <a:latin typeface="Futura" panose="020B0602020204020303" pitchFamily="34" charset="-79"/>
                <a:cs typeface="Futura" panose="020B0602020204020303" pitchFamily="34" charset="-79"/>
              </a:rPr>
              <a:t>=</a:t>
            </a:r>
          </a:p>
        </p:txBody>
      </p:sp>
      <p:pic>
        <p:nvPicPr>
          <p:cNvPr id="140" name="Picture 139" descr="A close up of a sign&#10;&#10;Description automatically generated">
            <a:extLst>
              <a:ext uri="{FF2B5EF4-FFF2-40B4-BE49-F238E27FC236}">
                <a16:creationId xmlns:a16="http://schemas.microsoft.com/office/drawing/2014/main" id="{2B22CDD0-FF9D-9D4A-8BC4-4601DFC54C07}"/>
              </a:ext>
            </a:extLst>
          </p:cNvPr>
          <p:cNvPicPr>
            <a:picLocks noChangeAspect="1"/>
          </p:cNvPicPr>
          <p:nvPr/>
        </p:nvPicPr>
        <p:blipFill>
          <a:blip r:embed="rId5">
            <a:duotone>
              <a:prstClr val="black"/>
              <a:srgbClr val="D9C3A5">
                <a:tint val="50000"/>
                <a:satMod val="180000"/>
              </a:srgbClr>
            </a:duotone>
          </a:blip>
          <a:stretch>
            <a:fillRect/>
          </a:stretch>
        </p:blipFill>
        <p:spPr>
          <a:xfrm>
            <a:off x="2970545" y="5852493"/>
            <a:ext cx="1388159" cy="790647"/>
          </a:xfrm>
          <a:prstGeom prst="rect">
            <a:avLst/>
          </a:prstGeom>
        </p:spPr>
      </p:pic>
      <p:pic>
        <p:nvPicPr>
          <p:cNvPr id="142" name="Picture 141" descr="A close up of a sign&#10;&#10;Description automatically generated">
            <a:extLst>
              <a:ext uri="{FF2B5EF4-FFF2-40B4-BE49-F238E27FC236}">
                <a16:creationId xmlns:a16="http://schemas.microsoft.com/office/drawing/2014/main" id="{F49D8D07-3E74-0F4F-AC6C-ECCE259B96A1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prstClr val="black"/>
              <a:srgbClr val="D9C3A5">
                <a:tint val="50000"/>
                <a:satMod val="180000"/>
              </a:srgbClr>
            </a:duotone>
          </a:blip>
          <a:stretch>
            <a:fillRect/>
          </a:stretch>
        </p:blipFill>
        <p:spPr>
          <a:xfrm>
            <a:off x="4764003" y="5991491"/>
            <a:ext cx="3037919" cy="512649"/>
          </a:xfrm>
          <a:prstGeom prst="rect">
            <a:avLst/>
          </a:prstGeom>
        </p:spPr>
      </p:pic>
      <p:graphicFrame>
        <p:nvGraphicFramePr>
          <p:cNvPr id="146" name="Table 145">
            <a:extLst>
              <a:ext uri="{FF2B5EF4-FFF2-40B4-BE49-F238E27FC236}">
                <a16:creationId xmlns:a16="http://schemas.microsoft.com/office/drawing/2014/main" id="{1724C17D-3EBE-C34D-AC67-9C6EF7E8DAC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94994069"/>
              </p:ext>
            </p:extLst>
          </p:nvPr>
        </p:nvGraphicFramePr>
        <p:xfrm>
          <a:off x="2844380" y="2131217"/>
          <a:ext cx="8869153" cy="314860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37123">
                  <a:extLst>
                    <a:ext uri="{9D8B030D-6E8A-4147-A177-3AD203B41FA5}">
                      <a16:colId xmlns:a16="http://schemas.microsoft.com/office/drawing/2014/main" val="2296989295"/>
                    </a:ext>
                  </a:extLst>
                </a:gridCol>
                <a:gridCol w="520391">
                  <a:extLst>
                    <a:ext uri="{9D8B030D-6E8A-4147-A177-3AD203B41FA5}">
                      <a16:colId xmlns:a16="http://schemas.microsoft.com/office/drawing/2014/main" val="2383807800"/>
                    </a:ext>
                  </a:extLst>
                </a:gridCol>
                <a:gridCol w="1308409">
                  <a:extLst>
                    <a:ext uri="{9D8B030D-6E8A-4147-A177-3AD203B41FA5}">
                      <a16:colId xmlns:a16="http://schemas.microsoft.com/office/drawing/2014/main" val="842327332"/>
                    </a:ext>
                  </a:extLst>
                </a:gridCol>
                <a:gridCol w="5603230">
                  <a:extLst>
                    <a:ext uri="{9D8B030D-6E8A-4147-A177-3AD203B41FA5}">
                      <a16:colId xmlns:a16="http://schemas.microsoft.com/office/drawing/2014/main" val="2679082947"/>
                    </a:ext>
                  </a:extLst>
                </a:gridCol>
              </a:tblGrid>
              <a:tr h="524768">
                <a:tc>
                  <a:txBody>
                    <a:bodyPr/>
                    <a:lstStyle/>
                    <a:p>
                      <a:pPr algn="l"/>
                      <a:r>
                        <a:rPr lang="en-US" sz="1200" b="1" i="0" dirty="0">
                          <a:solidFill>
                            <a:schemeClr val="accent1"/>
                          </a:solidFill>
                          <a:latin typeface="Futura" panose="020B0602020204020303" pitchFamily="34" charset="-79"/>
                          <a:cs typeface="Futura" panose="020B0602020204020303" pitchFamily="34" charset="-79"/>
                        </a:rPr>
                        <a:t>CONVENIENCE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400" b="1" i="0" dirty="0">
                        <a:solidFill>
                          <a:schemeClr val="accent1"/>
                        </a:solidFill>
                        <a:latin typeface="Futura" panose="020B0602020204020303" pitchFamily="34" charset="-79"/>
                        <a:cs typeface="Futura" panose="020B0602020204020303" pitchFamily="34" charset="-79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b="1" i="0" dirty="0">
                          <a:solidFill>
                            <a:schemeClr val="accent3"/>
                          </a:solidFill>
                          <a:latin typeface="Futura" panose="020B0602020204020303" pitchFamily="34" charset="-79"/>
                          <a:cs typeface="Futura" panose="020B0602020204020303" pitchFamily="34" charset="-79"/>
                        </a:rPr>
                        <a:t>LOW</a:t>
                      </a:r>
                      <a:endParaRPr lang="en-US" sz="1400" b="1" i="0" dirty="0">
                        <a:solidFill>
                          <a:schemeClr val="accent1"/>
                        </a:solidFill>
                        <a:latin typeface="Futura" panose="020B0602020204020303" pitchFamily="34" charset="-79"/>
                        <a:cs typeface="Futura" panose="020B0602020204020303" pitchFamily="34" charset="-79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b="1" dirty="0">
                          <a:solidFill>
                            <a:schemeClr val="accent1"/>
                          </a:solidFill>
                          <a:latin typeface="Avenir Next" panose="020B0503020202020204" pitchFamily="34" charset="0"/>
                        </a:rPr>
                        <a:t>ONE YEAR </a:t>
                      </a:r>
                      <a:r>
                        <a:rPr lang="en-US" sz="1800" b="0" dirty="0">
                          <a:solidFill>
                            <a:schemeClr val="accent1"/>
                          </a:solidFill>
                          <a:latin typeface="Avenir Next" panose="020B0503020202020204" pitchFamily="34" charset="0"/>
                        </a:rPr>
                        <a:t>of weekly injections &amp; pills</a:t>
                      </a: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5575380"/>
                  </a:ext>
                </a:extLst>
              </a:tr>
              <a:tr h="52476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i="0" dirty="0">
                          <a:solidFill>
                            <a:schemeClr val="accent1"/>
                          </a:solidFill>
                          <a:latin typeface="Futura" panose="020B0602020204020303" pitchFamily="34" charset="-79"/>
                          <a:cs typeface="Futura" panose="020B0602020204020303" pitchFamily="34" charset="-79"/>
                        </a:rPr>
                        <a:t>SIDE-EFFECTS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400" b="1" i="0" dirty="0">
                        <a:solidFill>
                          <a:schemeClr val="accent3"/>
                        </a:solidFill>
                        <a:latin typeface="Futura" panose="020B0602020204020303" pitchFamily="34" charset="-79"/>
                        <a:cs typeface="Futura" panose="020B0602020204020303" pitchFamily="34" charset="-79"/>
                      </a:endParaRP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b="1" i="0" dirty="0">
                          <a:solidFill>
                            <a:schemeClr val="accent3"/>
                          </a:solidFill>
                          <a:latin typeface="Futura" panose="020B0602020204020303" pitchFamily="34" charset="-79"/>
                          <a:cs typeface="Futura" panose="020B0602020204020303" pitchFamily="34" charset="-79"/>
                        </a:rPr>
                        <a:t>TERRIBLE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b="1" dirty="0">
                          <a:solidFill>
                            <a:schemeClr val="accent1"/>
                          </a:solidFill>
                          <a:latin typeface="Avenir Next" panose="020B0503020202020204" pitchFamily="34" charset="0"/>
                        </a:rPr>
                        <a:t>FLU-LIKE SYMPTOMS &amp; ANEMIA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93868444"/>
                  </a:ext>
                </a:extLst>
              </a:tr>
              <a:tr h="524768">
                <a:tc>
                  <a:txBody>
                    <a:bodyPr/>
                    <a:lstStyle/>
                    <a:p>
                      <a:pPr algn="l"/>
                      <a:r>
                        <a:rPr lang="en-US" sz="1200" b="1" i="0" dirty="0">
                          <a:solidFill>
                            <a:schemeClr val="accent1"/>
                          </a:solidFill>
                          <a:latin typeface="Futura" panose="020B0602020204020303" pitchFamily="34" charset="-79"/>
                          <a:cs typeface="Futura" panose="020B0602020204020303" pitchFamily="34" charset="-79"/>
                        </a:rPr>
                        <a:t>CURE RATE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400" b="1" dirty="0">
                        <a:solidFill>
                          <a:schemeClr val="accent1"/>
                        </a:solidFill>
                        <a:latin typeface="Avenir Next" panose="020B05030202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b="1" i="0" dirty="0">
                          <a:solidFill>
                            <a:schemeClr val="accent3"/>
                          </a:solidFill>
                          <a:latin typeface="Futura" panose="020B0602020204020303" pitchFamily="34" charset="-79"/>
                          <a:cs typeface="Futura" panose="020B0602020204020303" pitchFamily="34" charset="-79"/>
                        </a:rPr>
                        <a:t>LOW</a:t>
                      </a:r>
                      <a:endParaRPr lang="en-US" sz="1400" b="1" dirty="0">
                        <a:solidFill>
                          <a:schemeClr val="accent1"/>
                        </a:solidFill>
                        <a:latin typeface="Avenir Next" panose="020B05030202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b="1" dirty="0">
                          <a:solidFill>
                            <a:schemeClr val="accent1"/>
                          </a:solidFill>
                          <a:latin typeface="Avenir Next" panose="020B0503020202020204" pitchFamily="34" charset="0"/>
                        </a:rPr>
                        <a:t>40%</a:t>
                      </a:r>
                      <a:endParaRPr lang="en-US" sz="1800" b="0" dirty="0">
                        <a:solidFill>
                          <a:schemeClr val="accent1"/>
                        </a:solidFill>
                        <a:latin typeface="Avenir Next" panose="020B05030202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11799745"/>
                  </a:ext>
                </a:extLst>
              </a:tr>
              <a:tr h="52476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i="0" dirty="0">
                          <a:solidFill>
                            <a:schemeClr val="accent1"/>
                          </a:solidFill>
                          <a:latin typeface="Futura" panose="020B0602020204020303" pitchFamily="34" charset="-79"/>
                          <a:cs typeface="Futura" panose="020B0602020204020303" pitchFamily="34" charset="-79"/>
                        </a:rPr>
                        <a:t>COST/PATIENT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400" b="1" dirty="0">
                        <a:solidFill>
                          <a:schemeClr val="accent1"/>
                        </a:solidFill>
                        <a:latin typeface="Avenir Next" panose="020B05030202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b="1" i="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Futura" panose="020B0602020204020303" pitchFamily="34" charset="-79"/>
                          <a:cs typeface="Futura" panose="020B0602020204020303" pitchFamily="34" charset="-79"/>
                        </a:rPr>
                        <a:t>MODERATE</a:t>
                      </a:r>
                      <a:endParaRPr lang="en-US" sz="1400" b="1" dirty="0">
                        <a:solidFill>
                          <a:schemeClr val="accent1"/>
                        </a:solidFill>
                        <a:latin typeface="Avenir Next" panose="020B05030202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800" b="1" dirty="0">
                          <a:solidFill>
                            <a:schemeClr val="accent1"/>
                          </a:solidFill>
                          <a:latin typeface="Avenir Next" panose="020B0503020202020204" pitchFamily="34" charset="0"/>
                        </a:rPr>
                        <a:t>$40K </a:t>
                      </a:r>
                      <a:r>
                        <a:rPr lang="en-US" sz="1800" b="0" dirty="0">
                          <a:solidFill>
                            <a:schemeClr val="accent1"/>
                          </a:solidFill>
                          <a:latin typeface="Avenir Next" panose="020B0503020202020204" pitchFamily="34" charset="0"/>
                        </a:rPr>
                        <a:t> </a:t>
                      </a:r>
                      <a:r>
                        <a:rPr lang="en-US" sz="1400" b="0" dirty="0">
                          <a:solidFill>
                            <a:schemeClr val="accent1"/>
                          </a:solidFill>
                          <a:latin typeface="Avenir Next" panose="020B0503020202020204" pitchFamily="34" charset="0"/>
                        </a:rPr>
                        <a:t>(Including managing side-effects)</a:t>
                      </a: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5984376"/>
                  </a:ext>
                </a:extLst>
              </a:tr>
              <a:tr h="52476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i="0" dirty="0">
                          <a:solidFill>
                            <a:schemeClr val="accent1"/>
                          </a:solidFill>
                          <a:latin typeface="Futura" panose="020B0602020204020303" pitchFamily="34" charset="-79"/>
                          <a:cs typeface="Futura" panose="020B0602020204020303" pitchFamily="34" charset="-79"/>
                        </a:rPr>
                        <a:t>COST/CURE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400" b="1" dirty="0">
                        <a:solidFill>
                          <a:schemeClr val="accent1"/>
                        </a:solidFill>
                        <a:latin typeface="Avenir Next" panose="020B05030202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b="1" i="0" dirty="0">
                          <a:solidFill>
                            <a:schemeClr val="accent3"/>
                          </a:solidFill>
                          <a:latin typeface="Futura" panose="020B0602020204020303" pitchFamily="34" charset="-79"/>
                          <a:cs typeface="Futura" panose="020B0602020204020303" pitchFamily="34" charset="-79"/>
                        </a:rPr>
                        <a:t>HIGH</a:t>
                      </a:r>
                      <a:endParaRPr lang="en-US" sz="1400" b="1" dirty="0">
                        <a:solidFill>
                          <a:schemeClr val="accent1"/>
                        </a:solidFill>
                        <a:latin typeface="Avenir Next" panose="020B05030202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b="1" dirty="0">
                          <a:solidFill>
                            <a:schemeClr val="accent1"/>
                          </a:solidFill>
                          <a:latin typeface="Avenir Next" panose="020B0503020202020204" pitchFamily="34" charset="0"/>
                        </a:rPr>
                        <a:t>&gt;$100K</a:t>
                      </a: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40832638"/>
                  </a:ext>
                </a:extLst>
              </a:tr>
              <a:tr h="52476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i="0" dirty="0">
                          <a:solidFill>
                            <a:schemeClr val="accent1"/>
                          </a:solidFill>
                          <a:latin typeface="Futura" panose="020B0602020204020303" pitchFamily="34" charset="-79"/>
                          <a:cs typeface="Futura" panose="020B0602020204020303" pitchFamily="34" charset="-79"/>
                        </a:rPr>
                        <a:t>PATIENTS TREATED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400" b="1" dirty="0">
                        <a:solidFill>
                          <a:schemeClr val="accent1"/>
                        </a:solidFill>
                        <a:latin typeface="Avenir Next" panose="020B05030202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b="1" i="0" dirty="0">
                          <a:solidFill>
                            <a:schemeClr val="accent3"/>
                          </a:solidFill>
                          <a:latin typeface="Futura" panose="020B0602020204020303" pitchFamily="34" charset="-79"/>
                          <a:cs typeface="Futura" panose="020B0602020204020303" pitchFamily="34" charset="-79"/>
                        </a:rPr>
                        <a:t>LOW</a:t>
                      </a:r>
                      <a:endParaRPr lang="en-US" sz="1400" b="1" dirty="0">
                        <a:solidFill>
                          <a:schemeClr val="accent1"/>
                        </a:solidFill>
                        <a:latin typeface="Avenir Next" panose="020B05030202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b="1" dirty="0">
                          <a:solidFill>
                            <a:schemeClr val="accent1"/>
                          </a:solidFill>
                          <a:latin typeface="Avenir Next" panose="020B0503020202020204" pitchFamily="34" charset="0"/>
                        </a:rPr>
                        <a:t>~30,000/YEAR </a:t>
                      </a:r>
                      <a:r>
                        <a:rPr lang="en-US" sz="1400" b="0" i="0" dirty="0">
                          <a:solidFill>
                            <a:schemeClr val="accent1"/>
                          </a:solidFill>
                          <a:latin typeface="Avenir Next" panose="020B0503020202020204" pitchFamily="34" charset="0"/>
                        </a:rPr>
                        <a:t>(Because low cure rate and side-effects)</a:t>
                      </a: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8421355"/>
                  </a:ext>
                </a:extLst>
              </a:tr>
            </a:tbl>
          </a:graphicData>
        </a:graphic>
      </p:graphicFrame>
      <p:grpSp>
        <p:nvGrpSpPr>
          <p:cNvPr id="3" name="Group 2">
            <a:extLst>
              <a:ext uri="{FF2B5EF4-FFF2-40B4-BE49-F238E27FC236}">
                <a16:creationId xmlns:a16="http://schemas.microsoft.com/office/drawing/2014/main" id="{6E136B0D-78B1-1D4E-9F55-0437BB48D715}"/>
              </a:ext>
            </a:extLst>
          </p:cNvPr>
          <p:cNvGrpSpPr/>
          <p:nvPr/>
        </p:nvGrpSpPr>
        <p:grpSpPr>
          <a:xfrm>
            <a:off x="4330689" y="2194724"/>
            <a:ext cx="431281" cy="3014347"/>
            <a:chOff x="4292333" y="2169202"/>
            <a:chExt cx="431281" cy="3014347"/>
          </a:xfrm>
        </p:grpSpPr>
        <p:pic>
          <p:nvPicPr>
            <p:cNvPr id="151" name="Graphic 150" descr="Thumbs up sign">
              <a:extLst>
                <a:ext uri="{FF2B5EF4-FFF2-40B4-BE49-F238E27FC236}">
                  <a16:creationId xmlns:a16="http://schemas.microsoft.com/office/drawing/2014/main" id="{D5796E32-28D0-8443-83B6-CA6F27B54C81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 rot="10800000">
              <a:off x="4292333" y="2169202"/>
              <a:ext cx="393146" cy="393146"/>
            </a:xfrm>
            <a:prstGeom prst="rect">
              <a:avLst/>
            </a:prstGeom>
          </p:spPr>
        </p:pic>
        <p:pic>
          <p:nvPicPr>
            <p:cNvPr id="159" name="Graphic 158" descr="Thumbs up sign">
              <a:extLst>
                <a:ext uri="{FF2B5EF4-FFF2-40B4-BE49-F238E27FC236}">
                  <a16:creationId xmlns:a16="http://schemas.microsoft.com/office/drawing/2014/main" id="{95930DC2-9D69-3C40-9423-74846169496F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 rot="10800000">
              <a:off x="4292333" y="2708088"/>
              <a:ext cx="393146" cy="393146"/>
            </a:xfrm>
            <a:prstGeom prst="rect">
              <a:avLst/>
            </a:prstGeom>
          </p:spPr>
        </p:pic>
        <p:pic>
          <p:nvPicPr>
            <p:cNvPr id="160" name="Graphic 159" descr="Thumbs up sign">
              <a:extLst>
                <a:ext uri="{FF2B5EF4-FFF2-40B4-BE49-F238E27FC236}">
                  <a16:creationId xmlns:a16="http://schemas.microsoft.com/office/drawing/2014/main" id="{3352D551-A2C9-C64D-89DF-BCAD31E3972A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 rot="10800000">
              <a:off x="4292333" y="3235660"/>
              <a:ext cx="393146" cy="393146"/>
            </a:xfrm>
            <a:prstGeom prst="rect">
              <a:avLst/>
            </a:prstGeom>
          </p:spPr>
        </p:pic>
        <p:pic>
          <p:nvPicPr>
            <p:cNvPr id="161" name="Graphic 160" descr="Thumbs up sign">
              <a:extLst>
                <a:ext uri="{FF2B5EF4-FFF2-40B4-BE49-F238E27FC236}">
                  <a16:creationId xmlns:a16="http://schemas.microsoft.com/office/drawing/2014/main" id="{D4B9FCB0-72A5-CA42-A5FE-57619EBA008E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 rot="10800000">
              <a:off x="4292334" y="4299085"/>
              <a:ext cx="393146" cy="393146"/>
            </a:xfrm>
            <a:prstGeom prst="rect">
              <a:avLst/>
            </a:prstGeom>
          </p:spPr>
        </p:pic>
        <p:pic>
          <p:nvPicPr>
            <p:cNvPr id="162" name="Graphic 161" descr="Thumbs up sign">
              <a:extLst>
                <a:ext uri="{FF2B5EF4-FFF2-40B4-BE49-F238E27FC236}">
                  <a16:creationId xmlns:a16="http://schemas.microsoft.com/office/drawing/2014/main" id="{3642362A-CB76-864E-87AA-8FE47EE0B1F2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 rot="10800000">
              <a:off x="4292334" y="4790403"/>
              <a:ext cx="393146" cy="393146"/>
            </a:xfrm>
            <a:prstGeom prst="rect">
              <a:avLst/>
            </a:prstGeom>
          </p:spPr>
        </p:pic>
        <p:sp>
          <p:nvSpPr>
            <p:cNvPr id="163" name="Rectangle 162">
              <a:extLst>
                <a:ext uri="{FF2B5EF4-FFF2-40B4-BE49-F238E27FC236}">
                  <a16:creationId xmlns:a16="http://schemas.microsoft.com/office/drawing/2014/main" id="{9E49A10E-7C01-2046-8218-73B45A3B6F79}"/>
                </a:ext>
              </a:extLst>
            </p:cNvPr>
            <p:cNvSpPr/>
            <p:nvPr/>
          </p:nvSpPr>
          <p:spPr>
            <a:xfrm>
              <a:off x="4295173" y="3846112"/>
              <a:ext cx="428441" cy="139254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82593139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3" name="Chart 32">
            <a:extLst>
              <a:ext uri="{FF2B5EF4-FFF2-40B4-BE49-F238E27FC236}">
                <a16:creationId xmlns:a16="http://schemas.microsoft.com/office/drawing/2014/main" id="{3B029C34-5403-9441-9B50-3BF42DEC50D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07919107"/>
              </p:ext>
            </p:extLst>
          </p:nvPr>
        </p:nvGraphicFramePr>
        <p:xfrm>
          <a:off x="-253277" y="6400230"/>
          <a:ext cx="14277390" cy="9405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4" name="TextBox 33">
            <a:extLst>
              <a:ext uri="{FF2B5EF4-FFF2-40B4-BE49-F238E27FC236}">
                <a16:creationId xmlns:a16="http://schemas.microsoft.com/office/drawing/2014/main" id="{C4CC327F-8B2B-D848-ACE3-F35EA6578C4B}"/>
              </a:ext>
            </a:extLst>
          </p:cNvPr>
          <p:cNvSpPr txBox="1"/>
          <p:nvPr/>
        </p:nvSpPr>
        <p:spPr>
          <a:xfrm>
            <a:off x="635171" y="6685827"/>
            <a:ext cx="12022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5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$1.47B</a:t>
            </a:r>
          </a:p>
        </p:txBody>
      </p:sp>
      <p:graphicFrame>
        <p:nvGraphicFramePr>
          <p:cNvPr id="8" name="Content Placeholder 7">
            <a:extLst>
              <a:ext uri="{FF2B5EF4-FFF2-40B4-BE49-F238E27FC236}">
                <a16:creationId xmlns:a16="http://schemas.microsoft.com/office/drawing/2014/main" id="{53880638-4F37-064D-BF26-12552FF81697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06929173"/>
              </p:ext>
            </p:extLst>
          </p:nvPr>
        </p:nvGraphicFramePr>
        <p:xfrm>
          <a:off x="226606" y="562773"/>
          <a:ext cx="11582015" cy="560343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44994">
                  <a:extLst>
                    <a:ext uri="{9D8B030D-6E8A-4147-A177-3AD203B41FA5}">
                      <a16:colId xmlns:a16="http://schemas.microsoft.com/office/drawing/2014/main" val="3594627776"/>
                    </a:ext>
                  </a:extLst>
                </a:gridCol>
                <a:gridCol w="1164432">
                  <a:extLst>
                    <a:ext uri="{9D8B030D-6E8A-4147-A177-3AD203B41FA5}">
                      <a16:colId xmlns:a16="http://schemas.microsoft.com/office/drawing/2014/main" val="2105884214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174158133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2784849810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1005865938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213092618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886480217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2257765789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3188453590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296771632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853219644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1991127755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2262024719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43304237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146743801"/>
                    </a:ext>
                  </a:extLst>
                </a:gridCol>
              </a:tblGrid>
              <a:tr h="256071">
                <a:tc rowSpan="2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Host Target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Genotype 1 restricted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Pan-genotype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78017796"/>
                  </a:ext>
                </a:extLst>
              </a:tr>
              <a:tr h="57450">
                <a:tc vMerge="1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4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44876803"/>
                  </a:ext>
                </a:extLst>
              </a:tr>
              <a:tr h="193788">
                <a:tc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Company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 vMerge="1">
                  <a:txBody>
                    <a:bodyPr/>
                    <a:lstStyle/>
                    <a:p>
                      <a:pPr algn="ctr" rtl="0" fontAlgn="b"/>
                      <a:endParaRPr lang="en-US" sz="8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48947661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7812881"/>
                  </a:ext>
                </a:extLst>
              </a:tr>
              <a:tr h="369570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NEW GOAL: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All oral, G1</a:t>
                      </a:r>
                    </a:p>
                  </a:txBody>
                  <a:tcPr marL="45720" marR="4572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BMS</a:t>
                      </a:r>
                    </a:p>
                  </a:txBody>
                  <a:tcPr marL="28575" marR="28575" marT="19050" marB="19050" anchor="ctr"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b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i="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interferon lambda</a:t>
                      </a: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28555327"/>
                  </a:ext>
                </a:extLst>
              </a:tr>
              <a:tr h="36957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AbbVie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40825305"/>
                  </a:ext>
                </a:extLst>
              </a:tr>
              <a:tr h="36957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Gilead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TRL7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85606529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18660395"/>
                  </a:ext>
                </a:extLst>
              </a:tr>
              <a:tr h="365760">
                <a:tc rowSpan="8">
                  <a:txBody>
                    <a:bodyPr/>
                    <a:lstStyle/>
                    <a:p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NOT GOOD ENOUGH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Vertex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5921045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06415587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GSK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55283738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Merck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9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interferon ɑ2b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9426969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Roche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8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7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interferon ɑ2b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1355085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6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Pfizer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b="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CCR2 inhibitor</a:t>
                      </a:r>
                      <a:endParaRPr lang="en-US" sz="800" b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7725144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JNJ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66152390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rtl="0" fontAlgn="b"/>
                      <a:endParaRPr lang="en-US" sz="600" b="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Novartis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69173568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84267418"/>
                  </a:ext>
                </a:extLst>
              </a:tr>
              <a:tr h="365760">
                <a:tc rowSpan="3" gridSpan="2">
                  <a:txBody>
                    <a:bodyPr/>
                    <a:lstStyle/>
                    <a:p>
                      <a:pPr rtl="0" fontAlgn="b"/>
                      <a:r>
                        <a:rPr lang="en-US" sz="1100" b="1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M&amp;A TARGETS</a:t>
                      </a:r>
                      <a:endParaRPr lang="en-US" sz="11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 rowSpan="3" h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ACHILLION</a:t>
                      </a:r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INHIBITEX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IDENIX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89597790"/>
                  </a:ext>
                </a:extLst>
              </a:tr>
              <a:tr h="182880">
                <a:tc gridSpan="2" vMerge="1">
                  <a:txBody>
                    <a:bodyPr/>
                    <a:lstStyle/>
                    <a:p>
                      <a:pPr rtl="0" fontAlgn="b"/>
                      <a:endParaRPr lang="en-US" sz="11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56022941"/>
                  </a:ext>
                </a:extLst>
              </a:tr>
              <a:tr h="182880"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PHARMASSET</a:t>
                      </a:r>
                      <a:endParaRPr lang="en-US" sz="800" b="1" dirty="0">
                        <a:solidFill>
                          <a:schemeClr val="accent1"/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b="1" dirty="0">
                        <a:solidFill>
                          <a:schemeClr val="accent1"/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85016928"/>
                  </a:ext>
                </a:extLst>
              </a:tr>
            </a:tbl>
          </a:graphicData>
        </a:graphic>
      </p:graphicFrame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52DDFB6-1B9D-8245-AABC-23AE7D6BAB4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09289473"/>
              </p:ext>
            </p:extLst>
          </p:nvPr>
        </p:nvGraphicFramePr>
        <p:xfrm>
          <a:off x="0" y="14133"/>
          <a:ext cx="12192000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12800">
                  <a:extLst>
                    <a:ext uri="{9D8B030D-6E8A-4147-A177-3AD203B41FA5}">
                      <a16:colId xmlns:a16="http://schemas.microsoft.com/office/drawing/2014/main" val="358515824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26668239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16915425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68443820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408866163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594857338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96553038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105273481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9911637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55577098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418989439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0701997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39585014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12802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099202928"/>
                    </a:ext>
                  </a:extLst>
                </a:gridCol>
              </a:tblGrid>
              <a:tr h="204259"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2004</a:t>
                      </a: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2009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2010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2011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2012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2013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2014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566983"/>
                  </a:ext>
                </a:extLst>
              </a:tr>
              <a:tr h="204259"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8425356"/>
                  </a:ext>
                </a:extLst>
              </a:tr>
            </a:tbl>
          </a:graphicData>
        </a:graphic>
      </p:graphicFrame>
      <p:grpSp>
        <p:nvGrpSpPr>
          <p:cNvPr id="51" name="Group 50">
            <a:extLst>
              <a:ext uri="{FF2B5EF4-FFF2-40B4-BE49-F238E27FC236}">
                <a16:creationId xmlns:a16="http://schemas.microsoft.com/office/drawing/2014/main" id="{9BAA8FC7-8DFC-EB44-B6B6-A9487CFBB2BB}"/>
              </a:ext>
            </a:extLst>
          </p:cNvPr>
          <p:cNvGrpSpPr/>
          <p:nvPr/>
        </p:nvGrpSpPr>
        <p:grpSpPr>
          <a:xfrm>
            <a:off x="1359685" y="2115110"/>
            <a:ext cx="10448936" cy="638041"/>
            <a:chOff x="1359683" y="1730325"/>
            <a:chExt cx="10448936" cy="638041"/>
          </a:xfrm>
        </p:grpSpPr>
        <p:sp>
          <p:nvSpPr>
            <p:cNvPr id="52" name="Rectangle 51">
              <a:extLst>
                <a:ext uri="{FF2B5EF4-FFF2-40B4-BE49-F238E27FC236}">
                  <a16:creationId xmlns:a16="http://schemas.microsoft.com/office/drawing/2014/main" id="{35135BB7-C29B-834F-B96F-94E24B6CB7CB}"/>
                </a:ext>
              </a:extLst>
            </p:cNvPr>
            <p:cNvSpPr/>
            <p:nvPr/>
          </p:nvSpPr>
          <p:spPr>
            <a:xfrm>
              <a:off x="1359683" y="2017134"/>
              <a:ext cx="10448936" cy="351232"/>
            </a:xfrm>
            <a:prstGeom prst="rect">
              <a:avLst/>
            </a:prstGeom>
            <a:solidFill>
              <a:schemeClr val="accent5">
                <a:lumMod val="40000"/>
                <a:lumOff val="60000"/>
                <a:alpha val="20000"/>
              </a:schemeClr>
            </a:solidFill>
            <a:ln w="5715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 b="1" dirty="0">
                <a:solidFill>
                  <a:schemeClr val="accent5"/>
                </a:solidFill>
                <a:latin typeface="Futura Medium" panose="020B0602020204020303" pitchFamily="34" charset="-79"/>
                <a:cs typeface="Futura Medium" panose="020B0602020204020303" pitchFamily="34" charset="-79"/>
              </a:endParaRPr>
            </a:p>
          </p:txBody>
        </p:sp>
        <p:cxnSp>
          <p:nvCxnSpPr>
            <p:cNvPr id="53" name="Straight Arrow Connector 52">
              <a:extLst>
                <a:ext uri="{FF2B5EF4-FFF2-40B4-BE49-F238E27FC236}">
                  <a16:creationId xmlns:a16="http://schemas.microsoft.com/office/drawing/2014/main" id="{A13BE938-FCDC-6745-A79C-3864B76B593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250831" y="1730325"/>
              <a:ext cx="0" cy="297769"/>
            </a:xfrm>
            <a:prstGeom prst="straightConnector1">
              <a:avLst/>
            </a:prstGeom>
            <a:ln w="38100">
              <a:solidFill>
                <a:schemeClr val="accent5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" name="Rectangle 10">
            <a:extLst>
              <a:ext uri="{FF2B5EF4-FFF2-40B4-BE49-F238E27FC236}">
                <a16:creationId xmlns:a16="http://schemas.microsoft.com/office/drawing/2014/main" id="{039E2ABB-0919-2942-B7FA-202546529D7D}"/>
              </a:ext>
            </a:extLst>
          </p:cNvPr>
          <p:cNvSpPr/>
          <p:nvPr/>
        </p:nvSpPr>
        <p:spPr>
          <a:xfrm>
            <a:off x="4593115" y="2354494"/>
            <a:ext cx="4142007" cy="2959844"/>
          </a:xfrm>
          <a:prstGeom prst="rect">
            <a:avLst/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latin typeface="Avenir Next" panose="020B0503020202020204" pitchFamily="34" charset="0"/>
              </a:rPr>
              <a:t>Who is trying to develop a </a:t>
            </a:r>
            <a:br>
              <a:rPr lang="en-US" sz="2800" b="1" dirty="0">
                <a:latin typeface="Avenir Next" panose="020B0503020202020204" pitchFamily="34" charset="0"/>
              </a:rPr>
            </a:br>
            <a:r>
              <a:rPr lang="en-US" sz="2800" b="1" dirty="0">
                <a:latin typeface="Avenir Next" panose="020B0503020202020204" pitchFamily="34" charset="0"/>
              </a:rPr>
              <a:t>“ME-TOO” drug?</a:t>
            </a:r>
          </a:p>
        </p:txBody>
      </p:sp>
    </p:spTree>
    <p:extLst>
      <p:ext uri="{BB962C8B-B14F-4D97-AF65-F5344CB8AC3E}">
        <p14:creationId xmlns:p14="http://schemas.microsoft.com/office/powerpoint/2010/main" val="42872035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3" name="Chart 32">
            <a:extLst>
              <a:ext uri="{FF2B5EF4-FFF2-40B4-BE49-F238E27FC236}">
                <a16:creationId xmlns:a16="http://schemas.microsoft.com/office/drawing/2014/main" id="{3B029C34-5403-9441-9B50-3BF42DEC50DD}"/>
              </a:ext>
            </a:extLst>
          </p:cNvPr>
          <p:cNvGraphicFramePr/>
          <p:nvPr/>
        </p:nvGraphicFramePr>
        <p:xfrm>
          <a:off x="-253277" y="6400230"/>
          <a:ext cx="14277390" cy="9405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4" name="TextBox 33">
            <a:extLst>
              <a:ext uri="{FF2B5EF4-FFF2-40B4-BE49-F238E27FC236}">
                <a16:creationId xmlns:a16="http://schemas.microsoft.com/office/drawing/2014/main" id="{C4CC327F-8B2B-D848-ACE3-F35EA6578C4B}"/>
              </a:ext>
            </a:extLst>
          </p:cNvPr>
          <p:cNvSpPr txBox="1"/>
          <p:nvPr/>
        </p:nvSpPr>
        <p:spPr>
          <a:xfrm>
            <a:off x="635171" y="6685827"/>
            <a:ext cx="12022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5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$1.47B</a:t>
            </a:r>
          </a:p>
        </p:txBody>
      </p:sp>
      <p:graphicFrame>
        <p:nvGraphicFramePr>
          <p:cNvPr id="8" name="Content Placeholder 7">
            <a:extLst>
              <a:ext uri="{FF2B5EF4-FFF2-40B4-BE49-F238E27FC236}">
                <a16:creationId xmlns:a16="http://schemas.microsoft.com/office/drawing/2014/main" id="{53880638-4F37-064D-BF26-12552FF81697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380452609"/>
              </p:ext>
            </p:extLst>
          </p:nvPr>
        </p:nvGraphicFramePr>
        <p:xfrm>
          <a:off x="226606" y="562773"/>
          <a:ext cx="11582015" cy="560724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44994">
                  <a:extLst>
                    <a:ext uri="{9D8B030D-6E8A-4147-A177-3AD203B41FA5}">
                      <a16:colId xmlns:a16="http://schemas.microsoft.com/office/drawing/2014/main" val="3594627776"/>
                    </a:ext>
                  </a:extLst>
                </a:gridCol>
                <a:gridCol w="1164432">
                  <a:extLst>
                    <a:ext uri="{9D8B030D-6E8A-4147-A177-3AD203B41FA5}">
                      <a16:colId xmlns:a16="http://schemas.microsoft.com/office/drawing/2014/main" val="2105884214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174158133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2784849810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1005865938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213092618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886480217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2257765789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3188453590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296771632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853219644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1991127755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2262024719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43304237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146743801"/>
                    </a:ext>
                  </a:extLst>
                </a:gridCol>
              </a:tblGrid>
              <a:tr h="256071">
                <a:tc rowSpan="2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Host Target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Genotype 1 restricted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Pan-genotype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78017796"/>
                  </a:ext>
                </a:extLst>
              </a:tr>
              <a:tr h="57450">
                <a:tc vMerge="1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4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44876803"/>
                  </a:ext>
                </a:extLst>
              </a:tr>
              <a:tr h="193788">
                <a:tc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Company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 vMerge="1">
                  <a:txBody>
                    <a:bodyPr/>
                    <a:lstStyle/>
                    <a:p>
                      <a:pPr algn="ctr" rtl="0" fontAlgn="b"/>
                      <a:endParaRPr lang="en-US" sz="8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48947661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7812881"/>
                  </a:ext>
                </a:extLst>
              </a:tr>
              <a:tr h="369570">
                <a:tc rowSpan="4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NEW GOAL: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All oral, G1</a:t>
                      </a:r>
                    </a:p>
                  </a:txBody>
                  <a:tcPr marL="45720" marR="45720" anchor="ctr"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BMS</a:t>
                      </a:r>
                    </a:p>
                  </a:txBody>
                  <a:tcPr marL="28575" marR="28575" marT="19050" marB="19050" anchor="ctr"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b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i="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interferon lambda</a:t>
                      </a: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28555327"/>
                  </a:ext>
                </a:extLst>
              </a:tr>
              <a:tr h="36957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AbbVie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40825305"/>
                  </a:ext>
                </a:extLst>
              </a:tr>
              <a:tr h="36957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Gilead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TRL7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5606529"/>
                  </a:ext>
                </a:extLst>
              </a:tr>
              <a:tr h="36957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Vertex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Toxic + weak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5737380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18660395"/>
                  </a:ext>
                </a:extLst>
              </a:tr>
              <a:tr h="365760">
                <a:tc rowSpan="7">
                  <a:txBody>
                    <a:bodyPr/>
                    <a:lstStyle/>
                    <a:p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NOT GOOD ENOUGH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5921045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GSK</a:t>
                      </a:r>
                    </a:p>
                  </a:txBody>
                  <a:tcPr marL="28575" marR="28575" marT="19050" marB="19050" anchor="ctr">
                    <a:lnL w="12700" cmpd="sng">
                      <a:noFill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62107206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Merck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9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interferon ɑ2b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98568869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Roche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8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7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interferon ɑ2b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/>
                </a:tc>
                <a:extLst>
                  <a:ext uri="{0D108BD9-81ED-4DB2-BD59-A6C34878D82A}">
                    <a16:rowId xmlns:a16="http://schemas.microsoft.com/office/drawing/2014/main" val="1152068908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6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Pfizer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b="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CCR2 inhibitor</a:t>
                      </a:r>
                      <a:endParaRPr lang="en-US" sz="800" b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7725144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JNJ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66152390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rtl="0" fontAlgn="b"/>
                      <a:endParaRPr lang="en-US" sz="600" b="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Novartis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69173568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84267418"/>
                  </a:ext>
                </a:extLst>
              </a:tr>
              <a:tr h="365760">
                <a:tc rowSpan="3" gridSpan="2">
                  <a:txBody>
                    <a:bodyPr/>
                    <a:lstStyle/>
                    <a:p>
                      <a:pPr rtl="0" fontAlgn="b"/>
                      <a:r>
                        <a:rPr lang="en-US" sz="1100" b="1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M&amp;A TARGETS</a:t>
                      </a:r>
                      <a:endParaRPr lang="en-US" sz="11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 rowSpan="3" h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ACHILLION</a:t>
                      </a:r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ACHILLION</a:t>
                      </a:r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INHIBITEX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IDENIX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89597790"/>
                  </a:ext>
                </a:extLst>
              </a:tr>
              <a:tr h="182880">
                <a:tc gridSpan="2" vMerge="1">
                  <a:txBody>
                    <a:bodyPr/>
                    <a:lstStyle/>
                    <a:p>
                      <a:pPr rtl="0" fontAlgn="b"/>
                      <a:endParaRPr lang="en-US" sz="11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56022941"/>
                  </a:ext>
                </a:extLst>
              </a:tr>
              <a:tr h="182880"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PHARMASSET</a:t>
                      </a:r>
                      <a:endParaRPr lang="en-US" sz="800" b="1" dirty="0">
                        <a:solidFill>
                          <a:schemeClr val="accent1"/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b="1" dirty="0">
                        <a:solidFill>
                          <a:schemeClr val="accent1"/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1362839"/>
                  </a:ext>
                </a:extLst>
              </a:tr>
            </a:tbl>
          </a:graphicData>
        </a:graphic>
      </p:graphicFrame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52DDFB6-1B9D-8245-AABC-23AE7D6BAB4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33445272"/>
              </p:ext>
            </p:extLst>
          </p:nvPr>
        </p:nvGraphicFramePr>
        <p:xfrm>
          <a:off x="0" y="14133"/>
          <a:ext cx="12192000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12800">
                  <a:extLst>
                    <a:ext uri="{9D8B030D-6E8A-4147-A177-3AD203B41FA5}">
                      <a16:colId xmlns:a16="http://schemas.microsoft.com/office/drawing/2014/main" val="358515824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26668239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16915425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68443820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408866163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594857338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96553038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105273481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9911637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55577098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418989439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0701997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39585014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12802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099202928"/>
                    </a:ext>
                  </a:extLst>
                </a:gridCol>
              </a:tblGrid>
              <a:tr h="204259"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2004</a:t>
                      </a: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2009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2010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2011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2012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2013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2014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566983"/>
                  </a:ext>
                </a:extLst>
              </a:tr>
              <a:tr h="204259"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8425356"/>
                  </a:ext>
                </a:extLst>
              </a:tr>
            </a:tbl>
          </a:graphicData>
        </a:graphic>
      </p:graphicFrame>
      <p:grpSp>
        <p:nvGrpSpPr>
          <p:cNvPr id="6" name="Group 5">
            <a:extLst>
              <a:ext uri="{FF2B5EF4-FFF2-40B4-BE49-F238E27FC236}">
                <a16:creationId xmlns:a16="http://schemas.microsoft.com/office/drawing/2014/main" id="{5BB5505A-6623-614D-802E-73FF7F14CB53}"/>
              </a:ext>
            </a:extLst>
          </p:cNvPr>
          <p:cNvGrpSpPr/>
          <p:nvPr/>
        </p:nvGrpSpPr>
        <p:grpSpPr>
          <a:xfrm>
            <a:off x="8777626" y="1190216"/>
            <a:ext cx="3567926" cy="4589612"/>
            <a:chOff x="8777626" y="1575794"/>
            <a:chExt cx="3567926" cy="4589612"/>
          </a:xfrm>
        </p:grpSpPr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4034BCB6-AD0C-A245-8E8A-43A0096D0C90}"/>
                </a:ext>
              </a:extLst>
            </p:cNvPr>
            <p:cNvGrpSpPr/>
            <p:nvPr/>
          </p:nvGrpSpPr>
          <p:grpSpPr>
            <a:xfrm>
              <a:off x="10476967" y="5537334"/>
              <a:ext cx="670697" cy="628072"/>
              <a:chOff x="10478240" y="5072788"/>
              <a:chExt cx="670697" cy="628072"/>
            </a:xfrm>
          </p:grpSpPr>
          <p:sp>
            <p:nvSpPr>
              <p:cNvPr id="14" name="Rectangle 13">
                <a:extLst>
                  <a:ext uri="{FF2B5EF4-FFF2-40B4-BE49-F238E27FC236}">
                    <a16:creationId xmlns:a16="http://schemas.microsoft.com/office/drawing/2014/main" id="{9EF744E4-A507-0C40-96DE-3C4436E5E974}"/>
                  </a:ext>
                </a:extLst>
              </p:cNvPr>
              <p:cNvSpPr/>
              <p:nvPr/>
            </p:nvSpPr>
            <p:spPr>
              <a:xfrm>
                <a:off x="10478994" y="5343594"/>
                <a:ext cx="669943" cy="357266"/>
              </a:xfrm>
              <a:prstGeom prst="rect">
                <a:avLst/>
              </a:prstGeom>
              <a:solidFill>
                <a:schemeClr val="bg1">
                  <a:lumMod val="50000"/>
                  <a:alpha val="20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 b="1" dirty="0">
                  <a:solidFill>
                    <a:schemeClr val="accent5"/>
                  </a:solidFill>
                  <a:latin typeface="Futura Medium" panose="020B0602020204020303" pitchFamily="34" charset="-79"/>
                  <a:cs typeface="Futura Medium" panose="020B0602020204020303" pitchFamily="34" charset="-79"/>
                </a:endParaRPr>
              </a:p>
            </p:txBody>
          </p:sp>
          <p:sp>
            <p:nvSpPr>
              <p:cNvPr id="15" name="Rectangle 14">
                <a:extLst>
                  <a:ext uri="{FF2B5EF4-FFF2-40B4-BE49-F238E27FC236}">
                    <a16:creationId xmlns:a16="http://schemas.microsoft.com/office/drawing/2014/main" id="{83112FED-C6E7-4749-A490-ECBAD332D24B}"/>
                  </a:ext>
                </a:extLst>
              </p:cNvPr>
              <p:cNvSpPr/>
              <p:nvPr/>
            </p:nvSpPr>
            <p:spPr>
              <a:xfrm>
                <a:off x="10478240" y="5072788"/>
                <a:ext cx="658231" cy="256596"/>
              </a:xfrm>
              <a:prstGeom prst="rect">
                <a:avLst/>
              </a:prstGeom>
              <a:solidFill>
                <a:schemeClr val="accent5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rIns="0" rtlCol="0" anchor="ctr"/>
              <a:lstStyle/>
              <a:p>
                <a:pPr algn="ctr"/>
                <a:r>
                  <a:rPr lang="en-US" sz="1400" b="1" dirty="0">
                    <a:solidFill>
                      <a:schemeClr val="bg1"/>
                    </a:solidFill>
                    <a:latin typeface="Futura Medium" panose="020B0602020204020303" pitchFamily="34" charset="-79"/>
                    <a:cs typeface="Futura Medium" panose="020B0602020204020303" pitchFamily="34" charset="-79"/>
                  </a:rPr>
                  <a:t>$2.5B</a:t>
                </a:r>
              </a:p>
            </p:txBody>
          </p:sp>
        </p:grp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B5D63F6E-B49C-884B-A8F7-03350FCBA358}"/>
                </a:ext>
              </a:extLst>
            </p:cNvPr>
            <p:cNvSpPr/>
            <p:nvPr/>
          </p:nvSpPr>
          <p:spPr>
            <a:xfrm>
              <a:off x="10481821" y="1575794"/>
              <a:ext cx="1325676" cy="351231"/>
            </a:xfrm>
            <a:prstGeom prst="rect">
              <a:avLst/>
            </a:prstGeom>
            <a:solidFill>
              <a:schemeClr val="accent5">
                <a:lumMod val="40000"/>
                <a:lumOff val="60000"/>
                <a:alpha val="20000"/>
              </a:schemeClr>
            </a:solidFill>
            <a:ln w="5715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 b="1" dirty="0">
                <a:solidFill>
                  <a:schemeClr val="accent5"/>
                </a:solidFill>
                <a:latin typeface="Futura Medium" panose="020B0602020204020303" pitchFamily="34" charset="-79"/>
                <a:cs typeface="Futura Medium" panose="020B0602020204020303" pitchFamily="34" charset="-79"/>
              </a:endParaRPr>
            </a:p>
          </p:txBody>
        </p:sp>
        <p:sp>
          <p:nvSpPr>
            <p:cNvPr id="24" name="Arc 23">
              <a:extLst>
                <a:ext uri="{FF2B5EF4-FFF2-40B4-BE49-F238E27FC236}">
                  <a16:creationId xmlns:a16="http://schemas.microsoft.com/office/drawing/2014/main" id="{B202120F-35F8-5C49-8108-2F8E1FF2BA7E}"/>
                </a:ext>
              </a:extLst>
            </p:cNvPr>
            <p:cNvSpPr/>
            <p:nvPr/>
          </p:nvSpPr>
          <p:spPr>
            <a:xfrm rot="10800000" flipV="1">
              <a:off x="8777626" y="1758991"/>
              <a:ext cx="3567926" cy="4254134"/>
            </a:xfrm>
            <a:prstGeom prst="arc">
              <a:avLst>
                <a:gd name="adj1" fmla="val 16378851"/>
                <a:gd name="adj2" fmla="val 5201544"/>
              </a:avLst>
            </a:prstGeom>
            <a:ln w="57150">
              <a:solidFill>
                <a:schemeClr val="accent5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7E2DD420-9D57-144E-9A48-774FE985BB3A}"/>
              </a:ext>
            </a:extLst>
          </p:cNvPr>
          <p:cNvGrpSpPr/>
          <p:nvPr/>
        </p:nvGrpSpPr>
        <p:grpSpPr>
          <a:xfrm>
            <a:off x="8777626" y="1918486"/>
            <a:ext cx="3567926" cy="4493278"/>
            <a:chOff x="8777626" y="2274226"/>
            <a:chExt cx="3567926" cy="4493278"/>
          </a:xfrm>
        </p:grpSpPr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1D999CE9-1979-AD48-86AE-9F7BEFFA9188}"/>
                </a:ext>
              </a:extLst>
            </p:cNvPr>
            <p:cNvGrpSpPr/>
            <p:nvPr/>
          </p:nvGrpSpPr>
          <p:grpSpPr>
            <a:xfrm>
              <a:off x="8777626" y="2274226"/>
              <a:ext cx="3567926" cy="4279313"/>
              <a:chOff x="8798563" y="3249077"/>
              <a:chExt cx="3567926" cy="4279313"/>
            </a:xfrm>
          </p:grpSpPr>
          <p:sp>
            <p:nvSpPr>
              <p:cNvPr id="16" name="Rectangle 15">
                <a:extLst>
                  <a:ext uri="{FF2B5EF4-FFF2-40B4-BE49-F238E27FC236}">
                    <a16:creationId xmlns:a16="http://schemas.microsoft.com/office/drawing/2014/main" id="{815C4A31-9252-3B44-A4F3-2B2C5651060D}"/>
                  </a:ext>
                </a:extLst>
              </p:cNvPr>
              <p:cNvSpPr/>
              <p:nvPr/>
            </p:nvSpPr>
            <p:spPr>
              <a:xfrm>
                <a:off x="10508491" y="3249077"/>
                <a:ext cx="1325676" cy="351231"/>
              </a:xfrm>
              <a:prstGeom prst="rect">
                <a:avLst/>
              </a:prstGeom>
              <a:solidFill>
                <a:schemeClr val="accent5">
                  <a:lumMod val="40000"/>
                  <a:lumOff val="60000"/>
                  <a:alpha val="20000"/>
                </a:schemeClr>
              </a:solidFill>
              <a:ln w="57150">
                <a:solidFill>
                  <a:schemeClr val="accent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 b="1" dirty="0">
                  <a:solidFill>
                    <a:schemeClr val="accent5"/>
                  </a:solidFill>
                  <a:latin typeface="Futura Medium" panose="020B0602020204020303" pitchFamily="34" charset="-79"/>
                  <a:cs typeface="Futura Medium" panose="020B0602020204020303" pitchFamily="34" charset="-79"/>
                </a:endParaRPr>
              </a:p>
            </p:txBody>
          </p:sp>
          <p:sp>
            <p:nvSpPr>
              <p:cNvPr id="17" name="Arc 16">
                <a:extLst>
                  <a:ext uri="{FF2B5EF4-FFF2-40B4-BE49-F238E27FC236}">
                    <a16:creationId xmlns:a16="http://schemas.microsoft.com/office/drawing/2014/main" id="{AC68FF10-565F-644A-A007-7E214CB30EBE}"/>
                  </a:ext>
                </a:extLst>
              </p:cNvPr>
              <p:cNvSpPr/>
              <p:nvPr/>
            </p:nvSpPr>
            <p:spPr>
              <a:xfrm rot="10800000" flipV="1">
                <a:off x="8798563" y="3413398"/>
                <a:ext cx="3567926" cy="4114992"/>
              </a:xfrm>
              <a:prstGeom prst="arc">
                <a:avLst>
                  <a:gd name="adj1" fmla="val 16378851"/>
                  <a:gd name="adj2" fmla="val 5201544"/>
                </a:avLst>
              </a:prstGeom>
              <a:ln w="57150">
                <a:solidFill>
                  <a:schemeClr val="accent5"/>
                </a:solidFill>
                <a:headEnd type="none" w="med" len="med"/>
                <a:tailEnd type="arrow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AA826FF6-995B-E248-A7D6-D2E018084826}"/>
                </a:ext>
              </a:extLst>
            </p:cNvPr>
            <p:cNvGrpSpPr/>
            <p:nvPr/>
          </p:nvGrpSpPr>
          <p:grpSpPr>
            <a:xfrm>
              <a:off x="10481821" y="6159359"/>
              <a:ext cx="1343226" cy="608145"/>
              <a:chOff x="12909153" y="6586244"/>
              <a:chExt cx="1343226" cy="608145"/>
            </a:xfrm>
          </p:grpSpPr>
          <p:sp>
            <p:nvSpPr>
              <p:cNvPr id="21" name="Rectangle 20">
                <a:extLst>
                  <a:ext uri="{FF2B5EF4-FFF2-40B4-BE49-F238E27FC236}">
                    <a16:creationId xmlns:a16="http://schemas.microsoft.com/office/drawing/2014/main" id="{BFAB8BA7-0283-9049-BD95-273E8AE682C5}"/>
                  </a:ext>
                </a:extLst>
              </p:cNvPr>
              <p:cNvSpPr/>
              <p:nvPr/>
            </p:nvSpPr>
            <p:spPr>
              <a:xfrm>
                <a:off x="12913098" y="6586244"/>
                <a:ext cx="1321731" cy="357266"/>
              </a:xfrm>
              <a:prstGeom prst="rect">
                <a:avLst/>
              </a:prstGeom>
              <a:solidFill>
                <a:schemeClr val="bg1">
                  <a:lumMod val="50000"/>
                  <a:alpha val="20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 b="1" dirty="0">
                  <a:solidFill>
                    <a:schemeClr val="accent5"/>
                  </a:solidFill>
                  <a:latin typeface="Futura Medium" panose="020B0602020204020303" pitchFamily="34" charset="-79"/>
                  <a:cs typeface="Futura Medium" panose="020B0602020204020303" pitchFamily="34" charset="-79"/>
                </a:endParaRPr>
              </a:p>
            </p:txBody>
          </p:sp>
          <p:sp>
            <p:nvSpPr>
              <p:cNvPr id="22" name="Rectangle 21">
                <a:extLst>
                  <a:ext uri="{FF2B5EF4-FFF2-40B4-BE49-F238E27FC236}">
                    <a16:creationId xmlns:a16="http://schemas.microsoft.com/office/drawing/2014/main" id="{F69BD7A1-888C-3F4B-A395-8C735F2CC400}"/>
                  </a:ext>
                </a:extLst>
              </p:cNvPr>
              <p:cNvSpPr/>
              <p:nvPr/>
            </p:nvSpPr>
            <p:spPr>
              <a:xfrm>
                <a:off x="12909153" y="6937793"/>
                <a:ext cx="1343226" cy="256596"/>
              </a:xfrm>
              <a:prstGeom prst="rect">
                <a:avLst/>
              </a:prstGeom>
              <a:solidFill>
                <a:schemeClr val="accent5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400" b="1" dirty="0">
                    <a:solidFill>
                      <a:schemeClr val="bg1"/>
                    </a:solidFill>
                    <a:latin typeface="Futura Medium" panose="020B0602020204020303" pitchFamily="34" charset="-79"/>
                    <a:cs typeface="Futura Medium" panose="020B0602020204020303" pitchFamily="34" charset="-79"/>
                  </a:rPr>
                  <a:t>$11B</a:t>
                </a:r>
              </a:p>
            </p:txBody>
          </p:sp>
        </p:grpSp>
      </p:grpSp>
      <p:sp>
        <p:nvSpPr>
          <p:cNvPr id="25" name="Rectangle 24">
            <a:extLst>
              <a:ext uri="{FF2B5EF4-FFF2-40B4-BE49-F238E27FC236}">
                <a16:creationId xmlns:a16="http://schemas.microsoft.com/office/drawing/2014/main" id="{D041156C-B358-5446-81F8-AB24C027D201}"/>
              </a:ext>
            </a:extLst>
          </p:cNvPr>
          <p:cNvSpPr/>
          <p:nvPr/>
        </p:nvSpPr>
        <p:spPr>
          <a:xfrm>
            <a:off x="4593115" y="2354494"/>
            <a:ext cx="4142007" cy="2959844"/>
          </a:xfrm>
          <a:prstGeom prst="rect">
            <a:avLst/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latin typeface="Avenir Next" panose="020B0503020202020204" pitchFamily="34" charset="0"/>
              </a:rPr>
              <a:t>NO ONE!!</a:t>
            </a:r>
          </a:p>
        </p:txBody>
      </p:sp>
    </p:spTree>
    <p:extLst>
      <p:ext uri="{BB962C8B-B14F-4D97-AF65-F5344CB8AC3E}">
        <p14:creationId xmlns:p14="http://schemas.microsoft.com/office/powerpoint/2010/main" val="7456774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Content Placeholder 7">
            <a:extLst>
              <a:ext uri="{FF2B5EF4-FFF2-40B4-BE49-F238E27FC236}">
                <a16:creationId xmlns:a16="http://schemas.microsoft.com/office/drawing/2014/main" id="{53880638-4F37-064D-BF26-12552FF81697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447721600"/>
              </p:ext>
            </p:extLst>
          </p:nvPr>
        </p:nvGraphicFramePr>
        <p:xfrm>
          <a:off x="226606" y="562773"/>
          <a:ext cx="11582015" cy="559200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44994">
                  <a:extLst>
                    <a:ext uri="{9D8B030D-6E8A-4147-A177-3AD203B41FA5}">
                      <a16:colId xmlns:a16="http://schemas.microsoft.com/office/drawing/2014/main" val="3594627776"/>
                    </a:ext>
                  </a:extLst>
                </a:gridCol>
                <a:gridCol w="1164432">
                  <a:extLst>
                    <a:ext uri="{9D8B030D-6E8A-4147-A177-3AD203B41FA5}">
                      <a16:colId xmlns:a16="http://schemas.microsoft.com/office/drawing/2014/main" val="2105884214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174158133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2784849810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1005865938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213092618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886480217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2257765789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3188453590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296771632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853219644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1991127755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2262024719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43304237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146743801"/>
                    </a:ext>
                  </a:extLst>
                </a:gridCol>
              </a:tblGrid>
              <a:tr h="256071">
                <a:tc rowSpan="2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Host Target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Genotype 1 restricted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Pan-genotype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78017796"/>
                  </a:ext>
                </a:extLst>
              </a:tr>
              <a:tr h="57450">
                <a:tc vMerge="1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4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44876803"/>
                  </a:ext>
                </a:extLst>
              </a:tr>
              <a:tr h="193788">
                <a:tc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Company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 vMerge="1">
                  <a:txBody>
                    <a:bodyPr/>
                    <a:lstStyle/>
                    <a:p>
                      <a:pPr algn="ctr" rtl="0" fontAlgn="b"/>
                      <a:endParaRPr lang="en-US" sz="8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48947661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7812881"/>
                  </a:ext>
                </a:extLst>
              </a:tr>
              <a:tr h="369570">
                <a:tc rowSpan="4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NEW GOAL: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All oral, G1</a:t>
                      </a:r>
                    </a:p>
                  </a:txBody>
                  <a:tcPr marL="45720" marR="45720" anchor="ctr"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BMS</a:t>
                      </a:r>
                    </a:p>
                  </a:txBody>
                  <a:tcPr marL="28575" marR="28575" marT="19050" marB="19050" anchor="ctr"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b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i="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interferon lambda</a:t>
                      </a: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28555327"/>
                  </a:ext>
                </a:extLst>
              </a:tr>
              <a:tr h="36957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AbbVie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40825305"/>
                  </a:ext>
                </a:extLst>
              </a:tr>
              <a:tr h="36957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Gilead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TRL7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5606529"/>
                  </a:ext>
                </a:extLst>
              </a:tr>
              <a:tr h="36957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Vertex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Toxic + weak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85737380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18660395"/>
                  </a:ext>
                </a:extLst>
              </a:tr>
              <a:tr h="365760">
                <a:tc rowSpan="7">
                  <a:txBody>
                    <a:bodyPr/>
                    <a:lstStyle/>
                    <a:p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NOT GOOD ENOUGH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5921045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GSK</a:t>
                      </a:r>
                    </a:p>
                  </a:txBody>
                  <a:tcPr marL="28575" marR="28575" marT="19050" marB="19050" anchor="ctr">
                    <a:lnL w="12700" cmpd="sng">
                      <a:noFill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62107206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Merck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9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interferon ɑ2b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784690369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Roche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8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7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interferon ɑ2b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/>
                </a:tc>
                <a:extLst>
                  <a:ext uri="{0D108BD9-81ED-4DB2-BD59-A6C34878D82A}">
                    <a16:rowId xmlns:a16="http://schemas.microsoft.com/office/drawing/2014/main" val="3787018767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6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Pfizer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b="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CCR2 inhibitor</a:t>
                      </a:r>
                      <a:endParaRPr lang="en-US" sz="800" b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7725144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JNJ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66152390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rtl="0" fontAlgn="b"/>
                      <a:endParaRPr lang="en-US" sz="600" b="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Novartis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69173568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84267418"/>
                  </a:ext>
                </a:extLst>
              </a:tr>
              <a:tr h="365760">
                <a:tc rowSpan="2" gridSpan="2">
                  <a:txBody>
                    <a:bodyPr/>
                    <a:lstStyle/>
                    <a:p>
                      <a:pPr rtl="0" fontAlgn="b"/>
                      <a:r>
                        <a:rPr lang="en-US" sz="1100" b="1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M&amp;A TARGETS</a:t>
                      </a:r>
                      <a:endParaRPr lang="en-US" sz="11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ACHILLION</a:t>
                      </a:r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ACHILLION</a:t>
                      </a:r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1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1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ACHILLION</a:t>
                      </a:r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89597790"/>
                  </a:ext>
                </a:extLst>
              </a:tr>
              <a:tr h="365760">
                <a:tc gridSpan="2" vMerge="1">
                  <a:txBody>
                    <a:bodyPr/>
                    <a:lstStyle/>
                    <a:p>
                      <a:pPr rtl="0" fontAlgn="b"/>
                      <a:endParaRPr lang="en-US" sz="11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IDENIX</a:t>
                      </a:r>
                      <a:endParaRPr lang="en-US" sz="800" b="1" dirty="0">
                        <a:solidFill>
                          <a:schemeClr val="accent1"/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b="1" dirty="0">
                        <a:solidFill>
                          <a:schemeClr val="accent1"/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56022941"/>
                  </a:ext>
                </a:extLst>
              </a:tr>
            </a:tbl>
          </a:graphicData>
        </a:graphic>
      </p:graphicFrame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52DDFB6-1B9D-8245-AABC-23AE7D6BAB40}"/>
              </a:ext>
            </a:extLst>
          </p:cNvPr>
          <p:cNvGraphicFramePr>
            <a:graphicFrameLocks noGrp="1"/>
          </p:cNvGraphicFramePr>
          <p:nvPr/>
        </p:nvGraphicFramePr>
        <p:xfrm>
          <a:off x="0" y="14133"/>
          <a:ext cx="12192000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12800">
                  <a:extLst>
                    <a:ext uri="{9D8B030D-6E8A-4147-A177-3AD203B41FA5}">
                      <a16:colId xmlns:a16="http://schemas.microsoft.com/office/drawing/2014/main" val="358515824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26668239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16915425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68443820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408866163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594857338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96553038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105273481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9911637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55577098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418989439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0701997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39585014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12802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099202928"/>
                    </a:ext>
                  </a:extLst>
                </a:gridCol>
              </a:tblGrid>
              <a:tr h="204259"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2004</a:t>
                      </a: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2009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2010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2011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2012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2013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2014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566983"/>
                  </a:ext>
                </a:extLst>
              </a:tr>
              <a:tr h="204259"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8425356"/>
                  </a:ext>
                </a:extLst>
              </a:tr>
            </a:tbl>
          </a:graphicData>
        </a:graphic>
      </p:graphicFrame>
      <p:graphicFrame>
        <p:nvGraphicFramePr>
          <p:cNvPr id="18" name="Chart 17">
            <a:extLst>
              <a:ext uri="{FF2B5EF4-FFF2-40B4-BE49-F238E27FC236}">
                <a16:creationId xmlns:a16="http://schemas.microsoft.com/office/drawing/2014/main" id="{064631F8-EA76-BF41-96A9-E452C5A409A6}"/>
              </a:ext>
            </a:extLst>
          </p:cNvPr>
          <p:cNvGraphicFramePr/>
          <p:nvPr/>
        </p:nvGraphicFramePr>
        <p:xfrm>
          <a:off x="-253277" y="6400230"/>
          <a:ext cx="14277390" cy="9405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9" name="TextBox 18">
            <a:extLst>
              <a:ext uri="{FF2B5EF4-FFF2-40B4-BE49-F238E27FC236}">
                <a16:creationId xmlns:a16="http://schemas.microsoft.com/office/drawing/2014/main" id="{7194CB12-9167-E64B-A659-8F994B561707}"/>
              </a:ext>
            </a:extLst>
          </p:cNvPr>
          <p:cNvSpPr txBox="1"/>
          <p:nvPr/>
        </p:nvSpPr>
        <p:spPr>
          <a:xfrm>
            <a:off x="5778315" y="6685827"/>
            <a:ext cx="12022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5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$12.47B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FEAD99E9-7133-254D-87D4-F9D178E8F0F9}"/>
              </a:ext>
            </a:extLst>
          </p:cNvPr>
          <p:cNvSpPr/>
          <p:nvPr/>
        </p:nvSpPr>
        <p:spPr>
          <a:xfrm>
            <a:off x="1351722" y="1902435"/>
            <a:ext cx="10456899" cy="407504"/>
          </a:xfrm>
          <a:prstGeom prst="rect">
            <a:avLst/>
          </a:prstGeom>
          <a:solidFill>
            <a:schemeClr val="accent5">
              <a:lumMod val="40000"/>
              <a:lumOff val="60000"/>
              <a:alpha val="29000"/>
            </a:schemeClr>
          </a:solidFill>
          <a:ln w="5715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F5E1A77E-4E10-AE44-8AD6-291DD5A09986}"/>
              </a:ext>
            </a:extLst>
          </p:cNvPr>
          <p:cNvSpPr/>
          <p:nvPr/>
        </p:nvSpPr>
        <p:spPr>
          <a:xfrm>
            <a:off x="1351721" y="1156515"/>
            <a:ext cx="10456899" cy="407504"/>
          </a:xfrm>
          <a:prstGeom prst="rect">
            <a:avLst/>
          </a:prstGeom>
          <a:solidFill>
            <a:schemeClr val="accent5">
              <a:lumMod val="40000"/>
              <a:lumOff val="60000"/>
              <a:alpha val="29000"/>
            </a:schemeClr>
          </a:solidFill>
          <a:ln w="5715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A30D2EC1-20FD-494B-B4B8-9A1157C23907}"/>
              </a:ext>
            </a:extLst>
          </p:cNvPr>
          <p:cNvSpPr/>
          <p:nvPr/>
        </p:nvSpPr>
        <p:spPr>
          <a:xfrm>
            <a:off x="7837713" y="5413338"/>
            <a:ext cx="3970905" cy="407504"/>
          </a:xfrm>
          <a:prstGeom prst="rect">
            <a:avLst/>
          </a:prstGeom>
          <a:solidFill>
            <a:schemeClr val="accent5">
              <a:lumMod val="40000"/>
              <a:lumOff val="60000"/>
              <a:alpha val="29000"/>
            </a:schemeClr>
          </a:solidFill>
          <a:ln w="5715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68AF2297-7AD6-0544-900E-BC20B371CD02}"/>
              </a:ext>
            </a:extLst>
          </p:cNvPr>
          <p:cNvSpPr/>
          <p:nvPr/>
        </p:nvSpPr>
        <p:spPr>
          <a:xfrm>
            <a:off x="1351721" y="3473600"/>
            <a:ext cx="10456898" cy="407504"/>
          </a:xfrm>
          <a:prstGeom prst="rect">
            <a:avLst/>
          </a:prstGeom>
          <a:solidFill>
            <a:schemeClr val="accent2">
              <a:lumMod val="60000"/>
              <a:lumOff val="40000"/>
              <a:alpha val="29000"/>
            </a:schemeClr>
          </a:solidFill>
          <a:ln w="571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FF213482-9CA3-7044-8AD6-F6C5B93DE5AF}"/>
              </a:ext>
            </a:extLst>
          </p:cNvPr>
          <p:cNvSpPr/>
          <p:nvPr/>
        </p:nvSpPr>
        <p:spPr>
          <a:xfrm>
            <a:off x="4593115" y="2354494"/>
            <a:ext cx="4142007" cy="2959844"/>
          </a:xfrm>
          <a:prstGeom prst="rect">
            <a:avLst/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latin typeface="Avenir Next" panose="020B0503020202020204" pitchFamily="34" charset="0"/>
              </a:rPr>
              <a:t>NO ONE!!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F0575AF-284E-4042-8E8B-9D9FF2D40F26}"/>
              </a:ext>
            </a:extLst>
          </p:cNvPr>
          <p:cNvSpPr txBox="1"/>
          <p:nvPr/>
        </p:nvSpPr>
        <p:spPr>
          <a:xfrm>
            <a:off x="152402" y="6718129"/>
            <a:ext cx="184008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TOTAL M&amp;A</a:t>
            </a:r>
          </a:p>
        </p:txBody>
      </p:sp>
    </p:spTree>
    <p:extLst>
      <p:ext uri="{BB962C8B-B14F-4D97-AF65-F5344CB8AC3E}">
        <p14:creationId xmlns:p14="http://schemas.microsoft.com/office/powerpoint/2010/main" val="27688888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20" grpId="0" animBg="1"/>
      <p:bldP spid="21" grpId="0" animBg="1"/>
      <p:bldP spid="22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3" name="Chart 32">
            <a:extLst>
              <a:ext uri="{FF2B5EF4-FFF2-40B4-BE49-F238E27FC236}">
                <a16:creationId xmlns:a16="http://schemas.microsoft.com/office/drawing/2014/main" id="{3B029C34-5403-9441-9B50-3BF42DEC50DD}"/>
              </a:ext>
            </a:extLst>
          </p:cNvPr>
          <p:cNvGraphicFramePr/>
          <p:nvPr/>
        </p:nvGraphicFramePr>
        <p:xfrm>
          <a:off x="-253277" y="6400230"/>
          <a:ext cx="14277390" cy="9405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4" name="TextBox 33">
            <a:extLst>
              <a:ext uri="{FF2B5EF4-FFF2-40B4-BE49-F238E27FC236}">
                <a16:creationId xmlns:a16="http://schemas.microsoft.com/office/drawing/2014/main" id="{C4CC327F-8B2B-D848-ACE3-F35EA6578C4B}"/>
              </a:ext>
            </a:extLst>
          </p:cNvPr>
          <p:cNvSpPr txBox="1"/>
          <p:nvPr/>
        </p:nvSpPr>
        <p:spPr>
          <a:xfrm>
            <a:off x="635171" y="6685827"/>
            <a:ext cx="12022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5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$1.47B</a:t>
            </a:r>
          </a:p>
        </p:txBody>
      </p:sp>
      <p:graphicFrame>
        <p:nvGraphicFramePr>
          <p:cNvPr id="8" name="Content Placeholder 7">
            <a:extLst>
              <a:ext uri="{FF2B5EF4-FFF2-40B4-BE49-F238E27FC236}">
                <a16:creationId xmlns:a16="http://schemas.microsoft.com/office/drawing/2014/main" id="{53880638-4F37-064D-BF26-12552FF81697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643216189"/>
              </p:ext>
            </p:extLst>
          </p:nvPr>
        </p:nvGraphicFramePr>
        <p:xfrm>
          <a:off x="226606" y="562773"/>
          <a:ext cx="11582015" cy="5688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44994">
                  <a:extLst>
                    <a:ext uri="{9D8B030D-6E8A-4147-A177-3AD203B41FA5}">
                      <a16:colId xmlns:a16="http://schemas.microsoft.com/office/drawing/2014/main" val="3594627776"/>
                    </a:ext>
                  </a:extLst>
                </a:gridCol>
                <a:gridCol w="1164432">
                  <a:extLst>
                    <a:ext uri="{9D8B030D-6E8A-4147-A177-3AD203B41FA5}">
                      <a16:colId xmlns:a16="http://schemas.microsoft.com/office/drawing/2014/main" val="2105884214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174158133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2784849810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213092618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886480217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2257765789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3188453590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296771632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853219644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1991127755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2262024719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43304237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146743801"/>
                    </a:ext>
                  </a:extLst>
                </a:gridCol>
              </a:tblGrid>
              <a:tr h="256071">
                <a:tc rowSpan="2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Host Target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Genotype 1 restricted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Pan-genotype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78017796"/>
                  </a:ext>
                </a:extLst>
              </a:tr>
              <a:tr h="57450">
                <a:tc vMerge="1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3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44876803"/>
                  </a:ext>
                </a:extLst>
              </a:tr>
              <a:tr h="193788">
                <a:tc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Company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 vMerge="1">
                  <a:txBody>
                    <a:bodyPr/>
                    <a:lstStyle/>
                    <a:p>
                      <a:pPr algn="ctr" rtl="0" fontAlgn="b"/>
                      <a:endParaRPr lang="en-US" sz="8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48947661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7812881"/>
                  </a:ext>
                </a:extLst>
              </a:tr>
              <a:tr h="369570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HOLY GRAIL: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All oral, </a:t>
                      </a:r>
                      <a:b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pan-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geno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Gilead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700" b="0" i="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TRL7</a:t>
                      </a: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3446313"/>
                  </a:ext>
                </a:extLst>
              </a:tr>
              <a:tr h="36957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BMS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br>
                        <a:rPr lang="en-US" sz="12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i="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interferon lambda</a:t>
                      </a:r>
                      <a:endParaRPr lang="en-US" sz="8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70782207"/>
                  </a:ext>
                </a:extLst>
              </a:tr>
              <a:tr h="36957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 err="1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Achillion</a:t>
                      </a:r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92450129"/>
                  </a:ext>
                </a:extLst>
              </a:tr>
              <a:tr h="100584">
                <a:tc gridSpan="14">
                  <a:txBody>
                    <a:bodyPr/>
                    <a:lstStyle/>
                    <a:p>
                      <a:endParaRPr lang="en-US" sz="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76557351"/>
                  </a:ext>
                </a:extLst>
              </a:tr>
              <a:tr h="36957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GOOD 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ENOUGH: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All oral, G1</a:t>
                      </a:r>
                    </a:p>
                  </a:txBody>
                  <a:tcPr marL="45720" marR="4572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AbbVie</a:t>
                      </a:r>
                    </a:p>
                  </a:txBody>
                  <a:tcPr marL="28575" marR="28575" marT="19050" marB="19050" anchor="ctr"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40825305"/>
                  </a:ext>
                </a:extLst>
              </a:tr>
              <a:tr h="369570">
                <a:tc vMerge="1">
                  <a:txBody>
                    <a:bodyPr/>
                    <a:lstStyle/>
                    <a:p>
                      <a:pPr rtl="0" fontAlgn="b"/>
                      <a:endParaRPr lang="en-US" sz="600" b="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Merck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Futura Medium" panose="020B0602020204020303" pitchFamily="34" charset="-79"/>
                          <a:ea typeface="+mn-ea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kumimoji="0" lang="en-US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interferon ɑ2b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28190249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18660395"/>
                  </a:ext>
                </a:extLst>
              </a:tr>
              <a:tr h="365760">
                <a:tc rowSpan="7">
                  <a:txBody>
                    <a:bodyPr/>
                    <a:lstStyle/>
                    <a:p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NOT GOOD ENOUGH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Vertex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toxic and weak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5921045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06415587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GSK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62107206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Roche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8419347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6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Pfizer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endParaRPr lang="en-US" sz="1000" b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800" b="0" dirty="0">
                        <a:solidFill>
                          <a:schemeClr val="bg1"/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7725144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JNJ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1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66152390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rtl="0" fontAlgn="b"/>
                      <a:endParaRPr lang="en-US" sz="600" b="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Novartis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HOLD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69173568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84267418"/>
                  </a:ext>
                </a:extLst>
              </a:tr>
              <a:tr h="365760">
                <a:tc gridSpan="2">
                  <a:txBody>
                    <a:bodyPr/>
                    <a:lstStyle/>
                    <a:p>
                      <a:pPr rtl="0" fontAlgn="b"/>
                      <a:r>
                        <a:rPr lang="en-US" sz="1100" b="1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M&amp;A TARGETS</a:t>
                      </a:r>
                      <a:endParaRPr lang="en-US" sz="11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1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80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ctr" rtl="0" fontAlgn="b"/>
                      <a:r>
                        <a:rPr lang="en-US" sz="8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ENANTA</a:t>
                      </a:r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89597790"/>
                  </a:ext>
                </a:extLst>
              </a:tr>
            </a:tbl>
          </a:graphicData>
        </a:graphic>
      </p:graphicFrame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52DDFB6-1B9D-8245-AABC-23AE7D6BAB40}"/>
              </a:ext>
            </a:extLst>
          </p:cNvPr>
          <p:cNvGraphicFramePr>
            <a:graphicFrameLocks noGrp="1"/>
          </p:cNvGraphicFramePr>
          <p:nvPr/>
        </p:nvGraphicFramePr>
        <p:xfrm>
          <a:off x="0" y="14133"/>
          <a:ext cx="12192000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12800">
                  <a:extLst>
                    <a:ext uri="{9D8B030D-6E8A-4147-A177-3AD203B41FA5}">
                      <a16:colId xmlns:a16="http://schemas.microsoft.com/office/drawing/2014/main" val="358515824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26668239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16915425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68443820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408866163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594857338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96553038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105273481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9911637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55577098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418989439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0701997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39585014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12802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099202928"/>
                    </a:ext>
                  </a:extLst>
                </a:gridCol>
              </a:tblGrid>
              <a:tr h="204259"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2004</a:t>
                      </a: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2009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2010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2011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2012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2013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2014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566983"/>
                  </a:ext>
                </a:extLst>
              </a:tr>
              <a:tr h="204259"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8425356"/>
                  </a:ext>
                </a:extLst>
              </a:tr>
            </a:tbl>
          </a:graphicData>
        </a:graphic>
      </p:graphicFrame>
      <p:graphicFrame>
        <p:nvGraphicFramePr>
          <p:cNvPr id="42" name="Chart 41">
            <a:extLst>
              <a:ext uri="{FF2B5EF4-FFF2-40B4-BE49-F238E27FC236}">
                <a16:creationId xmlns:a16="http://schemas.microsoft.com/office/drawing/2014/main" id="{8D0AD20C-EEAF-7A47-819E-E7B721490184}"/>
              </a:ext>
            </a:extLst>
          </p:cNvPr>
          <p:cNvGraphicFramePr/>
          <p:nvPr/>
        </p:nvGraphicFramePr>
        <p:xfrm>
          <a:off x="-253277" y="6400230"/>
          <a:ext cx="14277390" cy="9405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43" name="TextBox 42">
            <a:extLst>
              <a:ext uri="{FF2B5EF4-FFF2-40B4-BE49-F238E27FC236}">
                <a16:creationId xmlns:a16="http://schemas.microsoft.com/office/drawing/2014/main" id="{33DE7CF7-CCBC-5C49-8D7E-EDFFD681D266}"/>
              </a:ext>
            </a:extLst>
          </p:cNvPr>
          <p:cNvSpPr txBox="1"/>
          <p:nvPr/>
        </p:nvSpPr>
        <p:spPr>
          <a:xfrm>
            <a:off x="5778315" y="6685827"/>
            <a:ext cx="12022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5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$12.47B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A15163BA-752B-224E-8ED6-D631BB14553F}"/>
              </a:ext>
            </a:extLst>
          </p:cNvPr>
          <p:cNvGrpSpPr/>
          <p:nvPr/>
        </p:nvGrpSpPr>
        <p:grpSpPr>
          <a:xfrm>
            <a:off x="8742951" y="5410025"/>
            <a:ext cx="3279913" cy="1082488"/>
            <a:chOff x="4801982" y="10070330"/>
            <a:chExt cx="3279913" cy="1082488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394F0676-7615-A14C-B520-5C7B4C4F6338}"/>
                </a:ext>
              </a:extLst>
            </p:cNvPr>
            <p:cNvGrpSpPr/>
            <p:nvPr/>
          </p:nvGrpSpPr>
          <p:grpSpPr>
            <a:xfrm>
              <a:off x="4801982" y="10070330"/>
              <a:ext cx="3279913" cy="572655"/>
              <a:chOff x="10099214" y="10055660"/>
              <a:chExt cx="3279913" cy="572655"/>
            </a:xfrm>
          </p:grpSpPr>
          <p:sp>
            <p:nvSpPr>
              <p:cNvPr id="14" name="Rectangle 13">
                <a:extLst>
                  <a:ext uri="{FF2B5EF4-FFF2-40B4-BE49-F238E27FC236}">
                    <a16:creationId xmlns:a16="http://schemas.microsoft.com/office/drawing/2014/main" id="{1CF8F2C2-AB32-DE43-B3F7-959DD4D6D99F}"/>
                  </a:ext>
                </a:extLst>
              </p:cNvPr>
              <p:cNvSpPr/>
              <p:nvPr/>
            </p:nvSpPr>
            <p:spPr>
              <a:xfrm>
                <a:off x="10493942" y="10055660"/>
                <a:ext cx="1325676" cy="353043"/>
              </a:xfrm>
              <a:prstGeom prst="rect">
                <a:avLst/>
              </a:prstGeom>
              <a:solidFill>
                <a:schemeClr val="accent5">
                  <a:lumMod val="40000"/>
                  <a:lumOff val="60000"/>
                  <a:alpha val="20000"/>
                </a:schemeClr>
              </a:solidFill>
              <a:ln w="57150">
                <a:solidFill>
                  <a:schemeClr val="accent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 b="1" dirty="0">
                  <a:solidFill>
                    <a:schemeClr val="accent5"/>
                  </a:solidFill>
                  <a:latin typeface="Futura Medium" panose="020B0602020204020303" pitchFamily="34" charset="-79"/>
                  <a:cs typeface="Futura Medium" panose="020B0602020204020303" pitchFamily="34" charset="-79"/>
                </a:endParaRPr>
              </a:p>
            </p:txBody>
          </p:sp>
          <p:sp>
            <p:nvSpPr>
              <p:cNvPr id="15" name="Arc 14">
                <a:extLst>
                  <a:ext uri="{FF2B5EF4-FFF2-40B4-BE49-F238E27FC236}">
                    <a16:creationId xmlns:a16="http://schemas.microsoft.com/office/drawing/2014/main" id="{5B15B465-FE60-1E48-B041-D5025CF2B595}"/>
                  </a:ext>
                </a:extLst>
              </p:cNvPr>
              <p:cNvSpPr/>
              <p:nvPr/>
            </p:nvSpPr>
            <p:spPr>
              <a:xfrm rot="10800000" flipH="1" flipV="1">
                <a:off x="10099214" y="10208924"/>
                <a:ext cx="3279913" cy="419391"/>
              </a:xfrm>
              <a:prstGeom prst="arc">
                <a:avLst>
                  <a:gd name="adj1" fmla="val 17189991"/>
                  <a:gd name="adj2" fmla="val 5400483"/>
                </a:avLst>
              </a:prstGeom>
              <a:ln w="57150">
                <a:solidFill>
                  <a:schemeClr val="accent5"/>
                </a:solidFill>
                <a:headEnd type="none" w="med" len="med"/>
                <a:tailEnd type="arrow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E49D8E52-C2BE-1D40-9002-4FEB898A9C88}"/>
                </a:ext>
              </a:extLst>
            </p:cNvPr>
            <p:cNvGrpSpPr/>
            <p:nvPr/>
          </p:nvGrpSpPr>
          <p:grpSpPr>
            <a:xfrm>
              <a:off x="5196710" y="10536613"/>
              <a:ext cx="1325676" cy="616205"/>
              <a:chOff x="10493942" y="9082546"/>
              <a:chExt cx="1325676" cy="616205"/>
            </a:xfrm>
          </p:grpSpPr>
          <p:sp>
            <p:nvSpPr>
              <p:cNvPr id="12" name="Rectangle 11">
                <a:extLst>
                  <a:ext uri="{FF2B5EF4-FFF2-40B4-BE49-F238E27FC236}">
                    <a16:creationId xmlns:a16="http://schemas.microsoft.com/office/drawing/2014/main" id="{EA295E40-79B6-6F4A-B48C-5CD8FC09B0C2}"/>
                  </a:ext>
                </a:extLst>
              </p:cNvPr>
              <p:cNvSpPr/>
              <p:nvPr/>
            </p:nvSpPr>
            <p:spPr>
              <a:xfrm>
                <a:off x="10493942" y="9082546"/>
                <a:ext cx="1325676" cy="357266"/>
              </a:xfrm>
              <a:prstGeom prst="rect">
                <a:avLst/>
              </a:prstGeom>
              <a:solidFill>
                <a:schemeClr val="bg1">
                  <a:lumMod val="50000"/>
                  <a:alpha val="20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 b="1" dirty="0">
                  <a:solidFill>
                    <a:schemeClr val="accent5"/>
                  </a:solidFill>
                  <a:latin typeface="Futura Medium" panose="020B0602020204020303" pitchFamily="34" charset="-79"/>
                  <a:cs typeface="Futura Medium" panose="020B0602020204020303" pitchFamily="34" charset="-79"/>
                </a:endParaRPr>
              </a:p>
            </p:txBody>
          </p:sp>
          <p:sp>
            <p:nvSpPr>
              <p:cNvPr id="13" name="Rectangle 12">
                <a:extLst>
                  <a:ext uri="{FF2B5EF4-FFF2-40B4-BE49-F238E27FC236}">
                    <a16:creationId xmlns:a16="http://schemas.microsoft.com/office/drawing/2014/main" id="{F3D6EA7C-5C3D-184C-A926-3B5C733C2352}"/>
                  </a:ext>
                </a:extLst>
              </p:cNvPr>
              <p:cNvSpPr/>
              <p:nvPr/>
            </p:nvSpPr>
            <p:spPr>
              <a:xfrm>
                <a:off x="10493942" y="9442155"/>
                <a:ext cx="1325676" cy="256596"/>
              </a:xfrm>
              <a:prstGeom prst="rect">
                <a:avLst/>
              </a:prstGeom>
              <a:solidFill>
                <a:schemeClr val="accent5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400" b="1" dirty="0">
                    <a:solidFill>
                      <a:schemeClr val="bg1"/>
                    </a:solidFill>
                    <a:latin typeface="Futura Medium" panose="020B0602020204020303" pitchFamily="34" charset="-79"/>
                    <a:cs typeface="Futura Medium" panose="020B0602020204020303" pitchFamily="34" charset="-79"/>
                  </a:rPr>
                  <a:t>$34M</a:t>
                </a:r>
              </a:p>
            </p:txBody>
          </p:sp>
        </p:grp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C8E48DE2-1D42-A243-84B8-C933B34C9C7A}"/>
              </a:ext>
            </a:extLst>
          </p:cNvPr>
          <p:cNvGrpSpPr/>
          <p:nvPr/>
        </p:nvGrpSpPr>
        <p:grpSpPr>
          <a:xfrm>
            <a:off x="5182678" y="3948769"/>
            <a:ext cx="2115589" cy="1461256"/>
            <a:chOff x="5196710" y="8609075"/>
            <a:chExt cx="2115589" cy="1461256"/>
          </a:xfrm>
        </p:grpSpPr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B743E1A1-FFFF-EF42-9624-52F7A25D578C}"/>
                </a:ext>
              </a:extLst>
            </p:cNvPr>
            <p:cNvGrpSpPr/>
            <p:nvPr/>
          </p:nvGrpSpPr>
          <p:grpSpPr>
            <a:xfrm>
              <a:off x="5196710" y="8797540"/>
              <a:ext cx="2115589" cy="1272791"/>
              <a:chOff x="10493942" y="8782870"/>
              <a:chExt cx="2115589" cy="1272791"/>
            </a:xfrm>
          </p:grpSpPr>
          <p:sp>
            <p:nvSpPr>
              <p:cNvPr id="26" name="Rectangle 25">
                <a:extLst>
                  <a:ext uri="{FF2B5EF4-FFF2-40B4-BE49-F238E27FC236}">
                    <a16:creationId xmlns:a16="http://schemas.microsoft.com/office/drawing/2014/main" id="{BE77A106-E872-FD47-B456-89C2A5AF7E66}"/>
                  </a:ext>
                </a:extLst>
              </p:cNvPr>
              <p:cNvSpPr/>
              <p:nvPr/>
            </p:nvSpPr>
            <p:spPr>
              <a:xfrm>
                <a:off x="10493942" y="9704430"/>
                <a:ext cx="1325676" cy="351231"/>
              </a:xfrm>
              <a:prstGeom prst="rect">
                <a:avLst/>
              </a:prstGeom>
              <a:solidFill>
                <a:schemeClr val="accent5">
                  <a:lumMod val="40000"/>
                  <a:lumOff val="60000"/>
                  <a:alpha val="20000"/>
                </a:schemeClr>
              </a:solidFill>
              <a:ln w="57150">
                <a:solidFill>
                  <a:schemeClr val="accent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 b="1" dirty="0">
                  <a:solidFill>
                    <a:schemeClr val="accent5"/>
                  </a:solidFill>
                  <a:latin typeface="Futura Medium" panose="020B0602020204020303" pitchFamily="34" charset="-79"/>
                  <a:cs typeface="Futura Medium" panose="020B0602020204020303" pitchFamily="34" charset="-79"/>
                </a:endParaRPr>
              </a:p>
            </p:txBody>
          </p:sp>
          <p:sp>
            <p:nvSpPr>
              <p:cNvPr id="27" name="Arc 26">
                <a:extLst>
                  <a:ext uri="{FF2B5EF4-FFF2-40B4-BE49-F238E27FC236}">
                    <a16:creationId xmlns:a16="http://schemas.microsoft.com/office/drawing/2014/main" id="{3CE39EC3-25B2-5548-A45D-BDEE81079F97}"/>
                  </a:ext>
                </a:extLst>
              </p:cNvPr>
              <p:cNvSpPr/>
              <p:nvPr/>
            </p:nvSpPr>
            <p:spPr>
              <a:xfrm rot="10800000" flipH="1">
                <a:off x="11089579" y="8782870"/>
                <a:ext cx="1519952" cy="1127248"/>
              </a:xfrm>
              <a:prstGeom prst="arc">
                <a:avLst>
                  <a:gd name="adj1" fmla="val 16154862"/>
                  <a:gd name="adj2" fmla="val 5400483"/>
                </a:avLst>
              </a:prstGeom>
              <a:ln w="57150">
                <a:solidFill>
                  <a:schemeClr val="accent5"/>
                </a:solidFill>
                <a:headEnd type="none" w="med" len="med"/>
                <a:tailEnd type="arrow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7326CDD5-3354-A843-8D69-A7765A869F43}"/>
                </a:ext>
              </a:extLst>
            </p:cNvPr>
            <p:cNvSpPr/>
            <p:nvPr/>
          </p:nvSpPr>
          <p:spPr>
            <a:xfrm>
              <a:off x="5207844" y="8609075"/>
              <a:ext cx="1325676" cy="357266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 b="1" dirty="0">
                <a:solidFill>
                  <a:schemeClr val="accent5"/>
                </a:solidFill>
                <a:latin typeface="Futura Medium" panose="020B0602020204020303" pitchFamily="34" charset="-79"/>
                <a:cs typeface="Futura Medium" panose="020B0602020204020303" pitchFamily="34" charset="-79"/>
              </a:endParaRPr>
            </a:p>
          </p:txBody>
        </p:sp>
      </p:grpSp>
      <p:graphicFrame>
        <p:nvGraphicFramePr>
          <p:cNvPr id="28" name="Chart 27">
            <a:extLst>
              <a:ext uri="{FF2B5EF4-FFF2-40B4-BE49-F238E27FC236}">
                <a16:creationId xmlns:a16="http://schemas.microsoft.com/office/drawing/2014/main" id="{2DF766CF-1BA1-E442-A5BC-17056F900E1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11731309"/>
              </p:ext>
            </p:extLst>
          </p:nvPr>
        </p:nvGraphicFramePr>
        <p:xfrm>
          <a:off x="-253278" y="6400230"/>
          <a:ext cx="14705878" cy="9405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9" name="TextBox 28">
            <a:extLst>
              <a:ext uri="{FF2B5EF4-FFF2-40B4-BE49-F238E27FC236}">
                <a16:creationId xmlns:a16="http://schemas.microsoft.com/office/drawing/2014/main" id="{A7D40ABA-6E51-4A4F-BEEE-B84D88FB72AF}"/>
              </a:ext>
            </a:extLst>
          </p:cNvPr>
          <p:cNvSpPr txBox="1"/>
          <p:nvPr/>
        </p:nvSpPr>
        <p:spPr>
          <a:xfrm>
            <a:off x="6096000" y="6703135"/>
            <a:ext cx="12022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5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$15B</a:t>
            </a: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75F3161F-C62B-3346-9B2D-AE1B6EF87289}"/>
              </a:ext>
            </a:extLst>
          </p:cNvPr>
          <p:cNvSpPr/>
          <p:nvPr/>
        </p:nvSpPr>
        <p:spPr>
          <a:xfrm>
            <a:off x="1359685" y="3959869"/>
            <a:ext cx="10448936" cy="351232"/>
          </a:xfrm>
          <a:prstGeom prst="rect">
            <a:avLst/>
          </a:prstGeom>
          <a:solidFill>
            <a:schemeClr val="accent3">
              <a:lumMod val="60000"/>
              <a:lumOff val="40000"/>
              <a:alpha val="20000"/>
            </a:schemeClr>
          </a:solidFill>
          <a:ln w="571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b="1" dirty="0">
              <a:solidFill>
                <a:schemeClr val="accent5"/>
              </a:solidFill>
              <a:latin typeface="Futura Medium" panose="020B0602020204020303" pitchFamily="34" charset="-79"/>
              <a:cs typeface="Futura Medium" panose="020B0602020204020303" pitchFamily="34" charset="-79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2475D53F-B524-4543-9C14-70FFDF17D3F3}"/>
              </a:ext>
            </a:extLst>
          </p:cNvPr>
          <p:cNvSpPr txBox="1"/>
          <p:nvPr/>
        </p:nvSpPr>
        <p:spPr>
          <a:xfrm>
            <a:off x="152402" y="6718129"/>
            <a:ext cx="184008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TOTAL M&amp;A</a:t>
            </a:r>
          </a:p>
        </p:txBody>
      </p:sp>
    </p:spTree>
    <p:extLst>
      <p:ext uri="{BB962C8B-B14F-4D97-AF65-F5344CB8AC3E}">
        <p14:creationId xmlns:p14="http://schemas.microsoft.com/office/powerpoint/2010/main" val="19703578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8" name="Chart 27">
            <a:extLst>
              <a:ext uri="{FF2B5EF4-FFF2-40B4-BE49-F238E27FC236}">
                <a16:creationId xmlns:a16="http://schemas.microsoft.com/office/drawing/2014/main" id="{2DF766CF-1BA1-E442-A5BC-17056F900E1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64163963"/>
              </p:ext>
            </p:extLst>
          </p:nvPr>
        </p:nvGraphicFramePr>
        <p:xfrm>
          <a:off x="-253278" y="6400230"/>
          <a:ext cx="14705878" cy="9405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9" name="TextBox 28">
            <a:extLst>
              <a:ext uri="{FF2B5EF4-FFF2-40B4-BE49-F238E27FC236}">
                <a16:creationId xmlns:a16="http://schemas.microsoft.com/office/drawing/2014/main" id="{A7D40ABA-6E51-4A4F-BEEE-B84D88FB72AF}"/>
              </a:ext>
            </a:extLst>
          </p:cNvPr>
          <p:cNvSpPr txBox="1"/>
          <p:nvPr/>
        </p:nvSpPr>
        <p:spPr>
          <a:xfrm>
            <a:off x="6096000" y="6703135"/>
            <a:ext cx="12022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5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$15B</a:t>
            </a:r>
          </a:p>
        </p:txBody>
      </p:sp>
      <p:graphicFrame>
        <p:nvGraphicFramePr>
          <p:cNvPr id="8" name="Content Placeholder 7">
            <a:extLst>
              <a:ext uri="{FF2B5EF4-FFF2-40B4-BE49-F238E27FC236}">
                <a16:creationId xmlns:a16="http://schemas.microsoft.com/office/drawing/2014/main" id="{53880638-4F37-064D-BF26-12552FF81697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453972695"/>
              </p:ext>
            </p:extLst>
          </p:nvPr>
        </p:nvGraphicFramePr>
        <p:xfrm>
          <a:off x="226606" y="562773"/>
          <a:ext cx="11582017" cy="581070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44994">
                  <a:extLst>
                    <a:ext uri="{9D8B030D-6E8A-4147-A177-3AD203B41FA5}">
                      <a16:colId xmlns:a16="http://schemas.microsoft.com/office/drawing/2014/main" val="3594627776"/>
                    </a:ext>
                  </a:extLst>
                </a:gridCol>
                <a:gridCol w="1164432">
                  <a:extLst>
                    <a:ext uri="{9D8B030D-6E8A-4147-A177-3AD203B41FA5}">
                      <a16:colId xmlns:a16="http://schemas.microsoft.com/office/drawing/2014/main" val="2105884214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174158133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2784849810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213092618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886480217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2257765789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3188453590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296771632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853219644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991127755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633352520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2262024719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2868029827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43304237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146743801"/>
                    </a:ext>
                  </a:extLst>
                </a:gridCol>
              </a:tblGrid>
              <a:tr h="256071">
                <a:tc rowSpan="2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Host Target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Genotype 1 restricted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6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Pan-genotype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78017796"/>
                  </a:ext>
                </a:extLst>
              </a:tr>
              <a:tr h="57450">
                <a:tc vMerge="1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3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44876803"/>
                  </a:ext>
                </a:extLst>
              </a:tr>
              <a:tr h="193788">
                <a:tc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Company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 vMerge="1">
                  <a:txBody>
                    <a:bodyPr/>
                    <a:lstStyle/>
                    <a:p>
                      <a:pPr algn="ctr" rtl="0" fontAlgn="b"/>
                      <a:endParaRPr lang="en-US" sz="8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48947661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7812881"/>
                  </a:ext>
                </a:extLst>
              </a:tr>
              <a:tr h="369570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HOLY GRAIL: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All oral, </a:t>
                      </a:r>
                      <a:b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pan-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geno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Gilead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700" b="0" i="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TRL7</a:t>
                      </a: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3446313"/>
                  </a:ext>
                </a:extLst>
              </a:tr>
              <a:tr h="36957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BMS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b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i="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interferon lambda</a:t>
                      </a:r>
                      <a:endParaRPr lang="en-US" sz="8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FAILED</a:t>
                      </a:r>
                    </a:p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15840934"/>
                  </a:ext>
                </a:extLst>
              </a:tr>
              <a:tr h="36957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 err="1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Achillion</a:t>
                      </a:r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HOLD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92450129"/>
                  </a:ext>
                </a:extLst>
              </a:tr>
              <a:tr h="100584">
                <a:tc gridSpan="16">
                  <a:txBody>
                    <a:bodyPr/>
                    <a:lstStyle/>
                    <a:p>
                      <a:endParaRPr lang="en-US" sz="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76557351"/>
                  </a:ext>
                </a:extLst>
              </a:tr>
              <a:tr h="36957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GOOD 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ENOUGH: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All oral, G1</a:t>
                      </a:r>
                    </a:p>
                  </a:txBody>
                  <a:tcPr marL="45720" marR="4572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AbbVie</a:t>
                      </a:r>
                    </a:p>
                  </a:txBody>
                  <a:tcPr marL="28575" marR="28575" marT="19050" marB="19050" anchor="ctr"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40825305"/>
                  </a:ext>
                </a:extLst>
              </a:tr>
              <a:tr h="369570">
                <a:tc vMerge="1">
                  <a:txBody>
                    <a:bodyPr/>
                    <a:lstStyle/>
                    <a:p>
                      <a:pPr rtl="0" fontAlgn="b"/>
                      <a:endParaRPr lang="en-US" sz="600" b="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Merck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Futura Medium" panose="020B0602020204020303" pitchFamily="34" charset="-79"/>
                          <a:ea typeface="+mn-ea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kumimoji="0" lang="en-US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interferon ɑ2b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28190249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18660395"/>
                  </a:ext>
                </a:extLst>
              </a:tr>
              <a:tr h="365760">
                <a:tc rowSpan="6">
                  <a:txBody>
                    <a:bodyPr/>
                    <a:lstStyle/>
                    <a:p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NOT GOOD ENOUGH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Vertex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toxic and weak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5921045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06415587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Roche</a:t>
                      </a:r>
                    </a:p>
                  </a:txBody>
                  <a:tcPr marL="28575" marR="28575" marT="19050" marB="19050" anchor="ctr"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8419347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6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Pfizer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endParaRPr lang="en-US" sz="1000" b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800" b="0" dirty="0">
                        <a:solidFill>
                          <a:schemeClr val="bg1"/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endParaRPr lang="en-US" sz="1000" b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800" b="0" dirty="0">
                        <a:solidFill>
                          <a:schemeClr val="bg1"/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7725144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JNJ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1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66152390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rtl="0" fontAlgn="b"/>
                      <a:endParaRPr lang="en-US" sz="600" b="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Novartis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●/●●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69173568"/>
                  </a:ext>
                </a:extLst>
              </a:tr>
              <a:tr h="0">
                <a:tc gridSpan="16">
                  <a:txBody>
                    <a:bodyPr/>
                    <a:lstStyle/>
                    <a:p>
                      <a:endParaRPr lang="en-US" sz="2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l" rtl="0" fontAlgn="b"/>
                      <a:endParaRPr lang="en-US" sz="2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2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84267418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r>
                        <a:rPr lang="en-US" sz="10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GIVEN UP</a:t>
                      </a: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GSK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31103417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769446450"/>
                  </a:ext>
                </a:extLst>
              </a:tr>
              <a:tr h="365760">
                <a:tc gridSpan="2">
                  <a:txBody>
                    <a:bodyPr/>
                    <a:lstStyle/>
                    <a:p>
                      <a:pPr rtl="0" fontAlgn="b"/>
                      <a:r>
                        <a:rPr lang="en-US" sz="1100" b="1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M&amp;A TARGETS</a:t>
                      </a:r>
                      <a:endParaRPr lang="en-US" sz="11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89597790"/>
                  </a:ext>
                </a:extLst>
              </a:tr>
            </a:tbl>
          </a:graphicData>
        </a:graphic>
      </p:graphicFrame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52DDFB6-1B9D-8245-AABC-23AE7D6BAB4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69179254"/>
              </p:ext>
            </p:extLst>
          </p:nvPr>
        </p:nvGraphicFramePr>
        <p:xfrm>
          <a:off x="0" y="14133"/>
          <a:ext cx="12192000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12800">
                  <a:extLst>
                    <a:ext uri="{9D8B030D-6E8A-4147-A177-3AD203B41FA5}">
                      <a16:colId xmlns:a16="http://schemas.microsoft.com/office/drawing/2014/main" val="358515824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26668239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16915425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68443820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408866163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594857338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96553038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105273481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9911637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55577098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418989439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0701997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39585014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12802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099202928"/>
                    </a:ext>
                  </a:extLst>
                </a:gridCol>
              </a:tblGrid>
              <a:tr h="204259"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2004</a:t>
                      </a: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2009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2010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2011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2012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2013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2014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566983"/>
                  </a:ext>
                </a:extLst>
              </a:tr>
              <a:tr h="204259"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8425356"/>
                  </a:ext>
                </a:extLst>
              </a:tr>
            </a:tbl>
          </a:graphicData>
        </a:graphic>
      </p:graphicFrame>
      <p:grpSp>
        <p:nvGrpSpPr>
          <p:cNvPr id="22" name="Group 21">
            <a:extLst>
              <a:ext uri="{FF2B5EF4-FFF2-40B4-BE49-F238E27FC236}">
                <a16:creationId xmlns:a16="http://schemas.microsoft.com/office/drawing/2014/main" id="{88CE13F0-B8B7-734A-9EAD-7B41782B0DA9}"/>
              </a:ext>
            </a:extLst>
          </p:cNvPr>
          <p:cNvGrpSpPr/>
          <p:nvPr/>
        </p:nvGrpSpPr>
        <p:grpSpPr>
          <a:xfrm>
            <a:off x="1359685" y="2074841"/>
            <a:ext cx="10448936" cy="646089"/>
            <a:chOff x="1359683" y="1722277"/>
            <a:chExt cx="10448936" cy="646089"/>
          </a:xfrm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3965492B-3B6B-8C45-BBFD-CBACAA0299D9}"/>
                </a:ext>
              </a:extLst>
            </p:cNvPr>
            <p:cNvSpPr/>
            <p:nvPr/>
          </p:nvSpPr>
          <p:spPr>
            <a:xfrm>
              <a:off x="1359683" y="2017134"/>
              <a:ext cx="10448936" cy="351232"/>
            </a:xfrm>
            <a:prstGeom prst="rect">
              <a:avLst/>
            </a:prstGeom>
            <a:solidFill>
              <a:schemeClr val="accent5">
                <a:lumMod val="40000"/>
                <a:lumOff val="60000"/>
                <a:alpha val="20000"/>
              </a:schemeClr>
            </a:solidFill>
            <a:ln w="5715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 b="1" dirty="0">
                <a:solidFill>
                  <a:schemeClr val="accent5"/>
                </a:solidFill>
                <a:latin typeface="Futura Medium" panose="020B0602020204020303" pitchFamily="34" charset="-79"/>
                <a:cs typeface="Futura Medium" panose="020B0602020204020303" pitchFamily="34" charset="-79"/>
              </a:endParaRPr>
            </a:p>
          </p:txBody>
        </p:sp>
        <p:cxnSp>
          <p:nvCxnSpPr>
            <p:cNvPr id="31" name="Straight Arrow Connector 30">
              <a:extLst>
                <a:ext uri="{FF2B5EF4-FFF2-40B4-BE49-F238E27FC236}">
                  <a16:creationId xmlns:a16="http://schemas.microsoft.com/office/drawing/2014/main" id="{CBE0DADD-EDB6-A942-A808-DF9C6456F21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250831" y="1722277"/>
              <a:ext cx="0" cy="305818"/>
            </a:xfrm>
            <a:prstGeom prst="straightConnector1">
              <a:avLst/>
            </a:prstGeom>
            <a:ln w="38100">
              <a:solidFill>
                <a:schemeClr val="accent5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E261C99D-2082-B349-8A78-4DFFF64CE405}"/>
              </a:ext>
            </a:extLst>
          </p:cNvPr>
          <p:cNvGrpSpPr/>
          <p:nvPr/>
        </p:nvGrpSpPr>
        <p:grpSpPr>
          <a:xfrm>
            <a:off x="1359685" y="1531823"/>
            <a:ext cx="10448936" cy="837875"/>
            <a:chOff x="1359683" y="2017134"/>
            <a:chExt cx="10448936" cy="837875"/>
          </a:xfrm>
        </p:grpSpPr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C21822FF-5FBE-2746-9E44-97C561D41201}"/>
                </a:ext>
              </a:extLst>
            </p:cNvPr>
            <p:cNvSpPr/>
            <p:nvPr/>
          </p:nvSpPr>
          <p:spPr>
            <a:xfrm>
              <a:off x="1359683" y="2017134"/>
              <a:ext cx="10448936" cy="351232"/>
            </a:xfrm>
            <a:prstGeom prst="rect">
              <a:avLst/>
            </a:prstGeom>
            <a:solidFill>
              <a:schemeClr val="accent2">
                <a:alpha val="20000"/>
              </a:schemeClr>
            </a:solidFill>
            <a:ln w="571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 b="1" dirty="0">
                <a:solidFill>
                  <a:schemeClr val="accent5"/>
                </a:solidFill>
                <a:latin typeface="Futura Medium" panose="020B0602020204020303" pitchFamily="34" charset="-79"/>
                <a:cs typeface="Futura Medium" panose="020B0602020204020303" pitchFamily="34" charset="-79"/>
              </a:endParaRPr>
            </a:p>
          </p:txBody>
        </p:sp>
        <p:cxnSp>
          <p:nvCxnSpPr>
            <p:cNvPr id="36" name="Straight Arrow Connector 35">
              <a:extLst>
                <a:ext uri="{FF2B5EF4-FFF2-40B4-BE49-F238E27FC236}">
                  <a16:creationId xmlns:a16="http://schemas.microsoft.com/office/drawing/2014/main" id="{2364C3CC-B5A3-174D-B2F4-99D1728AE06F}"/>
                </a:ext>
              </a:extLst>
            </p:cNvPr>
            <p:cNvCxnSpPr>
              <a:cxnSpLocks/>
            </p:cNvCxnSpPr>
            <p:nvPr/>
          </p:nvCxnSpPr>
          <p:spPr>
            <a:xfrm>
              <a:off x="1985360" y="2356535"/>
              <a:ext cx="0" cy="498474"/>
            </a:xfrm>
            <a:prstGeom prst="straightConnector1">
              <a:avLst/>
            </a:prstGeom>
            <a:ln w="38100">
              <a:solidFill>
                <a:schemeClr val="accent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E9BA4C74-A2F8-1E4C-9ACB-D8462B25EA6B}"/>
              </a:ext>
            </a:extLst>
          </p:cNvPr>
          <p:cNvSpPr txBox="1"/>
          <p:nvPr/>
        </p:nvSpPr>
        <p:spPr>
          <a:xfrm>
            <a:off x="152402" y="6718129"/>
            <a:ext cx="184008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TOTAL M&amp;A</a:t>
            </a:r>
          </a:p>
        </p:txBody>
      </p:sp>
    </p:spTree>
    <p:extLst>
      <p:ext uri="{BB962C8B-B14F-4D97-AF65-F5344CB8AC3E}">
        <p14:creationId xmlns:p14="http://schemas.microsoft.com/office/powerpoint/2010/main" val="31419017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3" name="Chart 32">
            <a:extLst>
              <a:ext uri="{FF2B5EF4-FFF2-40B4-BE49-F238E27FC236}">
                <a16:creationId xmlns:a16="http://schemas.microsoft.com/office/drawing/2014/main" id="{3B029C34-5403-9441-9B50-3BF42DEC50DD}"/>
              </a:ext>
            </a:extLst>
          </p:cNvPr>
          <p:cNvGraphicFramePr/>
          <p:nvPr/>
        </p:nvGraphicFramePr>
        <p:xfrm>
          <a:off x="-253277" y="6400230"/>
          <a:ext cx="14277390" cy="9405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4" name="TextBox 33">
            <a:extLst>
              <a:ext uri="{FF2B5EF4-FFF2-40B4-BE49-F238E27FC236}">
                <a16:creationId xmlns:a16="http://schemas.microsoft.com/office/drawing/2014/main" id="{C4CC327F-8B2B-D848-ACE3-F35EA6578C4B}"/>
              </a:ext>
            </a:extLst>
          </p:cNvPr>
          <p:cNvSpPr txBox="1"/>
          <p:nvPr/>
        </p:nvSpPr>
        <p:spPr>
          <a:xfrm>
            <a:off x="635171" y="6685827"/>
            <a:ext cx="12022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5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$1.47B</a:t>
            </a:r>
          </a:p>
        </p:txBody>
      </p:sp>
      <p:graphicFrame>
        <p:nvGraphicFramePr>
          <p:cNvPr id="8" name="Content Placeholder 7">
            <a:extLst>
              <a:ext uri="{FF2B5EF4-FFF2-40B4-BE49-F238E27FC236}">
                <a16:creationId xmlns:a16="http://schemas.microsoft.com/office/drawing/2014/main" id="{53880638-4F37-064D-BF26-12552FF81697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207966558"/>
              </p:ext>
            </p:extLst>
          </p:nvPr>
        </p:nvGraphicFramePr>
        <p:xfrm>
          <a:off x="226606" y="562773"/>
          <a:ext cx="11582017" cy="579927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44994">
                  <a:extLst>
                    <a:ext uri="{9D8B030D-6E8A-4147-A177-3AD203B41FA5}">
                      <a16:colId xmlns:a16="http://schemas.microsoft.com/office/drawing/2014/main" val="3594627776"/>
                    </a:ext>
                  </a:extLst>
                </a:gridCol>
                <a:gridCol w="1164432">
                  <a:extLst>
                    <a:ext uri="{9D8B030D-6E8A-4147-A177-3AD203B41FA5}">
                      <a16:colId xmlns:a16="http://schemas.microsoft.com/office/drawing/2014/main" val="2105884214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174158133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2784849810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213092618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886480217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2257765789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3188453590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296771632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853219644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991127755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3420827284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2262024719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2191761907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43304237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146743801"/>
                    </a:ext>
                  </a:extLst>
                </a:gridCol>
              </a:tblGrid>
              <a:tr h="256071">
                <a:tc rowSpan="2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Host Target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Genotype 1 restricted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6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Pan-genotype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78017796"/>
                  </a:ext>
                </a:extLst>
              </a:tr>
              <a:tr h="57450">
                <a:tc vMerge="1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3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44876803"/>
                  </a:ext>
                </a:extLst>
              </a:tr>
              <a:tr h="193788">
                <a:tc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Company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 vMerge="1">
                  <a:txBody>
                    <a:bodyPr/>
                    <a:lstStyle/>
                    <a:p>
                      <a:pPr algn="ctr" rtl="0" fontAlgn="b"/>
                      <a:endParaRPr lang="en-US" sz="8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48947661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7812881"/>
                  </a:ext>
                </a:extLst>
              </a:tr>
              <a:tr h="365760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HOLY GRAIL: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All oral, </a:t>
                      </a:r>
                      <a:b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pan-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geno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Gilead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700" b="0" i="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TRL7</a:t>
                      </a: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3446313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AbbVie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8144161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 err="1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Achillion</a:t>
                      </a:r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HOLD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71900128"/>
                  </a:ext>
                </a:extLst>
              </a:tr>
              <a:tr h="100584">
                <a:tc gridSpan="16">
                  <a:txBody>
                    <a:bodyPr/>
                    <a:lstStyle/>
                    <a:p>
                      <a:endParaRPr lang="en-US" sz="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76557351"/>
                  </a:ext>
                </a:extLst>
              </a:tr>
              <a:tr h="36957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GOOD 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ENOUGH: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All oral, G1</a:t>
                      </a:r>
                    </a:p>
                  </a:txBody>
                  <a:tcPr marL="45720" marR="4572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Merck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9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interferon ɑ2b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28190249"/>
                  </a:ext>
                </a:extLst>
              </a:tr>
              <a:tr h="36957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BMS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br>
                        <a:rPr lang="en-US" sz="11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i="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interferon lambda</a:t>
                      </a:r>
                      <a:endParaRPr lang="en-US" sz="8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8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FAILED</a:t>
                      </a:r>
                      <a:br>
                        <a:rPr lang="en-US" sz="18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1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882763158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18660395"/>
                  </a:ext>
                </a:extLst>
              </a:tr>
              <a:tr h="365760">
                <a:tc rowSpan="6">
                  <a:txBody>
                    <a:bodyPr/>
                    <a:lstStyle/>
                    <a:p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NOT GOOD ENOUGH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Vertex</a:t>
                      </a:r>
                    </a:p>
                  </a:txBody>
                  <a:tcPr marL="28575" marR="28575" marT="19050" marB="19050" anchor="ctr">
                    <a:lnL w="12700" cmpd="sng">
                      <a:noFill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WITHDRAWN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Toxic + weak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59514933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0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BI</a:t>
                      </a:r>
                    </a:p>
                  </a:txBody>
                  <a:tcPr marL="28575" marR="28575" marT="19050" marB="19050" anchor="ctr">
                    <a:lnL w="12700" cmpd="sng">
                      <a:noFill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06415587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6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Pfizer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endParaRPr lang="en-US" sz="1000" b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800" b="0" dirty="0">
                        <a:solidFill>
                          <a:schemeClr val="bg1"/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endParaRPr lang="en-US" sz="1000" b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800" b="0" dirty="0">
                        <a:solidFill>
                          <a:schemeClr val="bg1"/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7725144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Roche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38419900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JNJ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66152390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rtl="0" fontAlgn="b"/>
                      <a:endParaRPr lang="en-US" sz="600" b="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Novartis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●/●●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69173568"/>
                  </a:ext>
                </a:extLst>
              </a:tr>
              <a:tr h="118872">
                <a:tc gridSpan="16">
                  <a:txBody>
                    <a:bodyPr/>
                    <a:lstStyle/>
                    <a:p>
                      <a:endParaRPr lang="en-US" sz="2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2700" cmpd="sng">
                      <a:noFill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l" rtl="0" fontAlgn="b"/>
                      <a:endParaRPr lang="en-US" sz="2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2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23012224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r>
                        <a:rPr lang="en-US" sz="10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GIVEN UP</a:t>
                      </a:r>
                    </a:p>
                  </a:txBody>
                  <a:tcPr marL="45720" marR="4572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GSK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67374145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84267418"/>
                  </a:ext>
                </a:extLst>
              </a:tr>
              <a:tr h="365760">
                <a:tc gridSpan="2">
                  <a:txBody>
                    <a:bodyPr/>
                    <a:lstStyle/>
                    <a:p>
                      <a:pPr rtl="0" fontAlgn="b"/>
                      <a:r>
                        <a:rPr lang="en-US" sz="1100" b="1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M&amp;A TARGETS</a:t>
                      </a:r>
                      <a:endParaRPr lang="en-US" sz="11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16469395"/>
                  </a:ext>
                </a:extLst>
              </a:tr>
            </a:tbl>
          </a:graphicData>
        </a:graphic>
      </p:graphicFrame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52DDFB6-1B9D-8245-AABC-23AE7D6BAB4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14963558"/>
              </p:ext>
            </p:extLst>
          </p:nvPr>
        </p:nvGraphicFramePr>
        <p:xfrm>
          <a:off x="0" y="14133"/>
          <a:ext cx="12192000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12800">
                  <a:extLst>
                    <a:ext uri="{9D8B030D-6E8A-4147-A177-3AD203B41FA5}">
                      <a16:colId xmlns:a16="http://schemas.microsoft.com/office/drawing/2014/main" val="358515824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26668239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16915425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68443820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408866163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594857338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96553038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105273481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9911637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55577098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418989439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0701997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39585014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12802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099202928"/>
                    </a:ext>
                  </a:extLst>
                </a:gridCol>
              </a:tblGrid>
              <a:tr h="204259"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2004</a:t>
                      </a: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2009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2010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2011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2012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2013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2014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566983"/>
                  </a:ext>
                </a:extLst>
              </a:tr>
              <a:tr h="204259"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8425356"/>
                  </a:ext>
                </a:extLst>
              </a:tr>
            </a:tbl>
          </a:graphicData>
        </a:graphic>
      </p:graphicFrame>
      <p:grpSp>
        <p:nvGrpSpPr>
          <p:cNvPr id="18" name="Group 17">
            <a:extLst>
              <a:ext uri="{FF2B5EF4-FFF2-40B4-BE49-F238E27FC236}">
                <a16:creationId xmlns:a16="http://schemas.microsoft.com/office/drawing/2014/main" id="{E19C0C82-D920-F24D-8F97-A72E2335E63B}"/>
              </a:ext>
            </a:extLst>
          </p:cNvPr>
          <p:cNvGrpSpPr/>
          <p:nvPr/>
        </p:nvGrpSpPr>
        <p:grpSpPr>
          <a:xfrm>
            <a:off x="1354315" y="3191787"/>
            <a:ext cx="10465904" cy="2533152"/>
            <a:chOff x="1342719" y="3191787"/>
            <a:chExt cx="10465904" cy="2533152"/>
          </a:xfrm>
        </p:grpSpPr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A8956675-BA72-2F4E-8822-4DAFC15778DB}"/>
                </a:ext>
              </a:extLst>
            </p:cNvPr>
            <p:cNvSpPr/>
            <p:nvPr/>
          </p:nvSpPr>
          <p:spPr>
            <a:xfrm>
              <a:off x="1342719" y="3191787"/>
              <a:ext cx="10465904" cy="1121795"/>
            </a:xfrm>
            <a:prstGeom prst="rect">
              <a:avLst/>
            </a:prstGeom>
            <a:solidFill>
              <a:schemeClr val="accent3">
                <a:alpha val="32000"/>
              </a:schemeClr>
            </a:solidFill>
            <a:ln w="57150"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" name="Straight Arrow Connector 6">
              <a:extLst>
                <a:ext uri="{FF2B5EF4-FFF2-40B4-BE49-F238E27FC236}">
                  <a16:creationId xmlns:a16="http://schemas.microsoft.com/office/drawing/2014/main" id="{A426E6BE-434A-6B45-9725-494296B8BA0F}"/>
                </a:ext>
              </a:extLst>
            </p:cNvPr>
            <p:cNvCxnSpPr/>
            <p:nvPr/>
          </p:nvCxnSpPr>
          <p:spPr>
            <a:xfrm>
              <a:off x="2713383" y="4323522"/>
              <a:ext cx="0" cy="1401417"/>
            </a:xfrm>
            <a:prstGeom prst="straightConnector1">
              <a:avLst/>
            </a:prstGeom>
            <a:ln w="57150">
              <a:solidFill>
                <a:schemeClr val="accent3">
                  <a:lumMod val="7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75D843CD-9FCA-CB40-A8A2-EED8627BF49A}"/>
              </a:ext>
            </a:extLst>
          </p:cNvPr>
          <p:cNvGrpSpPr/>
          <p:nvPr/>
        </p:nvGrpSpPr>
        <p:grpSpPr>
          <a:xfrm>
            <a:off x="1365910" y="2761421"/>
            <a:ext cx="10465904" cy="781878"/>
            <a:chOff x="1322841" y="3543300"/>
            <a:chExt cx="10465904" cy="781878"/>
          </a:xfrm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7637B7EF-F014-C14A-A177-C84141F05967}"/>
                </a:ext>
              </a:extLst>
            </p:cNvPr>
            <p:cNvSpPr/>
            <p:nvPr/>
          </p:nvSpPr>
          <p:spPr>
            <a:xfrm>
              <a:off x="1322841" y="3543300"/>
              <a:ext cx="10465904" cy="369406"/>
            </a:xfrm>
            <a:prstGeom prst="rect">
              <a:avLst/>
            </a:prstGeom>
            <a:solidFill>
              <a:schemeClr val="bg1">
                <a:lumMod val="75000"/>
                <a:alpha val="32000"/>
              </a:schemeClr>
            </a:solidFill>
            <a:ln w="5715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1" name="Straight Arrow Connector 30">
              <a:extLst>
                <a:ext uri="{FF2B5EF4-FFF2-40B4-BE49-F238E27FC236}">
                  <a16:creationId xmlns:a16="http://schemas.microsoft.com/office/drawing/2014/main" id="{68DD45CD-265F-CD4A-8B0C-39085D2BFCDC}"/>
                </a:ext>
              </a:extLst>
            </p:cNvPr>
            <p:cNvCxnSpPr>
              <a:cxnSpLocks/>
            </p:cNvCxnSpPr>
            <p:nvPr/>
          </p:nvCxnSpPr>
          <p:spPr>
            <a:xfrm>
              <a:off x="2097157" y="3912706"/>
              <a:ext cx="0" cy="412472"/>
            </a:xfrm>
            <a:prstGeom prst="straightConnector1">
              <a:avLst/>
            </a:prstGeom>
            <a:solidFill>
              <a:schemeClr val="bg1">
                <a:lumMod val="75000"/>
                <a:alpha val="32000"/>
              </a:schemeClr>
            </a:solidFill>
            <a:ln w="57150">
              <a:solidFill>
                <a:schemeClr val="bg1">
                  <a:lumMod val="6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35" name="Chart 34">
            <a:extLst>
              <a:ext uri="{FF2B5EF4-FFF2-40B4-BE49-F238E27FC236}">
                <a16:creationId xmlns:a16="http://schemas.microsoft.com/office/drawing/2014/main" id="{1B36BA09-218F-2A40-B1D4-197C7FDC656D}"/>
              </a:ext>
            </a:extLst>
          </p:cNvPr>
          <p:cNvGraphicFramePr/>
          <p:nvPr/>
        </p:nvGraphicFramePr>
        <p:xfrm>
          <a:off x="-253278" y="6400230"/>
          <a:ext cx="14705878" cy="9405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TextBox 35">
            <a:extLst>
              <a:ext uri="{FF2B5EF4-FFF2-40B4-BE49-F238E27FC236}">
                <a16:creationId xmlns:a16="http://schemas.microsoft.com/office/drawing/2014/main" id="{48D1E54C-0D5B-2E43-ABC8-E3DB7C620BDE}"/>
              </a:ext>
            </a:extLst>
          </p:cNvPr>
          <p:cNvSpPr txBox="1"/>
          <p:nvPr/>
        </p:nvSpPr>
        <p:spPr>
          <a:xfrm>
            <a:off x="6096000" y="6703135"/>
            <a:ext cx="12022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5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$15B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541742D4-CD47-0840-B567-70DB51D387AE}"/>
              </a:ext>
            </a:extLst>
          </p:cNvPr>
          <p:cNvSpPr txBox="1"/>
          <p:nvPr/>
        </p:nvSpPr>
        <p:spPr>
          <a:xfrm>
            <a:off x="152402" y="6718129"/>
            <a:ext cx="184008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TOTAL M&amp;A</a:t>
            </a:r>
          </a:p>
        </p:txBody>
      </p:sp>
    </p:spTree>
    <p:extLst>
      <p:ext uri="{BB962C8B-B14F-4D97-AF65-F5344CB8AC3E}">
        <p14:creationId xmlns:p14="http://schemas.microsoft.com/office/powerpoint/2010/main" val="15647326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Content Placeholder 7">
            <a:extLst>
              <a:ext uri="{FF2B5EF4-FFF2-40B4-BE49-F238E27FC236}">
                <a16:creationId xmlns:a16="http://schemas.microsoft.com/office/drawing/2014/main" id="{53880638-4F37-064D-BF26-12552FF81697}"/>
              </a:ext>
            </a:extLst>
          </p:cNvPr>
          <p:cNvGraphicFramePr>
            <a:graphicFrameLocks noGrp="1"/>
          </p:cNvGraphicFramePr>
          <p:nvPr>
            <p:ph idx="1"/>
          </p:nvPr>
        </p:nvGraphicFramePr>
        <p:xfrm>
          <a:off x="226606" y="562773"/>
          <a:ext cx="11582017" cy="637077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44994">
                  <a:extLst>
                    <a:ext uri="{9D8B030D-6E8A-4147-A177-3AD203B41FA5}">
                      <a16:colId xmlns:a16="http://schemas.microsoft.com/office/drawing/2014/main" val="3594627776"/>
                    </a:ext>
                  </a:extLst>
                </a:gridCol>
                <a:gridCol w="1164432">
                  <a:extLst>
                    <a:ext uri="{9D8B030D-6E8A-4147-A177-3AD203B41FA5}">
                      <a16:colId xmlns:a16="http://schemas.microsoft.com/office/drawing/2014/main" val="2105884214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174158133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2784849810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213092618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886480217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2257765789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3188453590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296771632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853219644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991127755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3420827284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2262024719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2191761907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43304237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146743801"/>
                    </a:ext>
                  </a:extLst>
                </a:gridCol>
              </a:tblGrid>
              <a:tr h="256071">
                <a:tc rowSpan="2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Host Target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Genotype 1 restricted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6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Pan-genotype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78017796"/>
                  </a:ext>
                </a:extLst>
              </a:tr>
              <a:tr h="57450">
                <a:tc vMerge="1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3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44876803"/>
                  </a:ext>
                </a:extLst>
              </a:tr>
              <a:tr h="193788">
                <a:tc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Company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 vMerge="1">
                  <a:txBody>
                    <a:bodyPr/>
                    <a:lstStyle/>
                    <a:p>
                      <a:pPr algn="ctr" rtl="0" fontAlgn="b"/>
                      <a:endParaRPr lang="en-US" sz="8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48947661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mpd="sng">
                      <a:noFill/>
                    </a:ln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7812881"/>
                  </a:ext>
                </a:extLst>
              </a:tr>
              <a:tr h="365760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HOLY GRAIL: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All oral, </a:t>
                      </a:r>
                      <a:b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pan-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geno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Gilead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700" b="0" i="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TRL7</a:t>
                      </a: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3446313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AbbVie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8144161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 err="1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Achillion</a:t>
                      </a:r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HOLD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71900128"/>
                  </a:ext>
                </a:extLst>
              </a:tr>
              <a:tr h="100584">
                <a:tc gridSpan="16">
                  <a:txBody>
                    <a:bodyPr/>
                    <a:lstStyle/>
                    <a:p>
                      <a:endParaRPr lang="en-US" sz="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76557351"/>
                  </a:ext>
                </a:extLst>
              </a:tr>
              <a:tr h="369570"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GOOD 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ENOUGH: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All oral, G1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Merck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90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OBSOLETE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28190249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mpd="sng">
                      <a:noFill/>
                    </a:lnL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18660395"/>
                  </a:ext>
                </a:extLst>
              </a:tr>
              <a:tr h="365760">
                <a:tc rowSpan="4">
                  <a:txBody>
                    <a:bodyPr/>
                    <a:lstStyle/>
                    <a:p>
                      <a:r>
                        <a:rPr lang="en-US" sz="10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NOT GOOD ENOUGH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BMS</a:t>
                      </a:r>
                    </a:p>
                  </a:txBody>
                  <a:tcPr marL="28575" marR="28575" marT="19050" marB="19050" anchor="ctr">
                    <a:lnL w="12700" cmpd="sng">
                      <a:noFill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br>
                        <a:rPr lang="en-US" sz="105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700" i="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interferon lambda</a:t>
                      </a:r>
                      <a:endParaRPr lang="en-US" sz="7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FAILED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59514933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JNJ</a:t>
                      </a:r>
                    </a:p>
                  </a:txBody>
                  <a:tcPr marL="28575" marR="28575" marT="19050" marB="19050" anchor="ctr">
                    <a:lnL w="12700" cmpd="sng">
                      <a:noFill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66152390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rtl="0" fontAlgn="b"/>
                      <a:endParaRPr lang="en-US" sz="600" b="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Novartis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●/●●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69173568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Roche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0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700" i="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OBSO-LETE</a:t>
                      </a:r>
                      <a:endParaRPr lang="en-US" sz="700" dirty="0">
                        <a:solidFill>
                          <a:schemeClr val="bg1">
                            <a:lumMod val="8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50462376"/>
                  </a:ext>
                </a:extLst>
              </a:tr>
              <a:tr h="118872">
                <a:tc gridSpan="16">
                  <a:txBody>
                    <a:bodyPr/>
                    <a:lstStyle/>
                    <a:p>
                      <a:endParaRPr lang="en-US" sz="2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2700" cmpd="sng">
                      <a:noFill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l" rtl="0" fontAlgn="b"/>
                      <a:endParaRPr lang="en-US" sz="2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2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23012224"/>
                  </a:ext>
                </a:extLst>
              </a:tr>
              <a:tr h="365760">
                <a:tc rowSpan="4">
                  <a:txBody>
                    <a:bodyPr/>
                    <a:lstStyle/>
                    <a:p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GIVEN UP</a:t>
                      </a:r>
                    </a:p>
                  </a:txBody>
                  <a:tcPr marL="45720" marR="4572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GSK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67374145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Vertex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WITHDRAWN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toxic + </a:t>
                      </a: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weak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33987547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0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BI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4362551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0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Pfizer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59779669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mpd="sng">
                      <a:noFill/>
                    </a:ln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84267418"/>
                  </a:ext>
                </a:extLst>
              </a:tr>
              <a:tr h="365760">
                <a:tc rowSpan="2" gridSpan="2">
                  <a:txBody>
                    <a:bodyPr/>
                    <a:lstStyle/>
                    <a:p>
                      <a:pPr rtl="0" fontAlgn="b"/>
                      <a:r>
                        <a:rPr lang="en-US" sz="1100" b="1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M&amp;A TARGETS</a:t>
                      </a:r>
                      <a:endParaRPr lang="en-US" sz="11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ctr" rtl="0" fontAlgn="b"/>
                      <a:r>
                        <a:rPr lang="en-US" sz="8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IDENIX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76064724"/>
                  </a:ext>
                </a:extLst>
              </a:tr>
              <a:tr h="365760">
                <a:tc gridSpan="2" vMerge="1">
                  <a:txBody>
                    <a:bodyPr/>
                    <a:lstStyle/>
                    <a:p>
                      <a:pPr rtl="0" fontAlgn="b"/>
                      <a:endParaRPr lang="en-US" sz="11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ctr" rtl="0" fontAlgn="b"/>
                      <a:r>
                        <a:rPr lang="en-US" sz="8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ALIOS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ctr" rtl="0" fontAlgn="b"/>
                      <a:r>
                        <a:rPr lang="en-US" sz="8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ALIOS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7123751"/>
                  </a:ext>
                </a:extLst>
              </a:tr>
            </a:tbl>
          </a:graphicData>
        </a:graphic>
      </p:graphicFrame>
      <p:graphicFrame>
        <p:nvGraphicFramePr>
          <p:cNvPr id="42" name="Chart 41">
            <a:extLst>
              <a:ext uri="{FF2B5EF4-FFF2-40B4-BE49-F238E27FC236}">
                <a16:creationId xmlns:a16="http://schemas.microsoft.com/office/drawing/2014/main" id="{8D0AD20C-EEAF-7A47-819E-E7B721490184}"/>
              </a:ext>
            </a:extLst>
          </p:cNvPr>
          <p:cNvGraphicFramePr/>
          <p:nvPr/>
        </p:nvGraphicFramePr>
        <p:xfrm>
          <a:off x="-253277" y="6400230"/>
          <a:ext cx="14277390" cy="9405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52DDFB6-1B9D-8245-AABC-23AE7D6BAB40}"/>
              </a:ext>
            </a:extLst>
          </p:cNvPr>
          <p:cNvGraphicFramePr>
            <a:graphicFrameLocks noGrp="1"/>
          </p:cNvGraphicFramePr>
          <p:nvPr/>
        </p:nvGraphicFramePr>
        <p:xfrm>
          <a:off x="0" y="14133"/>
          <a:ext cx="12192000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12800">
                  <a:extLst>
                    <a:ext uri="{9D8B030D-6E8A-4147-A177-3AD203B41FA5}">
                      <a16:colId xmlns:a16="http://schemas.microsoft.com/office/drawing/2014/main" val="358515824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26668239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16915425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68443820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408866163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594857338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96553038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105273481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9911637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55577098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418989439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0701997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39585014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12802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099202928"/>
                    </a:ext>
                  </a:extLst>
                </a:gridCol>
              </a:tblGrid>
              <a:tr h="204259"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2004</a:t>
                      </a: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2009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2010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2011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2012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2013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2014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566983"/>
                  </a:ext>
                </a:extLst>
              </a:tr>
              <a:tr h="204259"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8425356"/>
                  </a:ext>
                </a:extLst>
              </a:tr>
            </a:tbl>
          </a:graphicData>
        </a:graphic>
      </p:graphicFrame>
      <p:sp>
        <p:nvSpPr>
          <p:cNvPr id="43" name="TextBox 42">
            <a:extLst>
              <a:ext uri="{FF2B5EF4-FFF2-40B4-BE49-F238E27FC236}">
                <a16:creationId xmlns:a16="http://schemas.microsoft.com/office/drawing/2014/main" id="{33DE7CF7-CCBC-5C49-8D7E-EDFFD681D266}"/>
              </a:ext>
            </a:extLst>
          </p:cNvPr>
          <p:cNvSpPr txBox="1"/>
          <p:nvPr/>
        </p:nvSpPr>
        <p:spPr>
          <a:xfrm>
            <a:off x="5947281" y="6685827"/>
            <a:ext cx="12022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5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$15B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89506E29-A81C-E54A-8279-7004759C2D44}"/>
              </a:ext>
            </a:extLst>
          </p:cNvPr>
          <p:cNvGrpSpPr/>
          <p:nvPr/>
        </p:nvGrpSpPr>
        <p:grpSpPr>
          <a:xfrm>
            <a:off x="9541564" y="2368521"/>
            <a:ext cx="2822711" cy="4157590"/>
            <a:chOff x="4255328" y="9719100"/>
            <a:chExt cx="2822711" cy="4157590"/>
          </a:xfrm>
        </p:grpSpPr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FD0EB4E9-D165-CF4D-A55D-A79919D80C65}"/>
                </a:ext>
              </a:extLst>
            </p:cNvPr>
            <p:cNvGrpSpPr/>
            <p:nvPr/>
          </p:nvGrpSpPr>
          <p:grpSpPr>
            <a:xfrm>
              <a:off x="4255328" y="9719100"/>
              <a:ext cx="2822711" cy="3640611"/>
              <a:chOff x="9552560" y="9704430"/>
              <a:chExt cx="2822711" cy="3640611"/>
            </a:xfrm>
          </p:grpSpPr>
          <p:sp>
            <p:nvSpPr>
              <p:cNvPr id="16" name="Rectangle 15">
                <a:extLst>
                  <a:ext uri="{FF2B5EF4-FFF2-40B4-BE49-F238E27FC236}">
                    <a16:creationId xmlns:a16="http://schemas.microsoft.com/office/drawing/2014/main" id="{9F106BCE-9283-8743-AEAD-91CD07F39A75}"/>
                  </a:ext>
                </a:extLst>
              </p:cNvPr>
              <p:cNvSpPr/>
              <p:nvPr/>
            </p:nvSpPr>
            <p:spPr>
              <a:xfrm>
                <a:off x="10493942" y="9704430"/>
                <a:ext cx="1325676" cy="516783"/>
              </a:xfrm>
              <a:prstGeom prst="rect">
                <a:avLst/>
              </a:prstGeom>
              <a:solidFill>
                <a:schemeClr val="accent5">
                  <a:lumMod val="40000"/>
                  <a:lumOff val="60000"/>
                  <a:alpha val="20000"/>
                </a:schemeClr>
              </a:solidFill>
              <a:ln w="57150">
                <a:solidFill>
                  <a:schemeClr val="accent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 b="1" dirty="0">
                  <a:solidFill>
                    <a:schemeClr val="accent5"/>
                  </a:solidFill>
                  <a:latin typeface="Futura Medium" panose="020B0602020204020303" pitchFamily="34" charset="-79"/>
                  <a:cs typeface="Futura Medium" panose="020B0602020204020303" pitchFamily="34" charset="-79"/>
                </a:endParaRPr>
              </a:p>
            </p:txBody>
          </p:sp>
          <p:sp>
            <p:nvSpPr>
              <p:cNvPr id="17" name="Arc 16">
                <a:extLst>
                  <a:ext uri="{FF2B5EF4-FFF2-40B4-BE49-F238E27FC236}">
                    <a16:creationId xmlns:a16="http://schemas.microsoft.com/office/drawing/2014/main" id="{91EC37E8-63B0-EF4B-AA16-23AFA306FEDD}"/>
                  </a:ext>
                </a:extLst>
              </p:cNvPr>
              <p:cNvSpPr/>
              <p:nvPr/>
            </p:nvSpPr>
            <p:spPr>
              <a:xfrm rot="10800000" flipV="1">
                <a:off x="9552560" y="9843124"/>
                <a:ext cx="2822711" cy="3501917"/>
              </a:xfrm>
              <a:prstGeom prst="arc">
                <a:avLst>
                  <a:gd name="adj1" fmla="val 17161396"/>
                  <a:gd name="adj2" fmla="val 4462773"/>
                </a:avLst>
              </a:prstGeom>
              <a:ln w="57150">
                <a:solidFill>
                  <a:schemeClr val="accent5"/>
                </a:solidFill>
                <a:headEnd type="none" w="med" len="med"/>
                <a:tailEnd type="arrow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B264CC95-538B-3D4D-9DA1-84B8A985CC5C}"/>
                </a:ext>
              </a:extLst>
            </p:cNvPr>
            <p:cNvGrpSpPr/>
            <p:nvPr/>
          </p:nvGrpSpPr>
          <p:grpSpPr>
            <a:xfrm>
              <a:off x="5196710" y="13259237"/>
              <a:ext cx="1325676" cy="617453"/>
              <a:chOff x="10493942" y="11805170"/>
              <a:chExt cx="1325676" cy="617453"/>
            </a:xfrm>
          </p:grpSpPr>
          <p:sp>
            <p:nvSpPr>
              <p:cNvPr id="14" name="Rectangle 13">
                <a:extLst>
                  <a:ext uri="{FF2B5EF4-FFF2-40B4-BE49-F238E27FC236}">
                    <a16:creationId xmlns:a16="http://schemas.microsoft.com/office/drawing/2014/main" id="{459C0E21-E181-374E-B224-649E688F64D0}"/>
                  </a:ext>
                </a:extLst>
              </p:cNvPr>
              <p:cNvSpPr/>
              <p:nvPr/>
            </p:nvSpPr>
            <p:spPr>
              <a:xfrm>
                <a:off x="10493942" y="12065357"/>
                <a:ext cx="1325676" cy="357266"/>
              </a:xfrm>
              <a:prstGeom prst="rect">
                <a:avLst/>
              </a:prstGeom>
              <a:solidFill>
                <a:schemeClr val="bg1">
                  <a:lumMod val="50000"/>
                  <a:alpha val="20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 b="1" dirty="0">
                  <a:solidFill>
                    <a:schemeClr val="accent5"/>
                  </a:solidFill>
                  <a:latin typeface="Futura Medium" panose="020B0602020204020303" pitchFamily="34" charset="-79"/>
                  <a:cs typeface="Futura Medium" panose="020B0602020204020303" pitchFamily="34" charset="-79"/>
                </a:endParaRPr>
              </a:p>
            </p:txBody>
          </p:sp>
          <p:sp>
            <p:nvSpPr>
              <p:cNvPr id="15" name="Rectangle 14">
                <a:extLst>
                  <a:ext uri="{FF2B5EF4-FFF2-40B4-BE49-F238E27FC236}">
                    <a16:creationId xmlns:a16="http://schemas.microsoft.com/office/drawing/2014/main" id="{8870DCBF-0F7D-DF4D-9199-71A6B7102A17}"/>
                  </a:ext>
                </a:extLst>
              </p:cNvPr>
              <p:cNvSpPr/>
              <p:nvPr/>
            </p:nvSpPr>
            <p:spPr>
              <a:xfrm>
                <a:off x="10493942" y="11805170"/>
                <a:ext cx="1325676" cy="256596"/>
              </a:xfrm>
              <a:prstGeom prst="rect">
                <a:avLst/>
              </a:prstGeom>
              <a:solidFill>
                <a:schemeClr val="accent5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400" b="1" dirty="0">
                    <a:solidFill>
                      <a:schemeClr val="bg1"/>
                    </a:solidFill>
                    <a:latin typeface="Futura Medium" panose="020B0602020204020303" pitchFamily="34" charset="-79"/>
                    <a:cs typeface="Futura Medium" panose="020B0602020204020303" pitchFamily="34" charset="-79"/>
                  </a:rPr>
                  <a:t>$3.9B</a:t>
                </a:r>
              </a:p>
            </p:txBody>
          </p:sp>
        </p:grp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CBA6235C-B908-DA4C-AD79-73F8A9B9371F}"/>
              </a:ext>
            </a:extLst>
          </p:cNvPr>
          <p:cNvGrpSpPr/>
          <p:nvPr/>
        </p:nvGrpSpPr>
        <p:grpSpPr>
          <a:xfrm>
            <a:off x="9578416" y="3386473"/>
            <a:ext cx="2822711" cy="3754186"/>
            <a:chOff x="4255328" y="9719100"/>
            <a:chExt cx="2822711" cy="3754186"/>
          </a:xfrm>
        </p:grpSpPr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735D6CA0-0115-EE48-B544-C8EF5526FC75}"/>
                </a:ext>
              </a:extLst>
            </p:cNvPr>
            <p:cNvGrpSpPr/>
            <p:nvPr/>
          </p:nvGrpSpPr>
          <p:grpSpPr>
            <a:xfrm>
              <a:off x="4255328" y="9719100"/>
              <a:ext cx="2822711" cy="3640611"/>
              <a:chOff x="9552560" y="9704430"/>
              <a:chExt cx="2822711" cy="3640611"/>
            </a:xfrm>
          </p:grpSpPr>
          <p:sp>
            <p:nvSpPr>
              <p:cNvPr id="32" name="Rectangle 31">
                <a:extLst>
                  <a:ext uri="{FF2B5EF4-FFF2-40B4-BE49-F238E27FC236}">
                    <a16:creationId xmlns:a16="http://schemas.microsoft.com/office/drawing/2014/main" id="{D9393E31-8E62-1742-8B2D-00C6FC0208E1}"/>
                  </a:ext>
                </a:extLst>
              </p:cNvPr>
              <p:cNvSpPr/>
              <p:nvPr/>
            </p:nvSpPr>
            <p:spPr>
              <a:xfrm>
                <a:off x="10493942" y="9704430"/>
                <a:ext cx="1325676" cy="351231"/>
              </a:xfrm>
              <a:prstGeom prst="rect">
                <a:avLst/>
              </a:prstGeom>
              <a:solidFill>
                <a:schemeClr val="accent5">
                  <a:lumMod val="40000"/>
                  <a:lumOff val="60000"/>
                  <a:alpha val="20000"/>
                </a:schemeClr>
              </a:solidFill>
              <a:ln w="57150">
                <a:solidFill>
                  <a:schemeClr val="accent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 b="1" dirty="0">
                  <a:solidFill>
                    <a:schemeClr val="accent5"/>
                  </a:solidFill>
                  <a:latin typeface="Futura Medium" panose="020B0602020204020303" pitchFamily="34" charset="-79"/>
                  <a:cs typeface="Futura Medium" panose="020B0602020204020303" pitchFamily="34" charset="-79"/>
                </a:endParaRPr>
              </a:p>
            </p:txBody>
          </p:sp>
          <p:sp>
            <p:nvSpPr>
              <p:cNvPr id="35" name="Arc 34">
                <a:extLst>
                  <a:ext uri="{FF2B5EF4-FFF2-40B4-BE49-F238E27FC236}">
                    <a16:creationId xmlns:a16="http://schemas.microsoft.com/office/drawing/2014/main" id="{0B377B14-F8D7-F04D-BD67-5575002A2DBC}"/>
                  </a:ext>
                </a:extLst>
              </p:cNvPr>
              <p:cNvSpPr/>
              <p:nvPr/>
            </p:nvSpPr>
            <p:spPr>
              <a:xfrm rot="10800000" flipV="1">
                <a:off x="9552560" y="9843124"/>
                <a:ext cx="2822711" cy="3501917"/>
              </a:xfrm>
              <a:prstGeom prst="arc">
                <a:avLst>
                  <a:gd name="adj1" fmla="val 17161396"/>
                  <a:gd name="adj2" fmla="val 4462773"/>
                </a:avLst>
              </a:prstGeom>
              <a:ln w="57150">
                <a:solidFill>
                  <a:schemeClr val="accent5"/>
                </a:solidFill>
                <a:headEnd type="none" w="med" len="med"/>
                <a:tailEnd type="arrow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A68F1D97-BB35-FB4F-A646-DD76F81E3527}"/>
                </a:ext>
              </a:extLst>
            </p:cNvPr>
            <p:cNvGrpSpPr/>
            <p:nvPr/>
          </p:nvGrpSpPr>
          <p:grpSpPr>
            <a:xfrm>
              <a:off x="5159858" y="12863511"/>
              <a:ext cx="1334164" cy="609775"/>
              <a:chOff x="10457090" y="11409444"/>
              <a:chExt cx="1334164" cy="609775"/>
            </a:xfrm>
          </p:grpSpPr>
          <p:sp>
            <p:nvSpPr>
              <p:cNvPr id="30" name="Rectangle 29">
                <a:extLst>
                  <a:ext uri="{FF2B5EF4-FFF2-40B4-BE49-F238E27FC236}">
                    <a16:creationId xmlns:a16="http://schemas.microsoft.com/office/drawing/2014/main" id="{49CCEC52-828E-FB4C-8CD6-30DB09CB9610}"/>
                  </a:ext>
                </a:extLst>
              </p:cNvPr>
              <p:cNvSpPr/>
              <p:nvPr/>
            </p:nvSpPr>
            <p:spPr>
              <a:xfrm>
                <a:off x="10465578" y="11409444"/>
                <a:ext cx="1325676" cy="357266"/>
              </a:xfrm>
              <a:prstGeom prst="rect">
                <a:avLst/>
              </a:prstGeom>
              <a:solidFill>
                <a:schemeClr val="bg1">
                  <a:lumMod val="50000"/>
                  <a:alpha val="20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 b="1" dirty="0">
                  <a:solidFill>
                    <a:schemeClr val="accent5"/>
                  </a:solidFill>
                  <a:latin typeface="Futura Medium" panose="020B0602020204020303" pitchFamily="34" charset="-79"/>
                  <a:cs typeface="Futura Medium" panose="020B0602020204020303" pitchFamily="34" charset="-79"/>
                </a:endParaRPr>
              </a:p>
            </p:txBody>
          </p:sp>
          <p:sp>
            <p:nvSpPr>
              <p:cNvPr id="31" name="Rectangle 30">
                <a:extLst>
                  <a:ext uri="{FF2B5EF4-FFF2-40B4-BE49-F238E27FC236}">
                    <a16:creationId xmlns:a16="http://schemas.microsoft.com/office/drawing/2014/main" id="{F616A2E8-2088-4A4F-98C8-6CA92CE2F437}"/>
                  </a:ext>
                </a:extLst>
              </p:cNvPr>
              <p:cNvSpPr/>
              <p:nvPr/>
            </p:nvSpPr>
            <p:spPr>
              <a:xfrm>
                <a:off x="10457090" y="11762623"/>
                <a:ext cx="1325676" cy="256596"/>
              </a:xfrm>
              <a:prstGeom prst="rect">
                <a:avLst/>
              </a:prstGeom>
              <a:solidFill>
                <a:schemeClr val="accent5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400" b="1" dirty="0">
                    <a:solidFill>
                      <a:schemeClr val="bg1"/>
                    </a:solidFill>
                    <a:latin typeface="Futura Medium" panose="020B0602020204020303" pitchFamily="34" charset="-79"/>
                    <a:cs typeface="Futura Medium" panose="020B0602020204020303" pitchFamily="34" charset="-79"/>
                  </a:rPr>
                  <a:t>$1.75B</a:t>
                </a:r>
              </a:p>
            </p:txBody>
          </p:sp>
        </p:grpSp>
      </p:grpSp>
      <p:sp>
        <p:nvSpPr>
          <p:cNvPr id="22" name="Rectangle 21">
            <a:extLst>
              <a:ext uri="{FF2B5EF4-FFF2-40B4-BE49-F238E27FC236}">
                <a16:creationId xmlns:a16="http://schemas.microsoft.com/office/drawing/2014/main" id="{7B10E3BB-403C-6C41-B3AC-A55B421172E8}"/>
              </a:ext>
            </a:extLst>
          </p:cNvPr>
          <p:cNvSpPr/>
          <p:nvPr/>
        </p:nvSpPr>
        <p:spPr>
          <a:xfrm>
            <a:off x="4593115" y="2354494"/>
            <a:ext cx="4142007" cy="2959844"/>
          </a:xfrm>
          <a:prstGeom prst="rect">
            <a:avLst/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chemeClr val="bg1"/>
                </a:solidFill>
                <a:latin typeface="Avenir Next" panose="020B0503020202020204" pitchFamily="34" charset="0"/>
              </a:rPr>
              <a:t>Big companies </a:t>
            </a:r>
            <a:br>
              <a:rPr lang="en-US" sz="2800" b="1" dirty="0">
                <a:solidFill>
                  <a:schemeClr val="bg1"/>
                </a:solidFill>
                <a:latin typeface="Avenir Next" panose="020B0503020202020204" pitchFamily="34" charset="0"/>
              </a:rPr>
            </a:br>
            <a:r>
              <a:rPr lang="en-US" sz="2800" b="1" dirty="0">
                <a:solidFill>
                  <a:schemeClr val="bg1"/>
                </a:solidFill>
                <a:latin typeface="Avenir Next" panose="020B0503020202020204" pitchFamily="34" charset="0"/>
              </a:rPr>
              <a:t>acquire small ones to remain competitive!</a:t>
            </a:r>
          </a:p>
        </p:txBody>
      </p: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51DE570C-8A84-B84F-950E-DDC0C043B1F4}"/>
              </a:ext>
            </a:extLst>
          </p:cNvPr>
          <p:cNvCxnSpPr/>
          <p:nvPr/>
        </p:nvCxnSpPr>
        <p:spPr>
          <a:xfrm>
            <a:off x="6579220" y="4601737"/>
            <a:ext cx="0" cy="2084090"/>
          </a:xfrm>
          <a:prstGeom prst="straightConnector1">
            <a:avLst/>
          </a:prstGeom>
          <a:ln w="76200">
            <a:solidFill>
              <a:schemeClr val="accent5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A906B457-75A0-DD4F-9F03-277F9C929158}"/>
              </a:ext>
            </a:extLst>
          </p:cNvPr>
          <p:cNvSpPr txBox="1"/>
          <p:nvPr/>
        </p:nvSpPr>
        <p:spPr>
          <a:xfrm>
            <a:off x="152402" y="6718129"/>
            <a:ext cx="184008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TOTAL M&amp;A</a:t>
            </a:r>
          </a:p>
        </p:txBody>
      </p:sp>
    </p:spTree>
    <p:extLst>
      <p:ext uri="{BB962C8B-B14F-4D97-AF65-F5344CB8AC3E}">
        <p14:creationId xmlns:p14="http://schemas.microsoft.com/office/powerpoint/2010/main" val="42507184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2" name="Chart 41">
            <a:extLst>
              <a:ext uri="{FF2B5EF4-FFF2-40B4-BE49-F238E27FC236}">
                <a16:creationId xmlns:a16="http://schemas.microsoft.com/office/drawing/2014/main" id="{8D0AD20C-EEAF-7A47-819E-E7B721490184}"/>
              </a:ext>
            </a:extLst>
          </p:cNvPr>
          <p:cNvGraphicFramePr/>
          <p:nvPr/>
        </p:nvGraphicFramePr>
        <p:xfrm>
          <a:off x="-253277" y="6400230"/>
          <a:ext cx="14277390" cy="9405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52DDFB6-1B9D-8245-AABC-23AE7D6BAB40}"/>
              </a:ext>
            </a:extLst>
          </p:cNvPr>
          <p:cNvGraphicFramePr>
            <a:graphicFrameLocks noGrp="1"/>
          </p:cNvGraphicFramePr>
          <p:nvPr/>
        </p:nvGraphicFramePr>
        <p:xfrm>
          <a:off x="0" y="14133"/>
          <a:ext cx="12192000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12800">
                  <a:extLst>
                    <a:ext uri="{9D8B030D-6E8A-4147-A177-3AD203B41FA5}">
                      <a16:colId xmlns:a16="http://schemas.microsoft.com/office/drawing/2014/main" val="358515824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26668239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16915425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68443820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408866163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594857338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96553038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105273481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9911637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55577098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418989439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0701997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39585014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12802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099202928"/>
                    </a:ext>
                  </a:extLst>
                </a:gridCol>
              </a:tblGrid>
              <a:tr h="204259"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2004</a:t>
                      </a: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2009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2010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2011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2012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2013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2014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566983"/>
                  </a:ext>
                </a:extLst>
              </a:tr>
              <a:tr h="204259"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8425356"/>
                  </a:ext>
                </a:extLst>
              </a:tr>
            </a:tbl>
          </a:graphicData>
        </a:graphic>
      </p:graphicFrame>
      <p:sp>
        <p:nvSpPr>
          <p:cNvPr id="43" name="TextBox 42">
            <a:extLst>
              <a:ext uri="{FF2B5EF4-FFF2-40B4-BE49-F238E27FC236}">
                <a16:creationId xmlns:a16="http://schemas.microsoft.com/office/drawing/2014/main" id="{33DE7CF7-CCBC-5C49-8D7E-EDFFD681D266}"/>
              </a:ext>
            </a:extLst>
          </p:cNvPr>
          <p:cNvSpPr txBox="1"/>
          <p:nvPr/>
        </p:nvSpPr>
        <p:spPr>
          <a:xfrm>
            <a:off x="7925168" y="6703135"/>
            <a:ext cx="12022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5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$19.9B</a:t>
            </a:r>
          </a:p>
        </p:txBody>
      </p:sp>
      <p:graphicFrame>
        <p:nvGraphicFramePr>
          <p:cNvPr id="8" name="Content Placeholder 7">
            <a:extLst>
              <a:ext uri="{FF2B5EF4-FFF2-40B4-BE49-F238E27FC236}">
                <a16:creationId xmlns:a16="http://schemas.microsoft.com/office/drawing/2014/main" id="{53880638-4F37-064D-BF26-12552FF81697}"/>
              </a:ext>
            </a:extLst>
          </p:cNvPr>
          <p:cNvGraphicFramePr>
            <a:graphicFrameLocks noGrp="1"/>
          </p:cNvGraphicFramePr>
          <p:nvPr>
            <p:ph idx="1"/>
          </p:nvPr>
        </p:nvGraphicFramePr>
        <p:xfrm>
          <a:off x="226606" y="562773"/>
          <a:ext cx="11582017" cy="602025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44994">
                  <a:extLst>
                    <a:ext uri="{9D8B030D-6E8A-4147-A177-3AD203B41FA5}">
                      <a16:colId xmlns:a16="http://schemas.microsoft.com/office/drawing/2014/main" val="3594627776"/>
                    </a:ext>
                  </a:extLst>
                </a:gridCol>
                <a:gridCol w="1164432">
                  <a:extLst>
                    <a:ext uri="{9D8B030D-6E8A-4147-A177-3AD203B41FA5}">
                      <a16:colId xmlns:a16="http://schemas.microsoft.com/office/drawing/2014/main" val="2105884214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174158133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2784849810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213092618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886480217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2257765789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3188453590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296771632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853219644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991127755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3420827284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2262024719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2191761907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43304237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3865595786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2177568620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160017087"/>
                    </a:ext>
                  </a:extLst>
                </a:gridCol>
              </a:tblGrid>
              <a:tr h="256071">
                <a:tc rowSpan="2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Host Target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Genotype 1 restricted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8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Pan-genotype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78017796"/>
                  </a:ext>
                </a:extLst>
              </a:tr>
              <a:tr h="57450">
                <a:tc vMerge="1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3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4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44876803"/>
                  </a:ext>
                </a:extLst>
              </a:tr>
              <a:tr h="193788">
                <a:tc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Company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 vMerge="1">
                  <a:txBody>
                    <a:bodyPr/>
                    <a:lstStyle/>
                    <a:p>
                      <a:pPr algn="ctr" rtl="0" fontAlgn="b"/>
                      <a:endParaRPr lang="en-US" sz="8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48947661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7812881"/>
                  </a:ext>
                </a:extLst>
              </a:tr>
              <a:tr h="365760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HOLY GRAIL: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All oral, </a:t>
                      </a:r>
                      <a:b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pan-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geno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Gilead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700" b="0" i="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TRL7</a:t>
                      </a: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0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SOVALDI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83446313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AbbVie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8144161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 err="1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Achillion</a:t>
                      </a:r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71900128"/>
                  </a:ext>
                </a:extLst>
              </a:tr>
              <a:tr h="100584">
                <a:tc gridSpan="18">
                  <a:txBody>
                    <a:bodyPr/>
                    <a:lstStyle/>
                    <a:p>
                      <a:endParaRPr lang="en-US" sz="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76557351"/>
                  </a:ext>
                </a:extLst>
              </a:tr>
              <a:tr h="369570"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GOOD 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ENOUGH: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All oral, G1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Merck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05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OBSOLETE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28190249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18660395"/>
                  </a:ext>
                </a:extLst>
              </a:tr>
              <a:tr h="365760">
                <a:tc rowSpan="4">
                  <a:txBody>
                    <a:bodyPr/>
                    <a:lstStyle/>
                    <a:p>
                      <a:r>
                        <a:rPr lang="en-US" sz="10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NOT GOOD ENOUGH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BMS</a:t>
                      </a:r>
                    </a:p>
                  </a:txBody>
                  <a:tcPr marL="28575" marR="28575" marT="19050" marB="19050" anchor="ctr"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br>
                        <a:rPr lang="en-US" sz="105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700" i="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interferon lambda</a:t>
                      </a:r>
                      <a:endParaRPr lang="en-US" sz="7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59514933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JNJ</a:t>
                      </a:r>
                    </a:p>
                  </a:txBody>
                  <a:tcPr marL="28575" marR="28575" marT="19050" marB="19050" anchor="ctr"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66152390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rtl="0" fontAlgn="b"/>
                      <a:endParaRPr lang="en-US" sz="600" b="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Novartis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●/●●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69173568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Roche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1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700" i="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OBSO-LETE</a:t>
                      </a:r>
                      <a:endParaRPr lang="en-US" sz="700" dirty="0">
                        <a:solidFill>
                          <a:schemeClr val="bg1">
                            <a:lumMod val="8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50462376"/>
                  </a:ext>
                </a:extLst>
              </a:tr>
              <a:tr h="118872">
                <a:tc gridSpan="18">
                  <a:txBody>
                    <a:bodyPr/>
                    <a:lstStyle/>
                    <a:p>
                      <a:endParaRPr lang="en-US" sz="2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2700" cmpd="sng">
                      <a:noFill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l" rtl="0" fontAlgn="b"/>
                      <a:endParaRPr lang="en-US" sz="2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2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23012224"/>
                  </a:ext>
                </a:extLst>
              </a:tr>
              <a:tr h="365760">
                <a:tc rowSpan="4">
                  <a:txBody>
                    <a:bodyPr/>
                    <a:lstStyle/>
                    <a:p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GIVEN UP</a:t>
                      </a:r>
                    </a:p>
                  </a:txBody>
                  <a:tcPr marL="45720" marR="4572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GSK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67374145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Vertex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WITHDRAWN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toxic + </a:t>
                      </a: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weak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3987547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0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BI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4362551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0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Pfizer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59779669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84267418"/>
                  </a:ext>
                </a:extLst>
              </a:tr>
              <a:tr h="365760">
                <a:tc gridSpan="2">
                  <a:txBody>
                    <a:bodyPr/>
                    <a:lstStyle/>
                    <a:p>
                      <a:pPr rtl="0" fontAlgn="b"/>
                      <a:r>
                        <a:rPr lang="en-US" sz="1100" b="1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M&amp;A TARGETS</a:t>
                      </a:r>
                      <a:endParaRPr lang="en-US" sz="11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76064724"/>
                  </a:ext>
                </a:extLst>
              </a:tr>
            </a:tbl>
          </a:graphicData>
        </a:graphic>
      </p:graphicFrame>
      <p:grpSp>
        <p:nvGrpSpPr>
          <p:cNvPr id="33" name="Group 32">
            <a:extLst>
              <a:ext uri="{FF2B5EF4-FFF2-40B4-BE49-F238E27FC236}">
                <a16:creationId xmlns:a16="http://schemas.microsoft.com/office/drawing/2014/main" id="{DF3A64A8-3124-B141-A0D9-31111A3CC0FF}"/>
              </a:ext>
            </a:extLst>
          </p:cNvPr>
          <p:cNvGrpSpPr/>
          <p:nvPr/>
        </p:nvGrpSpPr>
        <p:grpSpPr>
          <a:xfrm>
            <a:off x="1342719" y="2967613"/>
            <a:ext cx="10465904" cy="758154"/>
            <a:chOff x="1322841" y="3154552"/>
            <a:chExt cx="10465904" cy="758154"/>
          </a:xfrm>
        </p:grpSpPr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7A7CA8A3-BFD3-BE44-86DA-73521F7E9FC1}"/>
                </a:ext>
              </a:extLst>
            </p:cNvPr>
            <p:cNvSpPr/>
            <p:nvPr/>
          </p:nvSpPr>
          <p:spPr>
            <a:xfrm>
              <a:off x="1322841" y="3543300"/>
              <a:ext cx="10465904" cy="369406"/>
            </a:xfrm>
            <a:prstGeom prst="rect">
              <a:avLst/>
            </a:prstGeom>
            <a:solidFill>
              <a:schemeClr val="accent2">
                <a:lumMod val="40000"/>
                <a:lumOff val="60000"/>
                <a:alpha val="32000"/>
              </a:schemeClr>
            </a:solidFill>
            <a:ln w="571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6" name="Straight Arrow Connector 35">
              <a:extLst>
                <a:ext uri="{FF2B5EF4-FFF2-40B4-BE49-F238E27FC236}">
                  <a16:creationId xmlns:a16="http://schemas.microsoft.com/office/drawing/2014/main" id="{86B501CE-724B-2449-A708-974424F15E5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097157" y="3154552"/>
              <a:ext cx="0" cy="388748"/>
            </a:xfrm>
            <a:prstGeom prst="straightConnector1">
              <a:avLst/>
            </a:prstGeom>
            <a:solidFill>
              <a:schemeClr val="accent2">
                <a:lumMod val="40000"/>
                <a:lumOff val="60000"/>
                <a:alpha val="32000"/>
              </a:schemeClr>
            </a:solidFill>
            <a:ln w="57150">
              <a:solidFill>
                <a:schemeClr val="accent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14692604-2509-7B4D-A599-36EA2BB0B278}"/>
              </a:ext>
            </a:extLst>
          </p:cNvPr>
          <p:cNvGrpSpPr/>
          <p:nvPr/>
        </p:nvGrpSpPr>
        <p:grpSpPr>
          <a:xfrm>
            <a:off x="1342719" y="2025445"/>
            <a:ext cx="10465904" cy="875070"/>
            <a:chOff x="1322841" y="3213758"/>
            <a:chExt cx="10465904" cy="875070"/>
          </a:xfrm>
        </p:grpSpPr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BCD5DCFC-6487-9E47-9DE5-9F60D0247CC0}"/>
                </a:ext>
              </a:extLst>
            </p:cNvPr>
            <p:cNvSpPr/>
            <p:nvPr/>
          </p:nvSpPr>
          <p:spPr>
            <a:xfrm>
              <a:off x="1322841" y="3543299"/>
              <a:ext cx="10465904" cy="545529"/>
            </a:xfrm>
            <a:prstGeom prst="rect">
              <a:avLst/>
            </a:prstGeom>
            <a:solidFill>
              <a:schemeClr val="accent5">
                <a:lumMod val="40000"/>
                <a:lumOff val="60000"/>
                <a:alpha val="32000"/>
              </a:schemeClr>
            </a:solidFill>
            <a:ln w="5715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9" name="Straight Arrow Connector 38">
              <a:extLst>
                <a:ext uri="{FF2B5EF4-FFF2-40B4-BE49-F238E27FC236}">
                  <a16:creationId xmlns:a16="http://schemas.microsoft.com/office/drawing/2014/main" id="{2A50619E-E476-8443-B19D-33E88008A1F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097157" y="3213758"/>
              <a:ext cx="0" cy="329542"/>
            </a:xfrm>
            <a:prstGeom prst="straightConnector1">
              <a:avLst/>
            </a:prstGeom>
            <a:solidFill>
              <a:schemeClr val="accent5">
                <a:lumMod val="40000"/>
                <a:lumOff val="60000"/>
                <a:alpha val="32000"/>
              </a:schemeClr>
            </a:solidFill>
            <a:ln w="57150">
              <a:solidFill>
                <a:schemeClr val="accent5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Rectangle 14">
            <a:extLst>
              <a:ext uri="{FF2B5EF4-FFF2-40B4-BE49-F238E27FC236}">
                <a16:creationId xmlns:a16="http://schemas.microsoft.com/office/drawing/2014/main" id="{47927CFC-5A87-D341-95A3-A1A165581741}"/>
              </a:ext>
            </a:extLst>
          </p:cNvPr>
          <p:cNvSpPr/>
          <p:nvPr/>
        </p:nvSpPr>
        <p:spPr>
          <a:xfrm>
            <a:off x="4593115" y="2354494"/>
            <a:ext cx="4142007" cy="2959844"/>
          </a:xfrm>
          <a:prstGeom prst="rect">
            <a:avLst/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2800" b="1">
                <a:solidFill>
                  <a:schemeClr val="bg1"/>
                </a:solidFill>
                <a:latin typeface="Avenir Next" panose="020B0503020202020204" pitchFamily="34" charset="0"/>
              </a:rPr>
              <a:t>Acquisitions </a:t>
            </a:r>
            <a:r>
              <a:rPr lang="en-US" sz="2800" b="1" dirty="0">
                <a:solidFill>
                  <a:schemeClr val="bg1"/>
                </a:solidFill>
                <a:latin typeface="Avenir Next" panose="020B0503020202020204" pitchFamily="34" charset="0"/>
              </a:rPr>
              <a:t>are part </a:t>
            </a:r>
            <a:br>
              <a:rPr lang="en-US" sz="2800" b="1" dirty="0">
                <a:solidFill>
                  <a:schemeClr val="bg1"/>
                </a:solidFill>
                <a:latin typeface="Avenir Next" panose="020B0503020202020204" pitchFamily="34" charset="0"/>
              </a:rPr>
            </a:br>
            <a:r>
              <a:rPr lang="en-US" sz="2800" b="1" dirty="0">
                <a:solidFill>
                  <a:schemeClr val="bg1"/>
                </a:solidFill>
                <a:latin typeface="Avenir Next" panose="020B0503020202020204" pitchFamily="34" charset="0"/>
              </a:rPr>
              <a:t>of the R&amp;D expense, serve to reward </a:t>
            </a:r>
            <a:br>
              <a:rPr lang="en-US" sz="2800" b="1" dirty="0">
                <a:solidFill>
                  <a:schemeClr val="bg1"/>
                </a:solidFill>
                <a:latin typeface="Avenir Next" panose="020B0503020202020204" pitchFamily="34" charset="0"/>
              </a:rPr>
            </a:br>
            <a:r>
              <a:rPr lang="en-US" sz="2800" b="1" dirty="0">
                <a:solidFill>
                  <a:schemeClr val="bg1"/>
                </a:solidFill>
                <a:latin typeface="Avenir Next" panose="020B0503020202020204" pitchFamily="34" charset="0"/>
              </a:rPr>
              <a:t>small companies and their investors.</a:t>
            </a:r>
          </a:p>
        </p:txBody>
      </p:sp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0A591254-241E-234B-BAB9-3938102EC84D}"/>
              </a:ext>
            </a:extLst>
          </p:cNvPr>
          <p:cNvCxnSpPr>
            <a:cxnSpLocks/>
          </p:cNvCxnSpPr>
          <p:nvPr/>
        </p:nvCxnSpPr>
        <p:spPr>
          <a:xfrm>
            <a:off x="6579220" y="4601737"/>
            <a:ext cx="1821365" cy="2101398"/>
          </a:xfrm>
          <a:prstGeom prst="straightConnector1">
            <a:avLst/>
          </a:prstGeom>
          <a:ln w="76200">
            <a:solidFill>
              <a:schemeClr val="accent5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272134C4-D60D-8345-AFA3-104E232D8786}"/>
              </a:ext>
            </a:extLst>
          </p:cNvPr>
          <p:cNvSpPr txBox="1"/>
          <p:nvPr/>
        </p:nvSpPr>
        <p:spPr>
          <a:xfrm>
            <a:off x="152402" y="6718129"/>
            <a:ext cx="184008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TOTAL M&amp;A</a:t>
            </a:r>
          </a:p>
        </p:txBody>
      </p:sp>
    </p:spTree>
    <p:extLst>
      <p:ext uri="{BB962C8B-B14F-4D97-AF65-F5344CB8AC3E}">
        <p14:creationId xmlns:p14="http://schemas.microsoft.com/office/powerpoint/2010/main" val="25968366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2" name="Chart 41">
            <a:extLst>
              <a:ext uri="{FF2B5EF4-FFF2-40B4-BE49-F238E27FC236}">
                <a16:creationId xmlns:a16="http://schemas.microsoft.com/office/drawing/2014/main" id="{8D0AD20C-EEAF-7A47-819E-E7B721490184}"/>
              </a:ext>
            </a:extLst>
          </p:cNvPr>
          <p:cNvGraphicFramePr/>
          <p:nvPr/>
        </p:nvGraphicFramePr>
        <p:xfrm>
          <a:off x="-253277" y="6400230"/>
          <a:ext cx="14277390" cy="9405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52DDFB6-1B9D-8245-AABC-23AE7D6BAB40}"/>
              </a:ext>
            </a:extLst>
          </p:cNvPr>
          <p:cNvGraphicFramePr>
            <a:graphicFrameLocks noGrp="1"/>
          </p:cNvGraphicFramePr>
          <p:nvPr/>
        </p:nvGraphicFramePr>
        <p:xfrm>
          <a:off x="0" y="14133"/>
          <a:ext cx="12192000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12800">
                  <a:extLst>
                    <a:ext uri="{9D8B030D-6E8A-4147-A177-3AD203B41FA5}">
                      <a16:colId xmlns:a16="http://schemas.microsoft.com/office/drawing/2014/main" val="358515824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26668239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16915425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68443820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408866163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594857338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96553038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105273481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9911637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55577098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418989439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0701997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39585014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12802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099202928"/>
                    </a:ext>
                  </a:extLst>
                </a:gridCol>
              </a:tblGrid>
              <a:tr h="204259"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2004</a:t>
                      </a: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2009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2010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2011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2012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2013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2014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566983"/>
                  </a:ext>
                </a:extLst>
              </a:tr>
              <a:tr h="204259"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8425356"/>
                  </a:ext>
                </a:extLst>
              </a:tr>
            </a:tbl>
          </a:graphicData>
        </a:graphic>
      </p:graphicFrame>
      <p:sp>
        <p:nvSpPr>
          <p:cNvPr id="43" name="TextBox 42">
            <a:extLst>
              <a:ext uri="{FF2B5EF4-FFF2-40B4-BE49-F238E27FC236}">
                <a16:creationId xmlns:a16="http://schemas.microsoft.com/office/drawing/2014/main" id="{33DE7CF7-CCBC-5C49-8D7E-EDFFD681D266}"/>
              </a:ext>
            </a:extLst>
          </p:cNvPr>
          <p:cNvSpPr txBox="1"/>
          <p:nvPr/>
        </p:nvSpPr>
        <p:spPr>
          <a:xfrm>
            <a:off x="7925168" y="6703135"/>
            <a:ext cx="12022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5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$19.9B</a:t>
            </a:r>
          </a:p>
        </p:txBody>
      </p:sp>
      <p:graphicFrame>
        <p:nvGraphicFramePr>
          <p:cNvPr id="8" name="Content Placeholder 7">
            <a:extLst>
              <a:ext uri="{FF2B5EF4-FFF2-40B4-BE49-F238E27FC236}">
                <a16:creationId xmlns:a16="http://schemas.microsoft.com/office/drawing/2014/main" id="{53880638-4F37-064D-BF26-12552FF81697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302749150"/>
              </p:ext>
            </p:extLst>
          </p:nvPr>
        </p:nvGraphicFramePr>
        <p:xfrm>
          <a:off x="226606" y="562773"/>
          <a:ext cx="11582017" cy="601263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44994">
                  <a:extLst>
                    <a:ext uri="{9D8B030D-6E8A-4147-A177-3AD203B41FA5}">
                      <a16:colId xmlns:a16="http://schemas.microsoft.com/office/drawing/2014/main" val="3594627776"/>
                    </a:ext>
                  </a:extLst>
                </a:gridCol>
                <a:gridCol w="1164432">
                  <a:extLst>
                    <a:ext uri="{9D8B030D-6E8A-4147-A177-3AD203B41FA5}">
                      <a16:colId xmlns:a16="http://schemas.microsoft.com/office/drawing/2014/main" val="2105884214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174158133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2784849810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213092618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886480217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2257765789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3188453590"/>
                    </a:ext>
                  </a:extLst>
                </a:gridCol>
                <a:gridCol w="1324656">
                  <a:extLst>
                    <a:ext uri="{9D8B030D-6E8A-4147-A177-3AD203B41FA5}">
                      <a16:colId xmlns:a16="http://schemas.microsoft.com/office/drawing/2014/main" val="1296771632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991127755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3420827284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2262024719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1230991265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2191761907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2823079002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43304237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3865595786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2177568620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160017087"/>
                    </a:ext>
                  </a:extLst>
                </a:gridCol>
              </a:tblGrid>
              <a:tr h="256071">
                <a:tc rowSpan="2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Host Target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Genotype 1 restricted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10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Pan-genotype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78017796"/>
                  </a:ext>
                </a:extLst>
              </a:tr>
              <a:tr h="57450">
                <a:tc vMerge="1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3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4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4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44876803"/>
                  </a:ext>
                </a:extLst>
              </a:tr>
              <a:tr h="193788">
                <a:tc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Company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 vMerge="1">
                  <a:txBody>
                    <a:bodyPr/>
                    <a:lstStyle/>
                    <a:p>
                      <a:pPr algn="ctr" rtl="0" fontAlgn="b"/>
                      <a:endParaRPr lang="en-US" sz="8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48947661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7812881"/>
                  </a:ext>
                </a:extLst>
              </a:tr>
              <a:tr h="365760">
                <a:tc rowSpan="4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HOLY GRAIL: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All oral, </a:t>
                      </a:r>
                      <a:b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pan-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geno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Gilead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9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9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9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HARVONI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0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SOVALDI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HARVONI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83446313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AbbVie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VIEKIRA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VIEKIRA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VIEKIRA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8144161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 err="1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Achillion</a:t>
                      </a:r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71900128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Merck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05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OBSOLETE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WITH-</a:t>
                      </a:r>
                      <a:br>
                        <a:rPr lang="en-US" sz="9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9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DRAWN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88980992"/>
                  </a:ext>
                </a:extLst>
              </a:tr>
              <a:tr h="100584">
                <a:tc gridSpan="19">
                  <a:txBody>
                    <a:bodyPr/>
                    <a:lstStyle/>
                    <a:p>
                      <a:endParaRPr lang="en-US" sz="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76557351"/>
                  </a:ext>
                </a:extLst>
              </a:tr>
              <a:tr h="369570"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GOOD 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ENOUGH: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All oral, G1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JNJ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96280259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18660395"/>
                  </a:ext>
                </a:extLst>
              </a:tr>
              <a:tr h="365760">
                <a:tc rowSpan="3">
                  <a:txBody>
                    <a:bodyPr/>
                    <a:lstStyle/>
                    <a:p>
                      <a:r>
                        <a:rPr lang="en-US" sz="10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NOT GOOD ENOUGH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BMS</a:t>
                      </a:r>
                    </a:p>
                  </a:txBody>
                  <a:tcPr marL="28575" marR="28575" marT="19050" marB="19050" anchor="ctr"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br>
                        <a:rPr lang="en-US" sz="105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700" i="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interferon lambda</a:t>
                      </a:r>
                      <a:endParaRPr lang="en-US" sz="7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endParaRPr lang="en-US" sz="8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59514933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rtl="0" fontAlgn="b"/>
                      <a:endParaRPr lang="en-US" sz="600" b="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Novartis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●/●●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69173568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Roche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4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700" i="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OBSO-LETE</a:t>
                      </a:r>
                      <a:endParaRPr lang="en-US" sz="700" dirty="0">
                        <a:solidFill>
                          <a:schemeClr val="bg1">
                            <a:lumMod val="8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50462376"/>
                  </a:ext>
                </a:extLst>
              </a:tr>
              <a:tr h="118872">
                <a:tc gridSpan="19">
                  <a:txBody>
                    <a:bodyPr/>
                    <a:lstStyle/>
                    <a:p>
                      <a:endParaRPr lang="en-US" sz="2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2700" cmpd="sng">
                      <a:noFill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l" rtl="0" fontAlgn="b"/>
                      <a:endParaRPr lang="en-US" sz="2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2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23012224"/>
                  </a:ext>
                </a:extLst>
              </a:tr>
              <a:tr h="365760">
                <a:tc rowSpan="4">
                  <a:txBody>
                    <a:bodyPr/>
                    <a:lstStyle/>
                    <a:p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GIVEN UP</a:t>
                      </a:r>
                    </a:p>
                  </a:txBody>
                  <a:tcPr marL="45720" marR="4572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GSK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67374145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Vertex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WITHDRAWN</a:t>
                      </a:r>
                      <a:br>
                        <a:rPr lang="en-US" sz="11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toxic + </a:t>
                      </a: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weak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3987547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0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BI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4362551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0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Pfizer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59779669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84267418"/>
                  </a:ext>
                </a:extLst>
              </a:tr>
              <a:tr h="182880">
                <a:tc rowSpan="2" gridSpan="2">
                  <a:txBody>
                    <a:bodyPr/>
                    <a:lstStyle/>
                    <a:p>
                      <a:pPr rtl="0" fontAlgn="b"/>
                      <a:r>
                        <a:rPr lang="en-US" sz="1100" b="1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M&amp;A TARGETS</a:t>
                      </a:r>
                      <a:endParaRPr lang="en-US" sz="11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REGULUS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4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PRESIDIO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76064724"/>
                  </a:ext>
                </a:extLst>
              </a:tr>
              <a:tr h="182880"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PRESIDIO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07608829"/>
                  </a:ext>
                </a:extLst>
              </a:tr>
            </a:tbl>
          </a:graphicData>
        </a:graphic>
      </p:graphicFrame>
      <p:sp>
        <p:nvSpPr>
          <p:cNvPr id="6" name="TextBox 5">
            <a:extLst>
              <a:ext uri="{FF2B5EF4-FFF2-40B4-BE49-F238E27FC236}">
                <a16:creationId xmlns:a16="http://schemas.microsoft.com/office/drawing/2014/main" id="{9BDE0ED5-FF61-BF41-97FC-BB6384895887}"/>
              </a:ext>
            </a:extLst>
          </p:cNvPr>
          <p:cNvSpPr txBox="1"/>
          <p:nvPr/>
        </p:nvSpPr>
        <p:spPr>
          <a:xfrm>
            <a:off x="152402" y="6718129"/>
            <a:ext cx="184008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TOTAL M&amp;A</a:t>
            </a:r>
          </a:p>
        </p:txBody>
      </p:sp>
    </p:spTree>
    <p:extLst>
      <p:ext uri="{BB962C8B-B14F-4D97-AF65-F5344CB8AC3E}">
        <p14:creationId xmlns:p14="http://schemas.microsoft.com/office/powerpoint/2010/main" val="482398783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2" name="Chart 41">
            <a:extLst>
              <a:ext uri="{FF2B5EF4-FFF2-40B4-BE49-F238E27FC236}">
                <a16:creationId xmlns:a16="http://schemas.microsoft.com/office/drawing/2014/main" id="{8D0AD20C-EEAF-7A47-819E-E7B721490184}"/>
              </a:ext>
            </a:extLst>
          </p:cNvPr>
          <p:cNvGraphicFramePr/>
          <p:nvPr/>
        </p:nvGraphicFramePr>
        <p:xfrm>
          <a:off x="-253277" y="6400230"/>
          <a:ext cx="14277390" cy="9405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52DDFB6-1B9D-8245-AABC-23AE7D6BAB40}"/>
              </a:ext>
            </a:extLst>
          </p:cNvPr>
          <p:cNvGraphicFramePr>
            <a:graphicFrameLocks noGrp="1"/>
          </p:cNvGraphicFramePr>
          <p:nvPr/>
        </p:nvGraphicFramePr>
        <p:xfrm>
          <a:off x="0" y="14133"/>
          <a:ext cx="12192000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12800">
                  <a:extLst>
                    <a:ext uri="{9D8B030D-6E8A-4147-A177-3AD203B41FA5}">
                      <a16:colId xmlns:a16="http://schemas.microsoft.com/office/drawing/2014/main" val="358515824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26668239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16915425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68443820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408866163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594857338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96553038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105273481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9911637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55577098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418989439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0701997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39585014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12802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099202928"/>
                    </a:ext>
                  </a:extLst>
                </a:gridCol>
              </a:tblGrid>
              <a:tr h="204259"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2004</a:t>
                      </a: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2009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2010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2011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2012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2013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2014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566983"/>
                  </a:ext>
                </a:extLst>
              </a:tr>
              <a:tr h="204259"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8425356"/>
                  </a:ext>
                </a:extLst>
              </a:tr>
            </a:tbl>
          </a:graphicData>
        </a:graphic>
      </p:graphicFrame>
      <p:sp>
        <p:nvSpPr>
          <p:cNvPr id="43" name="TextBox 42">
            <a:extLst>
              <a:ext uri="{FF2B5EF4-FFF2-40B4-BE49-F238E27FC236}">
                <a16:creationId xmlns:a16="http://schemas.microsoft.com/office/drawing/2014/main" id="{33DE7CF7-CCBC-5C49-8D7E-EDFFD681D266}"/>
              </a:ext>
            </a:extLst>
          </p:cNvPr>
          <p:cNvSpPr txBox="1"/>
          <p:nvPr/>
        </p:nvSpPr>
        <p:spPr>
          <a:xfrm>
            <a:off x="7925168" y="6703135"/>
            <a:ext cx="12022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5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$19.9B</a:t>
            </a:r>
          </a:p>
        </p:txBody>
      </p:sp>
      <p:graphicFrame>
        <p:nvGraphicFramePr>
          <p:cNvPr id="8" name="Content Placeholder 7">
            <a:extLst>
              <a:ext uri="{FF2B5EF4-FFF2-40B4-BE49-F238E27FC236}">
                <a16:creationId xmlns:a16="http://schemas.microsoft.com/office/drawing/2014/main" id="{53880638-4F37-064D-BF26-12552FF81697}"/>
              </a:ext>
            </a:extLst>
          </p:cNvPr>
          <p:cNvGraphicFramePr>
            <a:graphicFrameLocks noGrp="1"/>
          </p:cNvGraphicFramePr>
          <p:nvPr>
            <p:ph idx="1"/>
          </p:nvPr>
        </p:nvGraphicFramePr>
        <p:xfrm>
          <a:off x="226606" y="562773"/>
          <a:ext cx="11582017" cy="601263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44994">
                  <a:extLst>
                    <a:ext uri="{9D8B030D-6E8A-4147-A177-3AD203B41FA5}">
                      <a16:colId xmlns:a16="http://schemas.microsoft.com/office/drawing/2014/main" val="3594627776"/>
                    </a:ext>
                  </a:extLst>
                </a:gridCol>
                <a:gridCol w="1164432">
                  <a:extLst>
                    <a:ext uri="{9D8B030D-6E8A-4147-A177-3AD203B41FA5}">
                      <a16:colId xmlns:a16="http://schemas.microsoft.com/office/drawing/2014/main" val="2105884214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174158133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2784849810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213092618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886480217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2257765789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3188453590"/>
                    </a:ext>
                  </a:extLst>
                </a:gridCol>
                <a:gridCol w="1324656">
                  <a:extLst>
                    <a:ext uri="{9D8B030D-6E8A-4147-A177-3AD203B41FA5}">
                      <a16:colId xmlns:a16="http://schemas.microsoft.com/office/drawing/2014/main" val="1296771632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991127755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3420827284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2262024719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1230991265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2191761907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2823079002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43304237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3865595786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2177568620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160017087"/>
                    </a:ext>
                  </a:extLst>
                </a:gridCol>
              </a:tblGrid>
              <a:tr h="256071">
                <a:tc rowSpan="2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Host Target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Genotype 1 restricted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10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Pan-genotype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78017796"/>
                  </a:ext>
                </a:extLst>
              </a:tr>
              <a:tr h="57450">
                <a:tc vMerge="1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3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4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4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44876803"/>
                  </a:ext>
                </a:extLst>
              </a:tr>
              <a:tr h="193788">
                <a:tc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Company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 vMerge="1">
                  <a:txBody>
                    <a:bodyPr/>
                    <a:lstStyle/>
                    <a:p>
                      <a:pPr algn="ctr" rtl="0" fontAlgn="b"/>
                      <a:endParaRPr lang="en-US" sz="8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48947661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7812881"/>
                  </a:ext>
                </a:extLst>
              </a:tr>
              <a:tr h="365760">
                <a:tc rowSpan="4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HOLY GRAIL: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All oral, </a:t>
                      </a:r>
                      <a:b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pan-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geno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Gilead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9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9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9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HARVONI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0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SOVALDI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HARVONI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83446313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AbbVie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VIEKIRA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VIEKIRA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VIEKIRA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8144161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 err="1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Achillion</a:t>
                      </a:r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71900128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Merck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05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OBSOLETE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WITH-</a:t>
                      </a:r>
                      <a:br>
                        <a:rPr lang="en-US" sz="9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9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DRAWN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88980992"/>
                  </a:ext>
                </a:extLst>
              </a:tr>
              <a:tr h="100584">
                <a:tc gridSpan="19">
                  <a:txBody>
                    <a:bodyPr/>
                    <a:lstStyle/>
                    <a:p>
                      <a:endParaRPr lang="en-US" sz="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76557351"/>
                  </a:ext>
                </a:extLst>
              </a:tr>
              <a:tr h="369570"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GOOD 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ENOUGH: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All oral, G1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JNJ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96280259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18660395"/>
                  </a:ext>
                </a:extLst>
              </a:tr>
              <a:tr h="365760">
                <a:tc rowSpan="3">
                  <a:txBody>
                    <a:bodyPr/>
                    <a:lstStyle/>
                    <a:p>
                      <a:r>
                        <a:rPr lang="en-US" sz="10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NOT GOOD ENOUGH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BMS</a:t>
                      </a:r>
                    </a:p>
                  </a:txBody>
                  <a:tcPr marL="28575" marR="28575" marT="19050" marB="19050" anchor="ctr"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br>
                        <a:rPr lang="en-US" sz="105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700" i="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interferon lambda</a:t>
                      </a:r>
                      <a:endParaRPr lang="en-US" sz="7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endParaRPr lang="en-US" sz="8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59514933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rtl="0" fontAlgn="b"/>
                      <a:endParaRPr lang="en-US" sz="600" b="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Novartis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●/●●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69173568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Roche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4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700" i="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OBSO-LETE</a:t>
                      </a:r>
                      <a:endParaRPr lang="en-US" sz="700" dirty="0">
                        <a:solidFill>
                          <a:schemeClr val="bg1">
                            <a:lumMod val="8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50462376"/>
                  </a:ext>
                </a:extLst>
              </a:tr>
              <a:tr h="118872">
                <a:tc gridSpan="19">
                  <a:txBody>
                    <a:bodyPr/>
                    <a:lstStyle/>
                    <a:p>
                      <a:endParaRPr lang="en-US" sz="2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2700" cmpd="sng">
                      <a:noFill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l" rtl="0" fontAlgn="b"/>
                      <a:endParaRPr lang="en-US" sz="2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2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23012224"/>
                  </a:ext>
                </a:extLst>
              </a:tr>
              <a:tr h="365760">
                <a:tc rowSpan="4">
                  <a:txBody>
                    <a:bodyPr/>
                    <a:lstStyle/>
                    <a:p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GIVEN UP</a:t>
                      </a:r>
                    </a:p>
                  </a:txBody>
                  <a:tcPr marL="45720" marR="4572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GSK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67374145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Vertex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WITHDRAWN</a:t>
                      </a:r>
                      <a:br>
                        <a:rPr lang="en-US" sz="11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toxic + </a:t>
                      </a: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weak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3987547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0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BI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4362551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0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Pfizer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59779669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84267418"/>
                  </a:ext>
                </a:extLst>
              </a:tr>
              <a:tr h="182880">
                <a:tc rowSpan="2" gridSpan="2">
                  <a:txBody>
                    <a:bodyPr/>
                    <a:lstStyle/>
                    <a:p>
                      <a:pPr rtl="0" fontAlgn="b"/>
                      <a:r>
                        <a:rPr lang="en-US" sz="1100" b="1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M&amp;A TARGETS</a:t>
                      </a:r>
                      <a:endParaRPr lang="en-US" sz="11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REGULUS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4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PRESIDIO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76064724"/>
                  </a:ext>
                </a:extLst>
              </a:tr>
              <a:tr h="182880"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PRESIDIO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07608829"/>
                  </a:ext>
                </a:extLst>
              </a:tr>
            </a:tbl>
          </a:graphicData>
        </a:graphic>
      </p:graphicFrame>
      <p:sp>
        <p:nvSpPr>
          <p:cNvPr id="17" name="Rectangle 16">
            <a:extLst>
              <a:ext uri="{FF2B5EF4-FFF2-40B4-BE49-F238E27FC236}">
                <a16:creationId xmlns:a16="http://schemas.microsoft.com/office/drawing/2014/main" id="{7062CBF0-4A94-2B4C-B14A-4F0C33E65C96}"/>
              </a:ext>
            </a:extLst>
          </p:cNvPr>
          <p:cNvSpPr/>
          <p:nvPr/>
        </p:nvSpPr>
        <p:spPr>
          <a:xfrm>
            <a:off x="4593115" y="2354494"/>
            <a:ext cx="4142007" cy="2959844"/>
          </a:xfrm>
          <a:prstGeom prst="rect">
            <a:avLst/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chemeClr val="bg1"/>
                </a:solidFill>
                <a:latin typeface="Avenir Next" panose="020B0503020202020204" pitchFamily="34" charset="0"/>
              </a:rPr>
              <a:t>Gilead and AbbVie win the first leg of the race!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0DFAA4E-D7FE-5645-AC31-7521C56164D3}"/>
              </a:ext>
            </a:extLst>
          </p:cNvPr>
          <p:cNvSpPr txBox="1"/>
          <p:nvPr/>
        </p:nvSpPr>
        <p:spPr>
          <a:xfrm>
            <a:off x="152402" y="6718129"/>
            <a:ext cx="184008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TOTAL M&amp;A</a:t>
            </a:r>
          </a:p>
        </p:txBody>
      </p:sp>
    </p:spTree>
    <p:extLst>
      <p:ext uri="{BB962C8B-B14F-4D97-AF65-F5344CB8AC3E}">
        <p14:creationId xmlns:p14="http://schemas.microsoft.com/office/powerpoint/2010/main" val="79474936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1486578-CCBA-9C41-80A5-C10FE1F450A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HEPATITIS C: </a:t>
            </a:r>
            <a:r>
              <a:rPr lang="en-US" b="1" dirty="0">
                <a:solidFill>
                  <a:schemeClr val="accent2"/>
                </a:solidFill>
              </a:rPr>
              <a:t>2020</a:t>
            </a: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4F8F855C-7487-5249-9A38-05A5B991FBA2}"/>
              </a:ext>
            </a:extLst>
          </p:cNvPr>
          <p:cNvSpPr txBox="1"/>
          <p:nvPr/>
        </p:nvSpPr>
        <p:spPr>
          <a:xfrm>
            <a:off x="370583" y="5758104"/>
            <a:ext cx="325716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  <a:latin typeface="Futura" panose="020B0602020204020303" pitchFamily="34" charset="-79"/>
                <a:cs typeface="Futura" panose="020B0602020204020303" pitchFamily="34" charset="-79"/>
              </a:rPr>
              <a:t>ROCHE +</a:t>
            </a:r>
            <a:br>
              <a:rPr lang="en-US" sz="2400" b="1" dirty="0">
                <a:solidFill>
                  <a:schemeClr val="bg1"/>
                </a:solidFill>
                <a:latin typeface="Futura" panose="020B0602020204020303" pitchFamily="34" charset="-79"/>
                <a:cs typeface="Futura" panose="020B0602020204020303" pitchFamily="34" charset="-79"/>
              </a:rPr>
            </a:br>
            <a:r>
              <a:rPr lang="en-US" sz="2400" b="1" dirty="0">
                <a:solidFill>
                  <a:schemeClr val="bg1"/>
                </a:solidFill>
                <a:latin typeface="Futura" panose="020B0602020204020303" pitchFamily="34" charset="-79"/>
                <a:cs typeface="Futura" panose="020B0602020204020303" pitchFamily="34" charset="-79"/>
              </a:rPr>
              <a:t>SCHERING PLOUGH</a:t>
            </a:r>
            <a:br>
              <a:rPr lang="en-US" sz="2400" b="1" dirty="0">
                <a:solidFill>
                  <a:schemeClr val="bg1"/>
                </a:solidFill>
                <a:latin typeface="Futura" panose="020B0602020204020303" pitchFamily="34" charset="-79"/>
                <a:cs typeface="Futura" panose="020B0602020204020303" pitchFamily="34" charset="-79"/>
              </a:rPr>
            </a:br>
            <a:r>
              <a:rPr lang="en-US" sz="2400" b="1" dirty="0">
                <a:solidFill>
                  <a:schemeClr val="bg1"/>
                </a:solidFill>
                <a:latin typeface="Futura" panose="020B0602020204020303" pitchFamily="34" charset="-79"/>
                <a:cs typeface="Futura" panose="020B0602020204020303" pitchFamily="34" charset="-79"/>
              </a:rPr>
              <a:t>=</a:t>
            </a:r>
          </a:p>
        </p:txBody>
      </p:sp>
      <p:graphicFrame>
        <p:nvGraphicFramePr>
          <p:cNvPr id="146" name="Table 145">
            <a:extLst>
              <a:ext uri="{FF2B5EF4-FFF2-40B4-BE49-F238E27FC236}">
                <a16:creationId xmlns:a16="http://schemas.microsoft.com/office/drawing/2014/main" id="{1724C17D-3EBE-C34D-AC67-9C6EF7E8DAC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39184709"/>
              </p:ext>
            </p:extLst>
          </p:nvPr>
        </p:nvGraphicFramePr>
        <p:xfrm>
          <a:off x="2844380" y="2131217"/>
          <a:ext cx="8869153" cy="314860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37123">
                  <a:extLst>
                    <a:ext uri="{9D8B030D-6E8A-4147-A177-3AD203B41FA5}">
                      <a16:colId xmlns:a16="http://schemas.microsoft.com/office/drawing/2014/main" val="2296989295"/>
                    </a:ext>
                  </a:extLst>
                </a:gridCol>
                <a:gridCol w="520391">
                  <a:extLst>
                    <a:ext uri="{9D8B030D-6E8A-4147-A177-3AD203B41FA5}">
                      <a16:colId xmlns:a16="http://schemas.microsoft.com/office/drawing/2014/main" val="2383807800"/>
                    </a:ext>
                  </a:extLst>
                </a:gridCol>
                <a:gridCol w="1308409">
                  <a:extLst>
                    <a:ext uri="{9D8B030D-6E8A-4147-A177-3AD203B41FA5}">
                      <a16:colId xmlns:a16="http://schemas.microsoft.com/office/drawing/2014/main" val="842327332"/>
                    </a:ext>
                  </a:extLst>
                </a:gridCol>
                <a:gridCol w="5603230">
                  <a:extLst>
                    <a:ext uri="{9D8B030D-6E8A-4147-A177-3AD203B41FA5}">
                      <a16:colId xmlns:a16="http://schemas.microsoft.com/office/drawing/2014/main" val="2679082947"/>
                    </a:ext>
                  </a:extLst>
                </a:gridCol>
              </a:tblGrid>
              <a:tr h="524768">
                <a:tc>
                  <a:txBody>
                    <a:bodyPr/>
                    <a:lstStyle/>
                    <a:p>
                      <a:pPr algn="l"/>
                      <a:r>
                        <a:rPr lang="en-US" sz="1200" b="1" i="0" dirty="0">
                          <a:solidFill>
                            <a:schemeClr val="accent1"/>
                          </a:solidFill>
                          <a:latin typeface="Futura" panose="020B0602020204020303" pitchFamily="34" charset="-79"/>
                          <a:cs typeface="Futura" panose="020B0602020204020303" pitchFamily="34" charset="-79"/>
                        </a:rPr>
                        <a:t>CONVENIENCE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400" b="1" i="0" dirty="0">
                        <a:solidFill>
                          <a:schemeClr val="accent1"/>
                        </a:solidFill>
                        <a:latin typeface="Futura" panose="020B0602020204020303" pitchFamily="34" charset="-79"/>
                        <a:cs typeface="Futura" panose="020B0602020204020303" pitchFamily="34" charset="-79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b="1" i="0" dirty="0">
                          <a:solidFill>
                            <a:schemeClr val="accent5"/>
                          </a:solidFill>
                          <a:latin typeface="Futura" panose="020B0602020204020303" pitchFamily="34" charset="-79"/>
                          <a:cs typeface="Futura" panose="020B0602020204020303" pitchFamily="34" charset="-79"/>
                        </a:rPr>
                        <a:t>EASY</a:t>
                      </a: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800" b="1" dirty="0">
                          <a:solidFill>
                            <a:schemeClr val="accent1"/>
                          </a:solidFill>
                          <a:latin typeface="Avenir Next" panose="020B0503020202020204" pitchFamily="34" charset="0"/>
                        </a:rPr>
                        <a:t>ONCE DAILY PILL </a:t>
                      </a:r>
                      <a:r>
                        <a:rPr lang="en-US" sz="1800" b="0" dirty="0">
                          <a:solidFill>
                            <a:schemeClr val="accent1"/>
                          </a:solidFill>
                          <a:latin typeface="Avenir Next" panose="020B0503020202020204" pitchFamily="34" charset="0"/>
                        </a:rPr>
                        <a:t>FOR 8-12 WEEKS</a:t>
                      </a: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5575380"/>
                  </a:ext>
                </a:extLst>
              </a:tr>
              <a:tr h="52476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i="0" dirty="0">
                          <a:solidFill>
                            <a:schemeClr val="accent1"/>
                          </a:solidFill>
                          <a:latin typeface="Futura" panose="020B0602020204020303" pitchFamily="34" charset="-79"/>
                          <a:cs typeface="Futura" panose="020B0602020204020303" pitchFamily="34" charset="-79"/>
                        </a:rPr>
                        <a:t>SIDE-EFFECTS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400" b="1" i="0" dirty="0">
                        <a:solidFill>
                          <a:schemeClr val="accent3"/>
                        </a:solidFill>
                        <a:latin typeface="Futura" panose="020B0602020204020303" pitchFamily="34" charset="-79"/>
                        <a:cs typeface="Futura" panose="020B0602020204020303" pitchFamily="34" charset="-79"/>
                      </a:endParaRP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b="1" i="0" dirty="0">
                          <a:solidFill>
                            <a:schemeClr val="accent5"/>
                          </a:solidFill>
                          <a:latin typeface="Futura" panose="020B0602020204020303" pitchFamily="34" charset="-79"/>
                          <a:cs typeface="Futura" panose="020B0602020204020303" pitchFamily="34" charset="-79"/>
                        </a:rPr>
                        <a:t>LOW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800" b="1" i="0" dirty="0">
                          <a:solidFill>
                            <a:schemeClr val="accent1"/>
                          </a:solidFill>
                          <a:latin typeface="Avenir Next" panose="020B0503020202020204" pitchFamily="34" charset="0"/>
                          <a:cs typeface="Futura" panose="020B0602020204020303" pitchFamily="34" charset="-79"/>
                        </a:rPr>
                        <a:t>TYPICALLY NOTHING: </a:t>
                      </a:r>
                      <a:r>
                        <a:rPr lang="en-US" sz="1800" b="0" i="0" dirty="0">
                          <a:solidFill>
                            <a:schemeClr val="accent1"/>
                          </a:solidFill>
                          <a:latin typeface="Avenir Next" panose="020B0503020202020204" pitchFamily="34" charset="0"/>
                          <a:cs typeface="Futura" panose="020B0602020204020303" pitchFamily="34" charset="-79"/>
                        </a:rPr>
                        <a:t>MILD HEADACHE, FATIGUE. 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93868444"/>
                  </a:ext>
                </a:extLst>
              </a:tr>
              <a:tr h="524768">
                <a:tc>
                  <a:txBody>
                    <a:bodyPr/>
                    <a:lstStyle/>
                    <a:p>
                      <a:pPr algn="l"/>
                      <a:r>
                        <a:rPr lang="en-US" sz="1200" b="1" i="0" dirty="0">
                          <a:solidFill>
                            <a:schemeClr val="accent1"/>
                          </a:solidFill>
                          <a:latin typeface="Futura" panose="020B0602020204020303" pitchFamily="34" charset="-79"/>
                          <a:cs typeface="Futura" panose="020B0602020204020303" pitchFamily="34" charset="-79"/>
                        </a:rPr>
                        <a:t>CURE RATE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400" b="1" dirty="0">
                        <a:solidFill>
                          <a:schemeClr val="accent1"/>
                        </a:solidFill>
                        <a:latin typeface="Avenir Next" panose="020B05030202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b="1" i="0" dirty="0">
                          <a:solidFill>
                            <a:schemeClr val="accent5"/>
                          </a:solidFill>
                          <a:latin typeface="Futura" panose="020B0602020204020303" pitchFamily="34" charset="-79"/>
                          <a:cs typeface="Futura" panose="020B0602020204020303" pitchFamily="34" charset="-79"/>
                        </a:rPr>
                        <a:t>HIGH</a:t>
                      </a:r>
                      <a:endParaRPr lang="en-US" sz="1400" b="1" dirty="0">
                        <a:solidFill>
                          <a:schemeClr val="accent5"/>
                        </a:solidFill>
                        <a:latin typeface="Avenir Next" panose="020B05030202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800" b="1" dirty="0">
                          <a:solidFill>
                            <a:schemeClr val="accent1"/>
                          </a:solidFill>
                          <a:latin typeface="Avenir Next" panose="020B0503020202020204" pitchFamily="34" charset="0"/>
                        </a:rPr>
                        <a:t>&gt;97%</a:t>
                      </a:r>
                      <a:endParaRPr lang="en-US" sz="1800" b="0" dirty="0">
                        <a:solidFill>
                          <a:schemeClr val="accent1"/>
                        </a:solidFill>
                        <a:latin typeface="Avenir Next" panose="020B05030202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11799745"/>
                  </a:ext>
                </a:extLst>
              </a:tr>
              <a:tr h="52476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i="0" dirty="0">
                          <a:solidFill>
                            <a:schemeClr val="accent1"/>
                          </a:solidFill>
                          <a:latin typeface="Futura" panose="020B0602020204020303" pitchFamily="34" charset="-79"/>
                          <a:cs typeface="Futura" panose="020B0602020204020303" pitchFamily="34" charset="-79"/>
                        </a:rPr>
                        <a:t>COST/PATIENT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400" b="1" dirty="0">
                        <a:solidFill>
                          <a:schemeClr val="accent1"/>
                        </a:solidFill>
                        <a:latin typeface="Avenir Next" panose="020B05030202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b="1" i="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Futura" panose="020B0602020204020303" pitchFamily="34" charset="-79"/>
                          <a:cs typeface="Futura" panose="020B0602020204020303" pitchFamily="34" charset="-79"/>
                        </a:rPr>
                        <a:t>MODERATE</a:t>
                      </a:r>
                      <a:endParaRPr lang="en-US" sz="1400" b="1" dirty="0">
                        <a:solidFill>
                          <a:schemeClr val="accent1"/>
                        </a:solidFill>
                        <a:latin typeface="Avenir Next" panose="020B05030202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800" b="1" dirty="0">
                          <a:solidFill>
                            <a:schemeClr val="accent1"/>
                          </a:solidFill>
                          <a:latin typeface="Avenir Next" panose="020B0503020202020204" pitchFamily="34" charset="0"/>
                        </a:rPr>
                        <a:t>&lt;$30k </a:t>
                      </a:r>
                      <a:endParaRPr lang="en-US" sz="1050" b="0" dirty="0">
                        <a:solidFill>
                          <a:schemeClr val="accent1"/>
                        </a:solidFill>
                        <a:latin typeface="Avenir Next" panose="020B05030202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5984376"/>
                  </a:ext>
                </a:extLst>
              </a:tr>
              <a:tr h="52476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i="0" dirty="0">
                          <a:solidFill>
                            <a:schemeClr val="accent1"/>
                          </a:solidFill>
                          <a:latin typeface="Futura" panose="020B0602020204020303" pitchFamily="34" charset="-79"/>
                          <a:cs typeface="Futura" panose="020B0602020204020303" pitchFamily="34" charset="-79"/>
                        </a:rPr>
                        <a:t>COST/CURE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400" b="1" dirty="0">
                        <a:solidFill>
                          <a:schemeClr val="accent1"/>
                        </a:solidFill>
                        <a:latin typeface="Avenir Next" panose="020B05030202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b="1" i="0" dirty="0">
                          <a:solidFill>
                            <a:schemeClr val="accent5"/>
                          </a:solidFill>
                          <a:latin typeface="Futura" panose="020B0602020204020303" pitchFamily="34" charset="-79"/>
                          <a:cs typeface="Futura" panose="020B0602020204020303" pitchFamily="34" charset="-79"/>
                        </a:rPr>
                        <a:t>LOW</a:t>
                      </a:r>
                      <a:endParaRPr lang="en-US" sz="1400" b="1" dirty="0">
                        <a:solidFill>
                          <a:schemeClr val="accent5"/>
                        </a:solidFill>
                        <a:latin typeface="Avenir Next" panose="020B05030202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800" b="1" dirty="0">
                          <a:solidFill>
                            <a:schemeClr val="accent1"/>
                          </a:solidFill>
                          <a:latin typeface="Avenir Next" panose="020B0503020202020204" pitchFamily="34" charset="0"/>
                        </a:rPr>
                        <a:t>&lt;$30k </a:t>
                      </a:r>
                      <a:endParaRPr lang="en-US" sz="1800" b="0" dirty="0">
                        <a:solidFill>
                          <a:schemeClr val="accent1"/>
                        </a:solidFill>
                        <a:latin typeface="Avenir Next" panose="020B05030202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40832638"/>
                  </a:ext>
                </a:extLst>
              </a:tr>
              <a:tr h="52476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i="0" dirty="0">
                          <a:solidFill>
                            <a:schemeClr val="accent1"/>
                          </a:solidFill>
                          <a:latin typeface="Futura" panose="020B0602020204020303" pitchFamily="34" charset="-79"/>
                          <a:cs typeface="Futura" panose="020B0602020204020303" pitchFamily="34" charset="-79"/>
                        </a:rPr>
                        <a:t>PATIENTS TREATED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400" b="1" dirty="0">
                        <a:solidFill>
                          <a:schemeClr val="accent1"/>
                        </a:solidFill>
                        <a:latin typeface="Avenir Next" panose="020B05030202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400" b="1" i="0" dirty="0">
                          <a:solidFill>
                            <a:schemeClr val="accent5"/>
                          </a:solidFill>
                          <a:latin typeface="Futura" panose="020B0602020204020303" pitchFamily="34" charset="-79"/>
                          <a:cs typeface="Futura" panose="020B0602020204020303" pitchFamily="34" charset="-79"/>
                        </a:rPr>
                        <a:t>HIGH</a:t>
                      </a:r>
                      <a:endParaRPr lang="en-US" sz="1400" b="1" dirty="0">
                        <a:solidFill>
                          <a:schemeClr val="accent5"/>
                        </a:solidFill>
                        <a:latin typeface="Avenir Next" panose="020B05030202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800" b="1" i="0" dirty="0">
                          <a:solidFill>
                            <a:schemeClr val="accent1"/>
                          </a:solidFill>
                          <a:latin typeface="Avenir Next" panose="020B0503020202020204" pitchFamily="34" charset="0"/>
                          <a:cs typeface="Futura" panose="020B0602020204020303" pitchFamily="34" charset="-79"/>
                        </a:rPr>
                        <a:t>&gt;200,000/YEAR </a:t>
                      </a: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8421355"/>
                  </a:ext>
                </a:extLst>
              </a:tr>
            </a:tbl>
          </a:graphicData>
        </a:graphic>
      </p:graphicFrame>
      <p:grpSp>
        <p:nvGrpSpPr>
          <p:cNvPr id="3" name="Group 2">
            <a:extLst>
              <a:ext uri="{FF2B5EF4-FFF2-40B4-BE49-F238E27FC236}">
                <a16:creationId xmlns:a16="http://schemas.microsoft.com/office/drawing/2014/main" id="{6E136B0D-78B1-1D4E-9F55-0437BB48D715}"/>
              </a:ext>
            </a:extLst>
          </p:cNvPr>
          <p:cNvGrpSpPr/>
          <p:nvPr/>
        </p:nvGrpSpPr>
        <p:grpSpPr>
          <a:xfrm>
            <a:off x="4323255" y="2194724"/>
            <a:ext cx="431281" cy="2972250"/>
            <a:chOff x="4292333" y="2169202"/>
            <a:chExt cx="431281" cy="2972250"/>
          </a:xfrm>
        </p:grpSpPr>
        <p:pic>
          <p:nvPicPr>
            <p:cNvPr id="151" name="Graphic 150" descr="Thumbs up sign">
              <a:extLst>
                <a:ext uri="{FF2B5EF4-FFF2-40B4-BE49-F238E27FC236}">
                  <a16:creationId xmlns:a16="http://schemas.microsoft.com/office/drawing/2014/main" id="{D5796E32-28D0-8443-83B6-CA6F27B54C8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4292333" y="2169202"/>
              <a:ext cx="393146" cy="393146"/>
            </a:xfrm>
            <a:prstGeom prst="rect">
              <a:avLst/>
            </a:prstGeom>
          </p:spPr>
        </p:pic>
        <p:pic>
          <p:nvPicPr>
            <p:cNvPr id="159" name="Graphic 158" descr="Thumbs up sign">
              <a:extLst>
                <a:ext uri="{FF2B5EF4-FFF2-40B4-BE49-F238E27FC236}">
                  <a16:creationId xmlns:a16="http://schemas.microsoft.com/office/drawing/2014/main" id="{95930DC2-9D69-3C40-9423-74846169496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4292333" y="2708088"/>
              <a:ext cx="393146" cy="393146"/>
            </a:xfrm>
            <a:prstGeom prst="rect">
              <a:avLst/>
            </a:prstGeom>
          </p:spPr>
        </p:pic>
        <p:pic>
          <p:nvPicPr>
            <p:cNvPr id="160" name="Graphic 159" descr="Thumbs up sign">
              <a:extLst>
                <a:ext uri="{FF2B5EF4-FFF2-40B4-BE49-F238E27FC236}">
                  <a16:creationId xmlns:a16="http://schemas.microsoft.com/office/drawing/2014/main" id="{3352D551-A2C9-C64D-89DF-BCAD31E3972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4292333" y="3235660"/>
              <a:ext cx="393146" cy="393146"/>
            </a:xfrm>
            <a:prstGeom prst="rect">
              <a:avLst/>
            </a:prstGeom>
          </p:spPr>
        </p:pic>
        <p:pic>
          <p:nvPicPr>
            <p:cNvPr id="161" name="Graphic 160" descr="Thumbs up sign">
              <a:extLst>
                <a:ext uri="{FF2B5EF4-FFF2-40B4-BE49-F238E27FC236}">
                  <a16:creationId xmlns:a16="http://schemas.microsoft.com/office/drawing/2014/main" id="{D4B9FCB0-72A5-CA42-A5FE-57619EBA008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4292333" y="4260786"/>
              <a:ext cx="393146" cy="393146"/>
            </a:xfrm>
            <a:prstGeom prst="rect">
              <a:avLst/>
            </a:prstGeom>
          </p:spPr>
        </p:pic>
        <p:pic>
          <p:nvPicPr>
            <p:cNvPr id="162" name="Graphic 161" descr="Thumbs up sign">
              <a:extLst>
                <a:ext uri="{FF2B5EF4-FFF2-40B4-BE49-F238E27FC236}">
                  <a16:creationId xmlns:a16="http://schemas.microsoft.com/office/drawing/2014/main" id="{3642362A-CB76-864E-87AA-8FE47EE0B1F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4292333" y="4748306"/>
              <a:ext cx="393146" cy="393146"/>
            </a:xfrm>
            <a:prstGeom prst="rect">
              <a:avLst/>
            </a:prstGeom>
          </p:spPr>
        </p:pic>
        <p:sp>
          <p:nvSpPr>
            <p:cNvPr id="163" name="Rectangle 162">
              <a:extLst>
                <a:ext uri="{FF2B5EF4-FFF2-40B4-BE49-F238E27FC236}">
                  <a16:creationId xmlns:a16="http://schemas.microsoft.com/office/drawing/2014/main" id="{9E49A10E-7C01-2046-8218-73B45A3B6F79}"/>
                </a:ext>
              </a:extLst>
            </p:cNvPr>
            <p:cNvSpPr/>
            <p:nvPr/>
          </p:nvSpPr>
          <p:spPr>
            <a:xfrm>
              <a:off x="4295173" y="3846112"/>
              <a:ext cx="428441" cy="139254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2" name="Rectangle 151">
            <a:extLst>
              <a:ext uri="{FF2B5EF4-FFF2-40B4-BE49-F238E27FC236}">
                <a16:creationId xmlns:a16="http://schemas.microsoft.com/office/drawing/2014/main" id="{5A3B37DB-480E-9546-BB73-247716B7FD33}"/>
              </a:ext>
            </a:extLst>
          </p:cNvPr>
          <p:cNvSpPr/>
          <p:nvPr/>
        </p:nvSpPr>
        <p:spPr>
          <a:xfrm>
            <a:off x="-14319" y="5441364"/>
            <a:ext cx="2761785" cy="156966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" name="Rectangle 152">
            <a:extLst>
              <a:ext uri="{FF2B5EF4-FFF2-40B4-BE49-F238E27FC236}">
                <a16:creationId xmlns:a16="http://schemas.microsoft.com/office/drawing/2014/main" id="{3BC04B00-2B48-E846-A1D2-81A2E7891447}"/>
              </a:ext>
            </a:extLst>
          </p:cNvPr>
          <p:cNvSpPr/>
          <p:nvPr/>
        </p:nvSpPr>
        <p:spPr>
          <a:xfrm>
            <a:off x="-9330" y="2123974"/>
            <a:ext cx="2761785" cy="315584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" name="Rectangle 153">
            <a:extLst>
              <a:ext uri="{FF2B5EF4-FFF2-40B4-BE49-F238E27FC236}">
                <a16:creationId xmlns:a16="http://schemas.microsoft.com/office/drawing/2014/main" id="{3F19E392-E2EA-8D4B-9F55-CC6A4AD65EA8}"/>
              </a:ext>
            </a:extLst>
          </p:cNvPr>
          <p:cNvSpPr/>
          <p:nvPr/>
        </p:nvSpPr>
        <p:spPr>
          <a:xfrm>
            <a:off x="-9330" y="1112440"/>
            <a:ext cx="2761785" cy="91134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5CC97516-5791-974E-BC35-27EAA7B285D8}"/>
              </a:ext>
            </a:extLst>
          </p:cNvPr>
          <p:cNvSpPr txBox="1"/>
          <p:nvPr/>
        </p:nvSpPr>
        <p:spPr>
          <a:xfrm>
            <a:off x="316047" y="1189996"/>
            <a:ext cx="249889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>
                <a:solidFill>
                  <a:schemeClr val="accent1"/>
                </a:solidFill>
                <a:latin typeface="Futura" panose="020B0602020204020303" pitchFamily="34" charset="-79"/>
                <a:cs typeface="Futura" panose="020B0602020204020303" pitchFamily="34" charset="-79"/>
              </a:rPr>
              <a:t>AMERICANS INFECTED:</a:t>
            </a:r>
          </a:p>
        </p:txBody>
      </p: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539D4540-E161-3E44-A1E3-49E2F0383942}"/>
              </a:ext>
            </a:extLst>
          </p:cNvPr>
          <p:cNvGrpSpPr/>
          <p:nvPr/>
        </p:nvGrpSpPr>
        <p:grpSpPr>
          <a:xfrm>
            <a:off x="2894385" y="1267976"/>
            <a:ext cx="8955111" cy="557433"/>
            <a:chOff x="2894385" y="1267976"/>
            <a:chExt cx="8955111" cy="557433"/>
          </a:xfrm>
          <a:solidFill>
            <a:schemeClr val="accent5"/>
          </a:solidFill>
        </p:grpSpPr>
        <p:grpSp>
          <p:nvGrpSpPr>
            <p:cNvPr id="165" name="Group 164">
              <a:extLst>
                <a:ext uri="{FF2B5EF4-FFF2-40B4-BE49-F238E27FC236}">
                  <a16:creationId xmlns:a16="http://schemas.microsoft.com/office/drawing/2014/main" id="{979457E1-8A98-0946-9F50-28CE36FC75D5}"/>
                </a:ext>
              </a:extLst>
            </p:cNvPr>
            <p:cNvGrpSpPr/>
            <p:nvPr/>
          </p:nvGrpSpPr>
          <p:grpSpPr>
            <a:xfrm>
              <a:off x="2894385" y="1267976"/>
              <a:ext cx="8955111" cy="271926"/>
              <a:chOff x="1735393" y="1219200"/>
              <a:chExt cx="9719078" cy="295124"/>
            </a:xfrm>
            <a:grpFill/>
          </p:grpSpPr>
          <p:grpSp>
            <p:nvGrpSpPr>
              <p:cNvPr id="230" name="Group 229">
                <a:extLst>
                  <a:ext uri="{FF2B5EF4-FFF2-40B4-BE49-F238E27FC236}">
                    <a16:creationId xmlns:a16="http://schemas.microsoft.com/office/drawing/2014/main" id="{CED433AB-D3DE-4749-B72C-8B222631FF21}"/>
                  </a:ext>
                </a:extLst>
              </p:cNvPr>
              <p:cNvGrpSpPr/>
              <p:nvPr/>
            </p:nvGrpSpPr>
            <p:grpSpPr>
              <a:xfrm>
                <a:off x="1735393" y="1219200"/>
                <a:ext cx="3305775" cy="295124"/>
                <a:chOff x="1735393" y="1219200"/>
                <a:chExt cx="3305775" cy="295124"/>
              </a:xfrm>
              <a:grpFill/>
            </p:grpSpPr>
            <p:grpSp>
              <p:nvGrpSpPr>
                <p:cNvPr id="273" name="Group 272">
                  <a:extLst>
                    <a:ext uri="{FF2B5EF4-FFF2-40B4-BE49-F238E27FC236}">
                      <a16:creationId xmlns:a16="http://schemas.microsoft.com/office/drawing/2014/main" id="{3158E564-3820-D24B-ADAB-B74764B9489D}"/>
                    </a:ext>
                  </a:extLst>
                </p:cNvPr>
                <p:cNvGrpSpPr/>
                <p:nvPr/>
              </p:nvGrpSpPr>
              <p:grpSpPr>
                <a:xfrm>
                  <a:off x="1735393" y="1219200"/>
                  <a:ext cx="897939" cy="295124"/>
                  <a:chOff x="1735393" y="1219200"/>
                  <a:chExt cx="1391069" cy="457200"/>
                </a:xfrm>
                <a:grpFill/>
              </p:grpSpPr>
              <p:pic>
                <p:nvPicPr>
                  <p:cNvPr id="289" name="Graphic 288" descr="Two Men">
                    <a:extLst>
                      <a:ext uri="{FF2B5EF4-FFF2-40B4-BE49-F238E27FC236}">
                        <a16:creationId xmlns:a16="http://schemas.microsoft.com/office/drawing/2014/main" id="{0368BDD3-2779-9547-AD13-44AAFA6B4B72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735393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290" name="Graphic 289" descr="Two Men">
                    <a:extLst>
                      <a:ext uri="{FF2B5EF4-FFF2-40B4-BE49-F238E27FC236}">
                        <a16:creationId xmlns:a16="http://schemas.microsoft.com/office/drawing/2014/main" id="{5562FCF7-1F3A-D846-A958-14E540B3B3DC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047567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291" name="Graphic 290" descr="Two Men">
                    <a:extLst>
                      <a:ext uri="{FF2B5EF4-FFF2-40B4-BE49-F238E27FC236}">
                        <a16:creationId xmlns:a16="http://schemas.microsoft.com/office/drawing/2014/main" id="{F77F9FD9-6BDB-E54C-9BE1-8C1FE447C2AA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357088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292" name="Graphic 291" descr="Two Men">
                    <a:extLst>
                      <a:ext uri="{FF2B5EF4-FFF2-40B4-BE49-F238E27FC236}">
                        <a16:creationId xmlns:a16="http://schemas.microsoft.com/office/drawing/2014/main" id="{CC3A69A9-DBC0-0B4A-B971-F274643688C9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669262" y="1219200"/>
                    <a:ext cx="457200" cy="457200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274" name="Group 273">
                  <a:extLst>
                    <a:ext uri="{FF2B5EF4-FFF2-40B4-BE49-F238E27FC236}">
                      <a16:creationId xmlns:a16="http://schemas.microsoft.com/office/drawing/2014/main" id="{DE169FCE-7774-254B-8537-D81EAC9A5BB6}"/>
                    </a:ext>
                  </a:extLst>
                </p:cNvPr>
                <p:cNvGrpSpPr/>
                <p:nvPr/>
              </p:nvGrpSpPr>
              <p:grpSpPr>
                <a:xfrm>
                  <a:off x="2538005" y="1219200"/>
                  <a:ext cx="897939" cy="295124"/>
                  <a:chOff x="1735393" y="1219200"/>
                  <a:chExt cx="1391069" cy="457200"/>
                </a:xfrm>
                <a:grpFill/>
              </p:grpSpPr>
              <p:pic>
                <p:nvPicPr>
                  <p:cNvPr id="285" name="Graphic 284" descr="Two Men">
                    <a:extLst>
                      <a:ext uri="{FF2B5EF4-FFF2-40B4-BE49-F238E27FC236}">
                        <a16:creationId xmlns:a16="http://schemas.microsoft.com/office/drawing/2014/main" id="{3304285D-5095-D140-A414-D659F86FEDE2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735393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286" name="Graphic 285" descr="Two Men">
                    <a:extLst>
                      <a:ext uri="{FF2B5EF4-FFF2-40B4-BE49-F238E27FC236}">
                        <a16:creationId xmlns:a16="http://schemas.microsoft.com/office/drawing/2014/main" id="{8A446FF0-9370-374D-A936-F4C01A8DD993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047567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287" name="Graphic 286" descr="Two Men">
                    <a:extLst>
                      <a:ext uri="{FF2B5EF4-FFF2-40B4-BE49-F238E27FC236}">
                        <a16:creationId xmlns:a16="http://schemas.microsoft.com/office/drawing/2014/main" id="{6B80854E-187F-AE4E-AA29-C9757DA5E0F3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357088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288" name="Graphic 287" descr="Two Men">
                    <a:extLst>
                      <a:ext uri="{FF2B5EF4-FFF2-40B4-BE49-F238E27FC236}">
                        <a16:creationId xmlns:a16="http://schemas.microsoft.com/office/drawing/2014/main" id="{84585FF7-62E9-AD4B-A3F6-7B2CF5DBC921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669262" y="1219200"/>
                    <a:ext cx="457200" cy="457200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275" name="Group 274">
                  <a:extLst>
                    <a:ext uri="{FF2B5EF4-FFF2-40B4-BE49-F238E27FC236}">
                      <a16:creationId xmlns:a16="http://schemas.microsoft.com/office/drawing/2014/main" id="{FD88F115-646B-C647-B464-62318C7CE5BB}"/>
                    </a:ext>
                  </a:extLst>
                </p:cNvPr>
                <p:cNvGrpSpPr/>
                <p:nvPr/>
              </p:nvGrpSpPr>
              <p:grpSpPr>
                <a:xfrm>
                  <a:off x="3340617" y="1219200"/>
                  <a:ext cx="897939" cy="295124"/>
                  <a:chOff x="1735393" y="1219200"/>
                  <a:chExt cx="1391069" cy="457200"/>
                </a:xfrm>
                <a:grpFill/>
              </p:grpSpPr>
              <p:pic>
                <p:nvPicPr>
                  <p:cNvPr id="281" name="Graphic 280" descr="Two Men">
                    <a:extLst>
                      <a:ext uri="{FF2B5EF4-FFF2-40B4-BE49-F238E27FC236}">
                        <a16:creationId xmlns:a16="http://schemas.microsoft.com/office/drawing/2014/main" id="{6457503A-0380-C54B-8345-AF2408B16C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735393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282" name="Graphic 281" descr="Two Men">
                    <a:extLst>
                      <a:ext uri="{FF2B5EF4-FFF2-40B4-BE49-F238E27FC236}">
                        <a16:creationId xmlns:a16="http://schemas.microsoft.com/office/drawing/2014/main" id="{858FD024-3A0D-FF4F-8BBA-50D9C1A37131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047567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283" name="Graphic 282" descr="Two Men">
                    <a:extLst>
                      <a:ext uri="{FF2B5EF4-FFF2-40B4-BE49-F238E27FC236}">
                        <a16:creationId xmlns:a16="http://schemas.microsoft.com/office/drawing/2014/main" id="{A3628310-1689-4F4F-8DAE-9589C5E9F47C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357088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284" name="Graphic 283" descr="Two Men">
                    <a:extLst>
                      <a:ext uri="{FF2B5EF4-FFF2-40B4-BE49-F238E27FC236}">
                        <a16:creationId xmlns:a16="http://schemas.microsoft.com/office/drawing/2014/main" id="{45C7D61C-A232-0F4D-BDFD-09C213AC19FC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669262" y="1219200"/>
                    <a:ext cx="457200" cy="457200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276" name="Group 275">
                  <a:extLst>
                    <a:ext uri="{FF2B5EF4-FFF2-40B4-BE49-F238E27FC236}">
                      <a16:creationId xmlns:a16="http://schemas.microsoft.com/office/drawing/2014/main" id="{47D40071-B9E9-DA4D-9B41-57E636C39CF0}"/>
                    </a:ext>
                  </a:extLst>
                </p:cNvPr>
                <p:cNvGrpSpPr/>
                <p:nvPr/>
              </p:nvGrpSpPr>
              <p:grpSpPr>
                <a:xfrm>
                  <a:off x="4143229" y="1219200"/>
                  <a:ext cx="897939" cy="295124"/>
                  <a:chOff x="1735393" y="1219200"/>
                  <a:chExt cx="1391069" cy="457200"/>
                </a:xfrm>
                <a:grpFill/>
              </p:grpSpPr>
              <p:pic>
                <p:nvPicPr>
                  <p:cNvPr id="277" name="Graphic 276" descr="Two Men">
                    <a:extLst>
                      <a:ext uri="{FF2B5EF4-FFF2-40B4-BE49-F238E27FC236}">
                        <a16:creationId xmlns:a16="http://schemas.microsoft.com/office/drawing/2014/main" id="{9985B7D9-CCDB-984E-82FD-AEDAC9503EFF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735393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278" name="Graphic 277" descr="Two Men">
                    <a:extLst>
                      <a:ext uri="{FF2B5EF4-FFF2-40B4-BE49-F238E27FC236}">
                        <a16:creationId xmlns:a16="http://schemas.microsoft.com/office/drawing/2014/main" id="{00F8BBE4-296F-4C48-AC96-A1938A7C1740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047567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279" name="Graphic 278" descr="Two Men">
                    <a:extLst>
                      <a:ext uri="{FF2B5EF4-FFF2-40B4-BE49-F238E27FC236}">
                        <a16:creationId xmlns:a16="http://schemas.microsoft.com/office/drawing/2014/main" id="{077AA8C1-AE0F-464F-B3FE-45F7550E38B9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357088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280" name="Graphic 279" descr="Two Men">
                    <a:extLst>
                      <a:ext uri="{FF2B5EF4-FFF2-40B4-BE49-F238E27FC236}">
                        <a16:creationId xmlns:a16="http://schemas.microsoft.com/office/drawing/2014/main" id="{F7E38B39-8672-1444-8912-22B14BE15213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669262" y="1219200"/>
                    <a:ext cx="457200" cy="457200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231" name="Group 230">
                <a:extLst>
                  <a:ext uri="{FF2B5EF4-FFF2-40B4-BE49-F238E27FC236}">
                    <a16:creationId xmlns:a16="http://schemas.microsoft.com/office/drawing/2014/main" id="{3EB4691B-1705-C542-A710-27E106ED32E5}"/>
                  </a:ext>
                </a:extLst>
              </p:cNvPr>
              <p:cNvGrpSpPr/>
              <p:nvPr/>
            </p:nvGrpSpPr>
            <p:grpSpPr>
              <a:xfrm>
                <a:off x="4945841" y="1219200"/>
                <a:ext cx="3305775" cy="295124"/>
                <a:chOff x="1735393" y="1219200"/>
                <a:chExt cx="3305775" cy="295124"/>
              </a:xfrm>
              <a:grpFill/>
            </p:grpSpPr>
            <p:grpSp>
              <p:nvGrpSpPr>
                <p:cNvPr id="253" name="Group 252">
                  <a:extLst>
                    <a:ext uri="{FF2B5EF4-FFF2-40B4-BE49-F238E27FC236}">
                      <a16:creationId xmlns:a16="http://schemas.microsoft.com/office/drawing/2014/main" id="{EB0C3732-521B-D64F-8355-A5A6F2A084C2}"/>
                    </a:ext>
                  </a:extLst>
                </p:cNvPr>
                <p:cNvGrpSpPr/>
                <p:nvPr/>
              </p:nvGrpSpPr>
              <p:grpSpPr>
                <a:xfrm>
                  <a:off x="1735393" y="1219200"/>
                  <a:ext cx="897939" cy="295124"/>
                  <a:chOff x="1735393" y="1219200"/>
                  <a:chExt cx="1391069" cy="457200"/>
                </a:xfrm>
                <a:grpFill/>
              </p:grpSpPr>
              <p:pic>
                <p:nvPicPr>
                  <p:cNvPr id="269" name="Graphic 268" descr="Two Men">
                    <a:extLst>
                      <a:ext uri="{FF2B5EF4-FFF2-40B4-BE49-F238E27FC236}">
                        <a16:creationId xmlns:a16="http://schemas.microsoft.com/office/drawing/2014/main" id="{887D3161-B388-9647-82EF-C23F4470207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735393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270" name="Graphic 269" descr="Two Men">
                    <a:extLst>
                      <a:ext uri="{FF2B5EF4-FFF2-40B4-BE49-F238E27FC236}">
                        <a16:creationId xmlns:a16="http://schemas.microsoft.com/office/drawing/2014/main" id="{1ED1B6E0-8076-D145-877C-4367A756BCB9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047567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271" name="Graphic 270" descr="Two Men">
                    <a:extLst>
                      <a:ext uri="{FF2B5EF4-FFF2-40B4-BE49-F238E27FC236}">
                        <a16:creationId xmlns:a16="http://schemas.microsoft.com/office/drawing/2014/main" id="{0ABA9AFF-78EE-D74D-B5F4-3F23525DA2B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357088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272" name="Graphic 271" descr="Two Men">
                    <a:extLst>
                      <a:ext uri="{FF2B5EF4-FFF2-40B4-BE49-F238E27FC236}">
                        <a16:creationId xmlns:a16="http://schemas.microsoft.com/office/drawing/2014/main" id="{5C541A57-A4CF-4A46-9500-4111BF80B9F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669262" y="1219200"/>
                    <a:ext cx="457200" cy="457200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254" name="Group 253">
                  <a:extLst>
                    <a:ext uri="{FF2B5EF4-FFF2-40B4-BE49-F238E27FC236}">
                      <a16:creationId xmlns:a16="http://schemas.microsoft.com/office/drawing/2014/main" id="{383C3B2C-1899-104C-9AFE-C413E5FBB4D1}"/>
                    </a:ext>
                  </a:extLst>
                </p:cNvPr>
                <p:cNvGrpSpPr/>
                <p:nvPr/>
              </p:nvGrpSpPr>
              <p:grpSpPr>
                <a:xfrm>
                  <a:off x="2538005" y="1219200"/>
                  <a:ext cx="897939" cy="295124"/>
                  <a:chOff x="1735393" y="1219200"/>
                  <a:chExt cx="1391069" cy="457200"/>
                </a:xfrm>
                <a:grpFill/>
              </p:grpSpPr>
              <p:pic>
                <p:nvPicPr>
                  <p:cNvPr id="265" name="Graphic 264" descr="Two Men">
                    <a:extLst>
                      <a:ext uri="{FF2B5EF4-FFF2-40B4-BE49-F238E27FC236}">
                        <a16:creationId xmlns:a16="http://schemas.microsoft.com/office/drawing/2014/main" id="{1337CA23-EC17-434E-8B38-F7565B71155B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735393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266" name="Graphic 265" descr="Two Men">
                    <a:extLst>
                      <a:ext uri="{FF2B5EF4-FFF2-40B4-BE49-F238E27FC236}">
                        <a16:creationId xmlns:a16="http://schemas.microsoft.com/office/drawing/2014/main" id="{B053B485-C308-9B4D-AF56-596C3DF7D40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047567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267" name="Graphic 266" descr="Two Men">
                    <a:extLst>
                      <a:ext uri="{FF2B5EF4-FFF2-40B4-BE49-F238E27FC236}">
                        <a16:creationId xmlns:a16="http://schemas.microsoft.com/office/drawing/2014/main" id="{3980FF2E-E72E-B346-8346-D75449275BD0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357088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268" name="Graphic 267" descr="Two Men">
                    <a:extLst>
                      <a:ext uri="{FF2B5EF4-FFF2-40B4-BE49-F238E27FC236}">
                        <a16:creationId xmlns:a16="http://schemas.microsoft.com/office/drawing/2014/main" id="{28F3731D-0046-8E4C-AA59-D137451FFB0B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669262" y="1219200"/>
                    <a:ext cx="457200" cy="457200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255" name="Group 254">
                  <a:extLst>
                    <a:ext uri="{FF2B5EF4-FFF2-40B4-BE49-F238E27FC236}">
                      <a16:creationId xmlns:a16="http://schemas.microsoft.com/office/drawing/2014/main" id="{9BAAF92C-6047-7B4B-9BA3-1AF3703BCB8A}"/>
                    </a:ext>
                  </a:extLst>
                </p:cNvPr>
                <p:cNvGrpSpPr/>
                <p:nvPr/>
              </p:nvGrpSpPr>
              <p:grpSpPr>
                <a:xfrm>
                  <a:off x="3340617" y="1219200"/>
                  <a:ext cx="897939" cy="295124"/>
                  <a:chOff x="1735393" y="1219200"/>
                  <a:chExt cx="1391069" cy="457200"/>
                </a:xfrm>
                <a:grpFill/>
              </p:grpSpPr>
              <p:pic>
                <p:nvPicPr>
                  <p:cNvPr id="261" name="Graphic 260" descr="Two Men">
                    <a:extLst>
                      <a:ext uri="{FF2B5EF4-FFF2-40B4-BE49-F238E27FC236}">
                        <a16:creationId xmlns:a16="http://schemas.microsoft.com/office/drawing/2014/main" id="{1CDFC16F-4B42-C044-BC67-81A806857C58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735393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262" name="Graphic 261" descr="Two Men">
                    <a:extLst>
                      <a:ext uri="{FF2B5EF4-FFF2-40B4-BE49-F238E27FC236}">
                        <a16:creationId xmlns:a16="http://schemas.microsoft.com/office/drawing/2014/main" id="{A266D928-71FA-9C41-BA0F-BED0FD5FEB9C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047567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263" name="Graphic 262" descr="Two Men">
                    <a:extLst>
                      <a:ext uri="{FF2B5EF4-FFF2-40B4-BE49-F238E27FC236}">
                        <a16:creationId xmlns:a16="http://schemas.microsoft.com/office/drawing/2014/main" id="{414EA475-4F60-5544-B4DC-C17FC59299D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357088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264" name="Graphic 263" descr="Two Men">
                    <a:extLst>
                      <a:ext uri="{FF2B5EF4-FFF2-40B4-BE49-F238E27FC236}">
                        <a16:creationId xmlns:a16="http://schemas.microsoft.com/office/drawing/2014/main" id="{214CD831-60CD-4649-8AA0-0DF8B38CE869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669262" y="1219200"/>
                    <a:ext cx="457200" cy="457200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256" name="Group 255">
                  <a:extLst>
                    <a:ext uri="{FF2B5EF4-FFF2-40B4-BE49-F238E27FC236}">
                      <a16:creationId xmlns:a16="http://schemas.microsoft.com/office/drawing/2014/main" id="{7AC7DEFE-30DD-B945-99E6-52914C2EC2F7}"/>
                    </a:ext>
                  </a:extLst>
                </p:cNvPr>
                <p:cNvGrpSpPr/>
                <p:nvPr/>
              </p:nvGrpSpPr>
              <p:grpSpPr>
                <a:xfrm>
                  <a:off x="4143229" y="1219200"/>
                  <a:ext cx="897939" cy="295124"/>
                  <a:chOff x="1735393" y="1219200"/>
                  <a:chExt cx="1391069" cy="457200"/>
                </a:xfrm>
                <a:grpFill/>
              </p:grpSpPr>
              <p:pic>
                <p:nvPicPr>
                  <p:cNvPr id="257" name="Graphic 256" descr="Two Men">
                    <a:extLst>
                      <a:ext uri="{FF2B5EF4-FFF2-40B4-BE49-F238E27FC236}">
                        <a16:creationId xmlns:a16="http://schemas.microsoft.com/office/drawing/2014/main" id="{94298C67-FCE7-8B48-B6BB-B2CA988BCCFC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735393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258" name="Graphic 257" descr="Two Men">
                    <a:extLst>
                      <a:ext uri="{FF2B5EF4-FFF2-40B4-BE49-F238E27FC236}">
                        <a16:creationId xmlns:a16="http://schemas.microsoft.com/office/drawing/2014/main" id="{0F4E9789-F98B-9246-88B4-387B6A17955B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047567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259" name="Graphic 258" descr="Two Men">
                    <a:extLst>
                      <a:ext uri="{FF2B5EF4-FFF2-40B4-BE49-F238E27FC236}">
                        <a16:creationId xmlns:a16="http://schemas.microsoft.com/office/drawing/2014/main" id="{47F6C76C-907E-C64F-A13C-58FD2F782D1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357088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260" name="Graphic 259" descr="Two Men">
                    <a:extLst>
                      <a:ext uri="{FF2B5EF4-FFF2-40B4-BE49-F238E27FC236}">
                        <a16:creationId xmlns:a16="http://schemas.microsoft.com/office/drawing/2014/main" id="{23E09C54-D0C6-2A49-BB21-027545433B3A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669262" y="1219200"/>
                    <a:ext cx="457200" cy="457200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232" name="Group 231">
                <a:extLst>
                  <a:ext uri="{FF2B5EF4-FFF2-40B4-BE49-F238E27FC236}">
                    <a16:creationId xmlns:a16="http://schemas.microsoft.com/office/drawing/2014/main" id="{D62B5D69-3937-D847-9BA8-0B19D38B3EA1}"/>
                  </a:ext>
                </a:extLst>
              </p:cNvPr>
              <p:cNvGrpSpPr/>
              <p:nvPr/>
            </p:nvGrpSpPr>
            <p:grpSpPr>
              <a:xfrm>
                <a:off x="8148696" y="1219200"/>
                <a:ext cx="3305775" cy="295124"/>
                <a:chOff x="1735393" y="1219200"/>
                <a:chExt cx="3305775" cy="295124"/>
              </a:xfrm>
              <a:grpFill/>
            </p:grpSpPr>
            <p:grpSp>
              <p:nvGrpSpPr>
                <p:cNvPr id="233" name="Group 232">
                  <a:extLst>
                    <a:ext uri="{FF2B5EF4-FFF2-40B4-BE49-F238E27FC236}">
                      <a16:creationId xmlns:a16="http://schemas.microsoft.com/office/drawing/2014/main" id="{4116CFB9-25C0-4249-951F-87E730879A65}"/>
                    </a:ext>
                  </a:extLst>
                </p:cNvPr>
                <p:cNvGrpSpPr/>
                <p:nvPr/>
              </p:nvGrpSpPr>
              <p:grpSpPr>
                <a:xfrm>
                  <a:off x="1735393" y="1219200"/>
                  <a:ext cx="897939" cy="295124"/>
                  <a:chOff x="1735393" y="1219200"/>
                  <a:chExt cx="1391069" cy="457200"/>
                </a:xfrm>
                <a:grpFill/>
              </p:grpSpPr>
              <p:pic>
                <p:nvPicPr>
                  <p:cNvPr id="249" name="Graphic 248" descr="Two Men">
                    <a:extLst>
                      <a:ext uri="{FF2B5EF4-FFF2-40B4-BE49-F238E27FC236}">
                        <a16:creationId xmlns:a16="http://schemas.microsoft.com/office/drawing/2014/main" id="{CE31E929-FC6A-034C-838E-7F308DA78CE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735393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250" name="Graphic 249" descr="Two Men">
                    <a:extLst>
                      <a:ext uri="{FF2B5EF4-FFF2-40B4-BE49-F238E27FC236}">
                        <a16:creationId xmlns:a16="http://schemas.microsoft.com/office/drawing/2014/main" id="{D72BE7FB-E262-794A-A9AD-FEA528E1D9E0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047567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251" name="Graphic 250" descr="Two Men">
                    <a:extLst>
                      <a:ext uri="{FF2B5EF4-FFF2-40B4-BE49-F238E27FC236}">
                        <a16:creationId xmlns:a16="http://schemas.microsoft.com/office/drawing/2014/main" id="{DF198243-4B2D-924D-A000-5798E38A99A1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357088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252" name="Graphic 251" descr="Two Men">
                    <a:extLst>
                      <a:ext uri="{FF2B5EF4-FFF2-40B4-BE49-F238E27FC236}">
                        <a16:creationId xmlns:a16="http://schemas.microsoft.com/office/drawing/2014/main" id="{3C3A6EC4-C7C0-8A46-84C4-FED742E792E9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669262" y="1219200"/>
                    <a:ext cx="457200" cy="457200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234" name="Group 233">
                  <a:extLst>
                    <a:ext uri="{FF2B5EF4-FFF2-40B4-BE49-F238E27FC236}">
                      <a16:creationId xmlns:a16="http://schemas.microsoft.com/office/drawing/2014/main" id="{40DC8A0B-39C6-A145-BA34-83096EA32E4E}"/>
                    </a:ext>
                  </a:extLst>
                </p:cNvPr>
                <p:cNvGrpSpPr/>
                <p:nvPr/>
              </p:nvGrpSpPr>
              <p:grpSpPr>
                <a:xfrm>
                  <a:off x="2538005" y="1219200"/>
                  <a:ext cx="897939" cy="295124"/>
                  <a:chOff x="1735393" y="1219200"/>
                  <a:chExt cx="1391069" cy="457200"/>
                </a:xfrm>
                <a:grpFill/>
              </p:grpSpPr>
              <p:pic>
                <p:nvPicPr>
                  <p:cNvPr id="245" name="Graphic 244" descr="Two Men">
                    <a:extLst>
                      <a:ext uri="{FF2B5EF4-FFF2-40B4-BE49-F238E27FC236}">
                        <a16:creationId xmlns:a16="http://schemas.microsoft.com/office/drawing/2014/main" id="{4C6F7A41-962F-654D-9828-BA44BB66C171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735393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246" name="Graphic 245" descr="Two Men">
                    <a:extLst>
                      <a:ext uri="{FF2B5EF4-FFF2-40B4-BE49-F238E27FC236}">
                        <a16:creationId xmlns:a16="http://schemas.microsoft.com/office/drawing/2014/main" id="{C0BE631A-5845-AF48-8D9C-ADD99881C4C1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047567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247" name="Graphic 246" descr="Two Men">
                    <a:extLst>
                      <a:ext uri="{FF2B5EF4-FFF2-40B4-BE49-F238E27FC236}">
                        <a16:creationId xmlns:a16="http://schemas.microsoft.com/office/drawing/2014/main" id="{E269D36A-5F6D-4348-907F-3385042EE01C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357088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248" name="Graphic 247" descr="Two Men">
                    <a:extLst>
                      <a:ext uri="{FF2B5EF4-FFF2-40B4-BE49-F238E27FC236}">
                        <a16:creationId xmlns:a16="http://schemas.microsoft.com/office/drawing/2014/main" id="{3F492010-C8AA-EF40-91E4-91A1E406408C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669262" y="1219200"/>
                    <a:ext cx="457200" cy="457200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235" name="Group 234">
                  <a:extLst>
                    <a:ext uri="{FF2B5EF4-FFF2-40B4-BE49-F238E27FC236}">
                      <a16:creationId xmlns:a16="http://schemas.microsoft.com/office/drawing/2014/main" id="{918BF02A-2FFC-E746-ADFC-8B1112A2029A}"/>
                    </a:ext>
                  </a:extLst>
                </p:cNvPr>
                <p:cNvGrpSpPr/>
                <p:nvPr/>
              </p:nvGrpSpPr>
              <p:grpSpPr>
                <a:xfrm>
                  <a:off x="3340617" y="1219200"/>
                  <a:ext cx="897939" cy="295124"/>
                  <a:chOff x="1735393" y="1219200"/>
                  <a:chExt cx="1391069" cy="457200"/>
                </a:xfrm>
                <a:grpFill/>
              </p:grpSpPr>
              <p:pic>
                <p:nvPicPr>
                  <p:cNvPr id="241" name="Graphic 240" descr="Two Men">
                    <a:extLst>
                      <a:ext uri="{FF2B5EF4-FFF2-40B4-BE49-F238E27FC236}">
                        <a16:creationId xmlns:a16="http://schemas.microsoft.com/office/drawing/2014/main" id="{46D1DF98-7BB3-2C4C-902D-9F39E2538BC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735393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242" name="Graphic 241" descr="Two Men">
                    <a:extLst>
                      <a:ext uri="{FF2B5EF4-FFF2-40B4-BE49-F238E27FC236}">
                        <a16:creationId xmlns:a16="http://schemas.microsoft.com/office/drawing/2014/main" id="{35CE9378-1EED-7C4D-88D3-793E88990B6E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047567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243" name="Graphic 242" descr="Two Men">
                    <a:extLst>
                      <a:ext uri="{FF2B5EF4-FFF2-40B4-BE49-F238E27FC236}">
                        <a16:creationId xmlns:a16="http://schemas.microsoft.com/office/drawing/2014/main" id="{7E8D36EA-8E50-7244-B08E-644E4559A420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357088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244" name="Graphic 243" descr="Two Men">
                    <a:extLst>
                      <a:ext uri="{FF2B5EF4-FFF2-40B4-BE49-F238E27FC236}">
                        <a16:creationId xmlns:a16="http://schemas.microsoft.com/office/drawing/2014/main" id="{E0C690DB-C57A-7848-B8E0-F9F150486D64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669262" y="1219200"/>
                    <a:ext cx="457200" cy="457200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236" name="Group 235">
                  <a:extLst>
                    <a:ext uri="{FF2B5EF4-FFF2-40B4-BE49-F238E27FC236}">
                      <a16:creationId xmlns:a16="http://schemas.microsoft.com/office/drawing/2014/main" id="{D8CB6EEB-D930-E548-B7AD-BDB1E174AE6B}"/>
                    </a:ext>
                  </a:extLst>
                </p:cNvPr>
                <p:cNvGrpSpPr/>
                <p:nvPr/>
              </p:nvGrpSpPr>
              <p:grpSpPr>
                <a:xfrm>
                  <a:off x="4143229" y="1219200"/>
                  <a:ext cx="897939" cy="295124"/>
                  <a:chOff x="1735393" y="1219200"/>
                  <a:chExt cx="1391069" cy="457200"/>
                </a:xfrm>
                <a:grpFill/>
              </p:grpSpPr>
              <p:pic>
                <p:nvPicPr>
                  <p:cNvPr id="237" name="Graphic 236" descr="Two Men">
                    <a:extLst>
                      <a:ext uri="{FF2B5EF4-FFF2-40B4-BE49-F238E27FC236}">
                        <a16:creationId xmlns:a16="http://schemas.microsoft.com/office/drawing/2014/main" id="{0E9C576F-2482-1740-A0F0-6F25BE9FD6BC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735393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238" name="Graphic 237" descr="Two Men">
                    <a:extLst>
                      <a:ext uri="{FF2B5EF4-FFF2-40B4-BE49-F238E27FC236}">
                        <a16:creationId xmlns:a16="http://schemas.microsoft.com/office/drawing/2014/main" id="{7D164C8D-D647-0949-B216-79D453D1141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047567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239" name="Graphic 238" descr="Two Men">
                    <a:extLst>
                      <a:ext uri="{FF2B5EF4-FFF2-40B4-BE49-F238E27FC236}">
                        <a16:creationId xmlns:a16="http://schemas.microsoft.com/office/drawing/2014/main" id="{CB48DCB8-EF1E-5F4C-ACF4-9C0A21567821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357088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240" name="Graphic 239" descr="Two Men">
                    <a:extLst>
                      <a:ext uri="{FF2B5EF4-FFF2-40B4-BE49-F238E27FC236}">
                        <a16:creationId xmlns:a16="http://schemas.microsoft.com/office/drawing/2014/main" id="{A06977B1-F631-2744-BAC6-B1DADD689529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669262" y="1219200"/>
                    <a:ext cx="457200" cy="457200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66" name="Group 165">
              <a:extLst>
                <a:ext uri="{FF2B5EF4-FFF2-40B4-BE49-F238E27FC236}">
                  <a16:creationId xmlns:a16="http://schemas.microsoft.com/office/drawing/2014/main" id="{B764173D-55D1-3F44-9E43-2C57CD0F31DC}"/>
                </a:ext>
              </a:extLst>
            </p:cNvPr>
            <p:cNvGrpSpPr/>
            <p:nvPr/>
          </p:nvGrpSpPr>
          <p:grpSpPr>
            <a:xfrm>
              <a:off x="2894385" y="1553483"/>
              <a:ext cx="8955111" cy="271926"/>
              <a:chOff x="1735393" y="1504707"/>
              <a:chExt cx="9719078" cy="295124"/>
            </a:xfrm>
            <a:grpFill/>
          </p:grpSpPr>
          <p:grpSp>
            <p:nvGrpSpPr>
              <p:cNvPr id="167" name="Group 166">
                <a:extLst>
                  <a:ext uri="{FF2B5EF4-FFF2-40B4-BE49-F238E27FC236}">
                    <a16:creationId xmlns:a16="http://schemas.microsoft.com/office/drawing/2014/main" id="{FAFC70F1-FEAC-9741-BC5D-79A47860BE89}"/>
                  </a:ext>
                </a:extLst>
              </p:cNvPr>
              <p:cNvGrpSpPr/>
              <p:nvPr/>
            </p:nvGrpSpPr>
            <p:grpSpPr>
              <a:xfrm>
                <a:off x="1735393" y="1504707"/>
                <a:ext cx="3305775" cy="295124"/>
                <a:chOff x="1735393" y="1219200"/>
                <a:chExt cx="3305775" cy="295124"/>
              </a:xfrm>
              <a:grpFill/>
            </p:grpSpPr>
            <p:grpSp>
              <p:nvGrpSpPr>
                <p:cNvPr id="210" name="Group 209">
                  <a:extLst>
                    <a:ext uri="{FF2B5EF4-FFF2-40B4-BE49-F238E27FC236}">
                      <a16:creationId xmlns:a16="http://schemas.microsoft.com/office/drawing/2014/main" id="{4C1FD23C-4E69-9140-8B2A-A51792F0F0E3}"/>
                    </a:ext>
                  </a:extLst>
                </p:cNvPr>
                <p:cNvGrpSpPr/>
                <p:nvPr/>
              </p:nvGrpSpPr>
              <p:grpSpPr>
                <a:xfrm>
                  <a:off x="1735393" y="1219200"/>
                  <a:ext cx="897939" cy="295124"/>
                  <a:chOff x="1735393" y="1219200"/>
                  <a:chExt cx="1391069" cy="457200"/>
                </a:xfrm>
                <a:grpFill/>
              </p:grpSpPr>
              <p:pic>
                <p:nvPicPr>
                  <p:cNvPr id="226" name="Graphic 225" descr="Two Men">
                    <a:extLst>
                      <a:ext uri="{FF2B5EF4-FFF2-40B4-BE49-F238E27FC236}">
                        <a16:creationId xmlns:a16="http://schemas.microsoft.com/office/drawing/2014/main" id="{C063172A-0B34-2C48-A89A-88B8A34DF45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735393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227" name="Graphic 226" descr="Two Men">
                    <a:extLst>
                      <a:ext uri="{FF2B5EF4-FFF2-40B4-BE49-F238E27FC236}">
                        <a16:creationId xmlns:a16="http://schemas.microsoft.com/office/drawing/2014/main" id="{FF21521E-7DFD-D04F-A85D-736AB95DEB6F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047567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228" name="Graphic 227" descr="Two Men">
                    <a:extLst>
                      <a:ext uri="{FF2B5EF4-FFF2-40B4-BE49-F238E27FC236}">
                        <a16:creationId xmlns:a16="http://schemas.microsoft.com/office/drawing/2014/main" id="{B3B688E0-84BF-D641-8AEB-1DEA6ADD7DB2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357088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229" name="Graphic 228" descr="Two Men">
                    <a:extLst>
                      <a:ext uri="{FF2B5EF4-FFF2-40B4-BE49-F238E27FC236}">
                        <a16:creationId xmlns:a16="http://schemas.microsoft.com/office/drawing/2014/main" id="{F8FD5BB7-7B09-4C46-88A2-2D72A6E14B6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669262" y="1219200"/>
                    <a:ext cx="457200" cy="457200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211" name="Group 210">
                  <a:extLst>
                    <a:ext uri="{FF2B5EF4-FFF2-40B4-BE49-F238E27FC236}">
                      <a16:creationId xmlns:a16="http://schemas.microsoft.com/office/drawing/2014/main" id="{496F940A-1AA1-4846-9A85-3402C0549FEE}"/>
                    </a:ext>
                  </a:extLst>
                </p:cNvPr>
                <p:cNvGrpSpPr/>
                <p:nvPr/>
              </p:nvGrpSpPr>
              <p:grpSpPr>
                <a:xfrm>
                  <a:off x="2538005" y="1219200"/>
                  <a:ext cx="897939" cy="295124"/>
                  <a:chOff x="1735393" y="1219200"/>
                  <a:chExt cx="1391069" cy="457200"/>
                </a:xfrm>
                <a:grpFill/>
              </p:grpSpPr>
              <p:pic>
                <p:nvPicPr>
                  <p:cNvPr id="222" name="Graphic 221" descr="Two Men">
                    <a:extLst>
                      <a:ext uri="{FF2B5EF4-FFF2-40B4-BE49-F238E27FC236}">
                        <a16:creationId xmlns:a16="http://schemas.microsoft.com/office/drawing/2014/main" id="{DA96A301-E94F-8745-892F-39D188E02E41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735393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223" name="Graphic 222" descr="Two Men">
                    <a:extLst>
                      <a:ext uri="{FF2B5EF4-FFF2-40B4-BE49-F238E27FC236}">
                        <a16:creationId xmlns:a16="http://schemas.microsoft.com/office/drawing/2014/main" id="{833095E7-0F9E-BE4E-AFE7-8331F023B12B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047567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224" name="Graphic 223" descr="Two Men">
                    <a:extLst>
                      <a:ext uri="{FF2B5EF4-FFF2-40B4-BE49-F238E27FC236}">
                        <a16:creationId xmlns:a16="http://schemas.microsoft.com/office/drawing/2014/main" id="{2CDE934B-36B0-A24F-8ED1-C01A5A58369A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357088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225" name="Graphic 224" descr="Two Men">
                    <a:extLst>
                      <a:ext uri="{FF2B5EF4-FFF2-40B4-BE49-F238E27FC236}">
                        <a16:creationId xmlns:a16="http://schemas.microsoft.com/office/drawing/2014/main" id="{82ABEE54-E557-5747-A404-9AFDA8AD7DB8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669262" y="1219200"/>
                    <a:ext cx="457200" cy="457200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212" name="Group 211">
                  <a:extLst>
                    <a:ext uri="{FF2B5EF4-FFF2-40B4-BE49-F238E27FC236}">
                      <a16:creationId xmlns:a16="http://schemas.microsoft.com/office/drawing/2014/main" id="{2EBF7EF4-89FC-B04B-8BC8-8E1A43F314DC}"/>
                    </a:ext>
                  </a:extLst>
                </p:cNvPr>
                <p:cNvGrpSpPr/>
                <p:nvPr/>
              </p:nvGrpSpPr>
              <p:grpSpPr>
                <a:xfrm>
                  <a:off x="3340617" y="1219200"/>
                  <a:ext cx="897939" cy="295124"/>
                  <a:chOff x="1735393" y="1219200"/>
                  <a:chExt cx="1391069" cy="457200"/>
                </a:xfrm>
                <a:grpFill/>
              </p:grpSpPr>
              <p:pic>
                <p:nvPicPr>
                  <p:cNvPr id="218" name="Graphic 217" descr="Two Men">
                    <a:extLst>
                      <a:ext uri="{FF2B5EF4-FFF2-40B4-BE49-F238E27FC236}">
                        <a16:creationId xmlns:a16="http://schemas.microsoft.com/office/drawing/2014/main" id="{6C5D03FB-EEFD-8641-A9D7-F56211210FFA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735393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219" name="Graphic 218" descr="Two Men">
                    <a:extLst>
                      <a:ext uri="{FF2B5EF4-FFF2-40B4-BE49-F238E27FC236}">
                        <a16:creationId xmlns:a16="http://schemas.microsoft.com/office/drawing/2014/main" id="{69EE6BE3-5E4B-6243-88E5-4FD2323E965B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047567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220" name="Graphic 219" descr="Two Men">
                    <a:extLst>
                      <a:ext uri="{FF2B5EF4-FFF2-40B4-BE49-F238E27FC236}">
                        <a16:creationId xmlns:a16="http://schemas.microsoft.com/office/drawing/2014/main" id="{FD6B1990-D55B-6140-B278-3C65BD396881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357088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221" name="Graphic 220" descr="Two Men">
                    <a:extLst>
                      <a:ext uri="{FF2B5EF4-FFF2-40B4-BE49-F238E27FC236}">
                        <a16:creationId xmlns:a16="http://schemas.microsoft.com/office/drawing/2014/main" id="{C6297BE7-2460-BA41-AD65-3C6FC4847EA3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669262" y="1219200"/>
                    <a:ext cx="457200" cy="457200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213" name="Group 212">
                  <a:extLst>
                    <a:ext uri="{FF2B5EF4-FFF2-40B4-BE49-F238E27FC236}">
                      <a16:creationId xmlns:a16="http://schemas.microsoft.com/office/drawing/2014/main" id="{A4CC3C42-86F6-2E40-BAF4-1CBB73FE634F}"/>
                    </a:ext>
                  </a:extLst>
                </p:cNvPr>
                <p:cNvGrpSpPr/>
                <p:nvPr/>
              </p:nvGrpSpPr>
              <p:grpSpPr>
                <a:xfrm>
                  <a:off x="4143229" y="1219200"/>
                  <a:ext cx="897939" cy="295124"/>
                  <a:chOff x="1735393" y="1219200"/>
                  <a:chExt cx="1391069" cy="457200"/>
                </a:xfrm>
                <a:grpFill/>
              </p:grpSpPr>
              <p:pic>
                <p:nvPicPr>
                  <p:cNvPr id="214" name="Graphic 213" descr="Two Men">
                    <a:extLst>
                      <a:ext uri="{FF2B5EF4-FFF2-40B4-BE49-F238E27FC236}">
                        <a16:creationId xmlns:a16="http://schemas.microsoft.com/office/drawing/2014/main" id="{27720608-00EF-8444-B8AB-014EE9C4130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735393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215" name="Graphic 214" descr="Two Men">
                    <a:extLst>
                      <a:ext uri="{FF2B5EF4-FFF2-40B4-BE49-F238E27FC236}">
                        <a16:creationId xmlns:a16="http://schemas.microsoft.com/office/drawing/2014/main" id="{26FD9B8D-3107-2C43-9C39-709504384CA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047567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216" name="Graphic 215" descr="Two Men">
                    <a:extLst>
                      <a:ext uri="{FF2B5EF4-FFF2-40B4-BE49-F238E27FC236}">
                        <a16:creationId xmlns:a16="http://schemas.microsoft.com/office/drawing/2014/main" id="{5BC85499-E6D2-AA48-BB4E-8EBDA6AFD75C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357088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217" name="Graphic 216" descr="Two Men">
                    <a:extLst>
                      <a:ext uri="{FF2B5EF4-FFF2-40B4-BE49-F238E27FC236}">
                        <a16:creationId xmlns:a16="http://schemas.microsoft.com/office/drawing/2014/main" id="{DA8A5219-2793-1B4E-9ECA-F70A659FD14C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669262" y="1219200"/>
                    <a:ext cx="457200" cy="457200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168" name="Group 167">
                <a:extLst>
                  <a:ext uri="{FF2B5EF4-FFF2-40B4-BE49-F238E27FC236}">
                    <a16:creationId xmlns:a16="http://schemas.microsoft.com/office/drawing/2014/main" id="{076B1E9D-DB16-3A4C-9485-70233622333C}"/>
                  </a:ext>
                </a:extLst>
              </p:cNvPr>
              <p:cNvGrpSpPr/>
              <p:nvPr/>
            </p:nvGrpSpPr>
            <p:grpSpPr>
              <a:xfrm>
                <a:off x="4945841" y="1504707"/>
                <a:ext cx="3305775" cy="295124"/>
                <a:chOff x="1735393" y="1219200"/>
                <a:chExt cx="3305775" cy="295124"/>
              </a:xfrm>
              <a:grpFill/>
            </p:grpSpPr>
            <p:grpSp>
              <p:nvGrpSpPr>
                <p:cNvPr id="190" name="Group 189">
                  <a:extLst>
                    <a:ext uri="{FF2B5EF4-FFF2-40B4-BE49-F238E27FC236}">
                      <a16:creationId xmlns:a16="http://schemas.microsoft.com/office/drawing/2014/main" id="{C9E9AB63-28F6-6148-A427-799935047FB1}"/>
                    </a:ext>
                  </a:extLst>
                </p:cNvPr>
                <p:cNvGrpSpPr/>
                <p:nvPr/>
              </p:nvGrpSpPr>
              <p:grpSpPr>
                <a:xfrm>
                  <a:off x="1735393" y="1219200"/>
                  <a:ext cx="897939" cy="295124"/>
                  <a:chOff x="1735393" y="1219200"/>
                  <a:chExt cx="1391069" cy="457200"/>
                </a:xfrm>
                <a:grpFill/>
              </p:grpSpPr>
              <p:pic>
                <p:nvPicPr>
                  <p:cNvPr id="206" name="Graphic 205" descr="Two Men">
                    <a:extLst>
                      <a:ext uri="{FF2B5EF4-FFF2-40B4-BE49-F238E27FC236}">
                        <a16:creationId xmlns:a16="http://schemas.microsoft.com/office/drawing/2014/main" id="{44B6E0DB-DC9D-8B4D-A15F-1F7C37EC11BE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735393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207" name="Graphic 206" descr="Two Men">
                    <a:extLst>
                      <a:ext uri="{FF2B5EF4-FFF2-40B4-BE49-F238E27FC236}">
                        <a16:creationId xmlns:a16="http://schemas.microsoft.com/office/drawing/2014/main" id="{4AB15171-1D72-CC4D-BA60-5909CAE0FEC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047567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208" name="Graphic 207" descr="Two Men">
                    <a:extLst>
                      <a:ext uri="{FF2B5EF4-FFF2-40B4-BE49-F238E27FC236}">
                        <a16:creationId xmlns:a16="http://schemas.microsoft.com/office/drawing/2014/main" id="{48EC59CA-9AE9-1E4E-B88A-D5DE49F6CABF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357088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209" name="Graphic 208" descr="Two Men">
                    <a:extLst>
                      <a:ext uri="{FF2B5EF4-FFF2-40B4-BE49-F238E27FC236}">
                        <a16:creationId xmlns:a16="http://schemas.microsoft.com/office/drawing/2014/main" id="{186BE5D8-C873-F345-A5A0-D0E36300576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669262" y="1219200"/>
                    <a:ext cx="457200" cy="457200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91" name="Group 190">
                  <a:extLst>
                    <a:ext uri="{FF2B5EF4-FFF2-40B4-BE49-F238E27FC236}">
                      <a16:creationId xmlns:a16="http://schemas.microsoft.com/office/drawing/2014/main" id="{2FF08ED8-F20D-964E-A1AA-E0B943BFA507}"/>
                    </a:ext>
                  </a:extLst>
                </p:cNvPr>
                <p:cNvGrpSpPr/>
                <p:nvPr/>
              </p:nvGrpSpPr>
              <p:grpSpPr>
                <a:xfrm>
                  <a:off x="2538005" y="1219200"/>
                  <a:ext cx="897939" cy="295124"/>
                  <a:chOff x="1735393" y="1219200"/>
                  <a:chExt cx="1391069" cy="457200"/>
                </a:xfrm>
                <a:grpFill/>
              </p:grpSpPr>
              <p:pic>
                <p:nvPicPr>
                  <p:cNvPr id="202" name="Graphic 201" descr="Two Men">
                    <a:extLst>
                      <a:ext uri="{FF2B5EF4-FFF2-40B4-BE49-F238E27FC236}">
                        <a16:creationId xmlns:a16="http://schemas.microsoft.com/office/drawing/2014/main" id="{D0E031D1-A9E2-7A42-8948-AB5BD130995C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735393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203" name="Graphic 202" descr="Two Men">
                    <a:extLst>
                      <a:ext uri="{FF2B5EF4-FFF2-40B4-BE49-F238E27FC236}">
                        <a16:creationId xmlns:a16="http://schemas.microsoft.com/office/drawing/2014/main" id="{797006C3-AD96-A643-984D-4BD7F49EB551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047567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204" name="Graphic 203" descr="Two Men">
                    <a:extLst>
                      <a:ext uri="{FF2B5EF4-FFF2-40B4-BE49-F238E27FC236}">
                        <a16:creationId xmlns:a16="http://schemas.microsoft.com/office/drawing/2014/main" id="{42941104-D432-064B-A1D5-07334ADC23F1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357088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205" name="Graphic 204" descr="Two Men">
                    <a:extLst>
                      <a:ext uri="{FF2B5EF4-FFF2-40B4-BE49-F238E27FC236}">
                        <a16:creationId xmlns:a16="http://schemas.microsoft.com/office/drawing/2014/main" id="{FAEAD90A-1A8F-FA47-9AB8-B09D2DFE9A70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669262" y="1219200"/>
                    <a:ext cx="457200" cy="457200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92" name="Group 191">
                  <a:extLst>
                    <a:ext uri="{FF2B5EF4-FFF2-40B4-BE49-F238E27FC236}">
                      <a16:creationId xmlns:a16="http://schemas.microsoft.com/office/drawing/2014/main" id="{68E7D301-9363-EE4D-BB65-B61233F384E1}"/>
                    </a:ext>
                  </a:extLst>
                </p:cNvPr>
                <p:cNvGrpSpPr/>
                <p:nvPr/>
              </p:nvGrpSpPr>
              <p:grpSpPr>
                <a:xfrm>
                  <a:off x="3340617" y="1219200"/>
                  <a:ext cx="897939" cy="295124"/>
                  <a:chOff x="1735393" y="1219200"/>
                  <a:chExt cx="1391069" cy="457200"/>
                </a:xfrm>
                <a:grpFill/>
              </p:grpSpPr>
              <p:pic>
                <p:nvPicPr>
                  <p:cNvPr id="198" name="Graphic 197" descr="Two Men">
                    <a:extLst>
                      <a:ext uri="{FF2B5EF4-FFF2-40B4-BE49-F238E27FC236}">
                        <a16:creationId xmlns:a16="http://schemas.microsoft.com/office/drawing/2014/main" id="{755F9387-31FE-054A-B099-04AB5AD5FCC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735393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199" name="Graphic 198" descr="Two Men">
                    <a:extLst>
                      <a:ext uri="{FF2B5EF4-FFF2-40B4-BE49-F238E27FC236}">
                        <a16:creationId xmlns:a16="http://schemas.microsoft.com/office/drawing/2014/main" id="{C3700AB0-B408-C447-9739-9C1A326D50AF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047567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200" name="Graphic 199" descr="Two Men">
                    <a:extLst>
                      <a:ext uri="{FF2B5EF4-FFF2-40B4-BE49-F238E27FC236}">
                        <a16:creationId xmlns:a16="http://schemas.microsoft.com/office/drawing/2014/main" id="{F3C81B8A-A9CC-3949-91E5-2D95F6C63E14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357088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201" name="Graphic 200" descr="Two Men">
                    <a:extLst>
                      <a:ext uri="{FF2B5EF4-FFF2-40B4-BE49-F238E27FC236}">
                        <a16:creationId xmlns:a16="http://schemas.microsoft.com/office/drawing/2014/main" id="{28C63FB1-06B6-9B4A-8B3D-E6D652D6FBC9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669262" y="1219200"/>
                    <a:ext cx="457200" cy="457200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93" name="Group 192">
                  <a:extLst>
                    <a:ext uri="{FF2B5EF4-FFF2-40B4-BE49-F238E27FC236}">
                      <a16:creationId xmlns:a16="http://schemas.microsoft.com/office/drawing/2014/main" id="{385010C1-F1A9-614E-B9B0-351778FF3850}"/>
                    </a:ext>
                  </a:extLst>
                </p:cNvPr>
                <p:cNvGrpSpPr/>
                <p:nvPr/>
              </p:nvGrpSpPr>
              <p:grpSpPr>
                <a:xfrm>
                  <a:off x="4143229" y="1219200"/>
                  <a:ext cx="897939" cy="295124"/>
                  <a:chOff x="1735393" y="1219200"/>
                  <a:chExt cx="1391069" cy="457200"/>
                </a:xfrm>
                <a:grpFill/>
              </p:grpSpPr>
              <p:pic>
                <p:nvPicPr>
                  <p:cNvPr id="194" name="Graphic 193" descr="Two Men">
                    <a:extLst>
                      <a:ext uri="{FF2B5EF4-FFF2-40B4-BE49-F238E27FC236}">
                        <a16:creationId xmlns:a16="http://schemas.microsoft.com/office/drawing/2014/main" id="{050F3B97-FEF1-BD4E-87E9-A78D3579783E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735393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195" name="Graphic 194" descr="Two Men">
                    <a:extLst>
                      <a:ext uri="{FF2B5EF4-FFF2-40B4-BE49-F238E27FC236}">
                        <a16:creationId xmlns:a16="http://schemas.microsoft.com/office/drawing/2014/main" id="{0355169A-AA55-F14F-AE60-3CF9FFFA8D4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047567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196" name="Graphic 195" descr="Two Men">
                    <a:extLst>
                      <a:ext uri="{FF2B5EF4-FFF2-40B4-BE49-F238E27FC236}">
                        <a16:creationId xmlns:a16="http://schemas.microsoft.com/office/drawing/2014/main" id="{986B5DAB-02AD-1F4B-A9C3-41EC880C2E3B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357088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197" name="Graphic 196" descr="Two Men">
                    <a:extLst>
                      <a:ext uri="{FF2B5EF4-FFF2-40B4-BE49-F238E27FC236}">
                        <a16:creationId xmlns:a16="http://schemas.microsoft.com/office/drawing/2014/main" id="{623EB85A-9DD8-CD41-9D74-1B34BB1FB952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669262" y="1219200"/>
                    <a:ext cx="457200" cy="457200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169" name="Group 168">
                <a:extLst>
                  <a:ext uri="{FF2B5EF4-FFF2-40B4-BE49-F238E27FC236}">
                    <a16:creationId xmlns:a16="http://schemas.microsoft.com/office/drawing/2014/main" id="{53F39401-A64B-9049-8388-3BB69D8142D3}"/>
                  </a:ext>
                </a:extLst>
              </p:cNvPr>
              <p:cNvGrpSpPr/>
              <p:nvPr/>
            </p:nvGrpSpPr>
            <p:grpSpPr>
              <a:xfrm>
                <a:off x="8148696" y="1504707"/>
                <a:ext cx="3305775" cy="295124"/>
                <a:chOff x="1735393" y="1219200"/>
                <a:chExt cx="3305775" cy="295124"/>
              </a:xfrm>
              <a:grpFill/>
            </p:grpSpPr>
            <p:grpSp>
              <p:nvGrpSpPr>
                <p:cNvPr id="170" name="Group 169">
                  <a:extLst>
                    <a:ext uri="{FF2B5EF4-FFF2-40B4-BE49-F238E27FC236}">
                      <a16:creationId xmlns:a16="http://schemas.microsoft.com/office/drawing/2014/main" id="{BA7F369C-E6F3-6F4E-9545-98682E891DE8}"/>
                    </a:ext>
                  </a:extLst>
                </p:cNvPr>
                <p:cNvGrpSpPr/>
                <p:nvPr/>
              </p:nvGrpSpPr>
              <p:grpSpPr>
                <a:xfrm>
                  <a:off x="1735393" y="1219200"/>
                  <a:ext cx="897939" cy="295124"/>
                  <a:chOff x="1735393" y="1219200"/>
                  <a:chExt cx="1391069" cy="457200"/>
                </a:xfrm>
                <a:grpFill/>
              </p:grpSpPr>
              <p:pic>
                <p:nvPicPr>
                  <p:cNvPr id="186" name="Graphic 185" descr="Two Men">
                    <a:extLst>
                      <a:ext uri="{FF2B5EF4-FFF2-40B4-BE49-F238E27FC236}">
                        <a16:creationId xmlns:a16="http://schemas.microsoft.com/office/drawing/2014/main" id="{C6A9E6EB-BAD2-F148-BF00-E531C3C12A4F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735393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187" name="Graphic 186" descr="Two Men">
                    <a:extLst>
                      <a:ext uri="{FF2B5EF4-FFF2-40B4-BE49-F238E27FC236}">
                        <a16:creationId xmlns:a16="http://schemas.microsoft.com/office/drawing/2014/main" id="{F91DAFE1-4D3B-6D4C-A9AB-C49F752E7B2A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047567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188" name="Graphic 187" descr="Two Men">
                    <a:extLst>
                      <a:ext uri="{FF2B5EF4-FFF2-40B4-BE49-F238E27FC236}">
                        <a16:creationId xmlns:a16="http://schemas.microsoft.com/office/drawing/2014/main" id="{AFBEFC56-3EF2-DA43-B044-C68147016ED4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357088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189" name="Graphic 188" descr="Two Men">
                    <a:extLst>
                      <a:ext uri="{FF2B5EF4-FFF2-40B4-BE49-F238E27FC236}">
                        <a16:creationId xmlns:a16="http://schemas.microsoft.com/office/drawing/2014/main" id="{080337B7-FBE3-7548-AE7A-D05841EE585C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669262" y="1219200"/>
                    <a:ext cx="457200" cy="457200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71" name="Group 170">
                  <a:extLst>
                    <a:ext uri="{FF2B5EF4-FFF2-40B4-BE49-F238E27FC236}">
                      <a16:creationId xmlns:a16="http://schemas.microsoft.com/office/drawing/2014/main" id="{90A4B30C-6CAF-F049-B6FB-B755DB711F0F}"/>
                    </a:ext>
                  </a:extLst>
                </p:cNvPr>
                <p:cNvGrpSpPr/>
                <p:nvPr/>
              </p:nvGrpSpPr>
              <p:grpSpPr>
                <a:xfrm>
                  <a:off x="2538005" y="1219200"/>
                  <a:ext cx="897939" cy="295124"/>
                  <a:chOff x="1735393" y="1219200"/>
                  <a:chExt cx="1391069" cy="457200"/>
                </a:xfrm>
                <a:grpFill/>
              </p:grpSpPr>
              <p:pic>
                <p:nvPicPr>
                  <p:cNvPr id="182" name="Graphic 181" descr="Two Men">
                    <a:extLst>
                      <a:ext uri="{FF2B5EF4-FFF2-40B4-BE49-F238E27FC236}">
                        <a16:creationId xmlns:a16="http://schemas.microsoft.com/office/drawing/2014/main" id="{48CB2225-5798-304F-8622-BCCB2E2C1063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735393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183" name="Graphic 182" descr="Two Men">
                    <a:extLst>
                      <a:ext uri="{FF2B5EF4-FFF2-40B4-BE49-F238E27FC236}">
                        <a16:creationId xmlns:a16="http://schemas.microsoft.com/office/drawing/2014/main" id="{5FFBFDE5-F627-4E43-BE59-05EDC39CD8A0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047567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184" name="Graphic 183" descr="Two Men">
                    <a:extLst>
                      <a:ext uri="{FF2B5EF4-FFF2-40B4-BE49-F238E27FC236}">
                        <a16:creationId xmlns:a16="http://schemas.microsoft.com/office/drawing/2014/main" id="{5FB05042-DB75-4A4A-9BD3-D73E3EF554D0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357088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185" name="Graphic 184" descr="Two Men">
                    <a:extLst>
                      <a:ext uri="{FF2B5EF4-FFF2-40B4-BE49-F238E27FC236}">
                        <a16:creationId xmlns:a16="http://schemas.microsoft.com/office/drawing/2014/main" id="{8B17B7F4-5AA6-BC44-A9AC-27F74172609E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669262" y="1219200"/>
                    <a:ext cx="457200" cy="457200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72" name="Group 171">
                  <a:extLst>
                    <a:ext uri="{FF2B5EF4-FFF2-40B4-BE49-F238E27FC236}">
                      <a16:creationId xmlns:a16="http://schemas.microsoft.com/office/drawing/2014/main" id="{A3B95BF4-6E2B-6A43-8739-39228030D91F}"/>
                    </a:ext>
                  </a:extLst>
                </p:cNvPr>
                <p:cNvGrpSpPr/>
                <p:nvPr/>
              </p:nvGrpSpPr>
              <p:grpSpPr>
                <a:xfrm>
                  <a:off x="3340617" y="1219200"/>
                  <a:ext cx="897939" cy="295124"/>
                  <a:chOff x="1735393" y="1219200"/>
                  <a:chExt cx="1391069" cy="457200"/>
                </a:xfrm>
                <a:grpFill/>
              </p:grpSpPr>
              <p:pic>
                <p:nvPicPr>
                  <p:cNvPr id="178" name="Graphic 177" descr="Two Men">
                    <a:extLst>
                      <a:ext uri="{FF2B5EF4-FFF2-40B4-BE49-F238E27FC236}">
                        <a16:creationId xmlns:a16="http://schemas.microsoft.com/office/drawing/2014/main" id="{3858102E-31C6-2C40-8EC4-D9D8FDD4598C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735393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179" name="Graphic 178" descr="Two Men">
                    <a:extLst>
                      <a:ext uri="{FF2B5EF4-FFF2-40B4-BE49-F238E27FC236}">
                        <a16:creationId xmlns:a16="http://schemas.microsoft.com/office/drawing/2014/main" id="{6D44213B-AC76-CF45-A7E1-97C1B73CB522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047567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180" name="Graphic 179" descr="Two Men">
                    <a:extLst>
                      <a:ext uri="{FF2B5EF4-FFF2-40B4-BE49-F238E27FC236}">
                        <a16:creationId xmlns:a16="http://schemas.microsoft.com/office/drawing/2014/main" id="{EC89ED52-1184-C94D-8E8D-291A7D5F32F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357088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181" name="Graphic 180" descr="Two Men">
                    <a:extLst>
                      <a:ext uri="{FF2B5EF4-FFF2-40B4-BE49-F238E27FC236}">
                        <a16:creationId xmlns:a16="http://schemas.microsoft.com/office/drawing/2014/main" id="{8ECCACFB-9235-0A4D-9FAC-EBF4FAFE4A30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669262" y="1219200"/>
                    <a:ext cx="457200" cy="457200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73" name="Group 172">
                  <a:extLst>
                    <a:ext uri="{FF2B5EF4-FFF2-40B4-BE49-F238E27FC236}">
                      <a16:creationId xmlns:a16="http://schemas.microsoft.com/office/drawing/2014/main" id="{75EC90CC-C7C2-2149-8B7A-00169DF4516F}"/>
                    </a:ext>
                  </a:extLst>
                </p:cNvPr>
                <p:cNvGrpSpPr/>
                <p:nvPr/>
              </p:nvGrpSpPr>
              <p:grpSpPr>
                <a:xfrm>
                  <a:off x="4143229" y="1219200"/>
                  <a:ext cx="897939" cy="295124"/>
                  <a:chOff x="1735393" y="1219200"/>
                  <a:chExt cx="1391069" cy="457200"/>
                </a:xfrm>
                <a:grpFill/>
              </p:grpSpPr>
              <p:pic>
                <p:nvPicPr>
                  <p:cNvPr id="174" name="Graphic 173" descr="Two Men">
                    <a:extLst>
                      <a:ext uri="{FF2B5EF4-FFF2-40B4-BE49-F238E27FC236}">
                        <a16:creationId xmlns:a16="http://schemas.microsoft.com/office/drawing/2014/main" id="{F079C485-D905-B145-8D4A-3F4AAE73ABDA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735393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175" name="Graphic 174" descr="Two Men">
                    <a:extLst>
                      <a:ext uri="{FF2B5EF4-FFF2-40B4-BE49-F238E27FC236}">
                        <a16:creationId xmlns:a16="http://schemas.microsoft.com/office/drawing/2014/main" id="{7B5BCD61-CE49-2A48-8911-4E50A961628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047567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176" name="Graphic 175" descr="Two Men">
                    <a:extLst>
                      <a:ext uri="{FF2B5EF4-FFF2-40B4-BE49-F238E27FC236}">
                        <a16:creationId xmlns:a16="http://schemas.microsoft.com/office/drawing/2014/main" id="{A7C118EE-25A7-7246-885A-E772CEF370BC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357088" y="1219200"/>
                    <a:ext cx="457200" cy="457200"/>
                  </a:xfrm>
                  <a:prstGeom prst="rect">
                    <a:avLst/>
                  </a:prstGeom>
                </p:spPr>
              </p:pic>
              <p:pic>
                <p:nvPicPr>
                  <p:cNvPr id="177" name="Graphic 176" descr="Two Men">
                    <a:extLst>
                      <a:ext uri="{FF2B5EF4-FFF2-40B4-BE49-F238E27FC236}">
                        <a16:creationId xmlns:a16="http://schemas.microsoft.com/office/drawing/2014/main" id="{71C7595C-8677-E34E-8647-855846C9C8C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>
                    <a:extLst>
                      <a:ext uri="{96DAC541-7B7A-43D3-8B79-37D633B846F1}">
                        <asvg:svgBlip xmlns:asvg="http://schemas.microsoft.com/office/drawing/2016/SVG/main" r:embed="rId6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669262" y="1219200"/>
                    <a:ext cx="457200" cy="457200"/>
                  </a:xfrm>
                  <a:prstGeom prst="rect">
                    <a:avLst/>
                  </a:prstGeom>
                </p:spPr>
              </p:pic>
            </p:grpSp>
          </p:grpSp>
        </p:grpSp>
      </p:grpSp>
      <p:sp>
        <p:nvSpPr>
          <p:cNvPr id="293" name="TextBox 292">
            <a:extLst>
              <a:ext uri="{FF2B5EF4-FFF2-40B4-BE49-F238E27FC236}">
                <a16:creationId xmlns:a16="http://schemas.microsoft.com/office/drawing/2014/main" id="{EEA6B11A-C117-204B-A425-767FD5305B62}"/>
              </a:ext>
            </a:extLst>
          </p:cNvPr>
          <p:cNvSpPr txBox="1"/>
          <p:nvPr/>
        </p:nvSpPr>
        <p:spPr>
          <a:xfrm>
            <a:off x="312169" y="1336114"/>
            <a:ext cx="237544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  <a:latin typeface="Futura" panose="020B0602020204020303" pitchFamily="34" charset="-79"/>
                <a:cs typeface="Futura" panose="020B0602020204020303" pitchFamily="34" charset="-79"/>
              </a:rPr>
              <a:t>&lt;2 MILLION</a:t>
            </a:r>
          </a:p>
        </p:txBody>
      </p:sp>
      <p:grpSp>
        <p:nvGrpSpPr>
          <p:cNvPr id="294" name="Group 293">
            <a:extLst>
              <a:ext uri="{FF2B5EF4-FFF2-40B4-BE49-F238E27FC236}">
                <a16:creationId xmlns:a16="http://schemas.microsoft.com/office/drawing/2014/main" id="{80B5C117-0215-3A4D-BFB6-F52B95406AB3}"/>
              </a:ext>
            </a:extLst>
          </p:cNvPr>
          <p:cNvGrpSpPr/>
          <p:nvPr/>
        </p:nvGrpSpPr>
        <p:grpSpPr>
          <a:xfrm>
            <a:off x="323372" y="2281860"/>
            <a:ext cx="2498898" cy="2215991"/>
            <a:chOff x="437967" y="2124471"/>
            <a:chExt cx="2498898" cy="2215991"/>
          </a:xfrm>
        </p:grpSpPr>
        <p:sp>
          <p:nvSpPr>
            <p:cNvPr id="295" name="TextBox 294">
              <a:extLst>
                <a:ext uri="{FF2B5EF4-FFF2-40B4-BE49-F238E27FC236}">
                  <a16:creationId xmlns:a16="http://schemas.microsoft.com/office/drawing/2014/main" id="{56969B05-D30E-E04D-AFF3-2C8689F2E49D}"/>
                </a:ext>
              </a:extLst>
            </p:cNvPr>
            <p:cNvSpPr txBox="1"/>
            <p:nvPr/>
          </p:nvSpPr>
          <p:spPr>
            <a:xfrm>
              <a:off x="437967" y="2124471"/>
              <a:ext cx="249889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b="1" dirty="0">
                  <a:solidFill>
                    <a:schemeClr val="accent1"/>
                  </a:solidFill>
                  <a:latin typeface="Futura" panose="020B0602020204020303" pitchFamily="34" charset="-79"/>
                  <a:cs typeface="Futura" panose="020B0602020204020303" pitchFamily="34" charset="-79"/>
                </a:rPr>
                <a:t>AVAILABLE TREATMENT:</a:t>
              </a:r>
            </a:p>
          </p:txBody>
        </p:sp>
        <p:sp>
          <p:nvSpPr>
            <p:cNvPr id="296" name="TextBox 295">
              <a:extLst>
                <a:ext uri="{FF2B5EF4-FFF2-40B4-BE49-F238E27FC236}">
                  <a16:creationId xmlns:a16="http://schemas.microsoft.com/office/drawing/2014/main" id="{224605D3-F25C-2240-98DC-A6ECD4BCB6F6}"/>
                </a:ext>
              </a:extLst>
            </p:cNvPr>
            <p:cNvSpPr txBox="1"/>
            <p:nvPr/>
          </p:nvSpPr>
          <p:spPr>
            <a:xfrm>
              <a:off x="437967" y="2401470"/>
              <a:ext cx="2363133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>
                  <a:solidFill>
                    <a:schemeClr val="bg1"/>
                  </a:solidFill>
                  <a:latin typeface="Futura" panose="020B0602020204020303" pitchFamily="34" charset="-79"/>
                  <a:cs typeface="Futura" panose="020B0602020204020303" pitchFamily="34" charset="-79"/>
                </a:rPr>
                <a:t>ORAL ANTIVIRALS: </a:t>
              </a:r>
              <a:r>
                <a:rPr lang="en-US" sz="2400" dirty="0">
                  <a:solidFill>
                    <a:schemeClr val="bg1"/>
                  </a:solidFill>
                  <a:latin typeface="Futura" panose="020B0602020204020303" pitchFamily="34" charset="-79"/>
                  <a:cs typeface="Futura" panose="020B0602020204020303" pitchFamily="34" charset="-79"/>
                </a:rPr>
                <a:t>MAYVRET, HARVONI, EPCLUSA</a:t>
              </a:r>
            </a:p>
          </p:txBody>
        </p:sp>
      </p:grpSp>
      <p:sp>
        <p:nvSpPr>
          <p:cNvPr id="297" name="TextBox 296">
            <a:extLst>
              <a:ext uri="{FF2B5EF4-FFF2-40B4-BE49-F238E27FC236}">
                <a16:creationId xmlns:a16="http://schemas.microsoft.com/office/drawing/2014/main" id="{211F1A6C-5F01-0E4E-BCA9-AA3AF8FC1154}"/>
              </a:ext>
            </a:extLst>
          </p:cNvPr>
          <p:cNvSpPr txBox="1"/>
          <p:nvPr/>
        </p:nvSpPr>
        <p:spPr>
          <a:xfrm>
            <a:off x="360108" y="5534681"/>
            <a:ext cx="249889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>
                <a:solidFill>
                  <a:schemeClr val="accent1"/>
                </a:solidFill>
                <a:latin typeface="Futura" panose="020B0602020204020303" pitchFamily="34" charset="-79"/>
                <a:cs typeface="Futura" panose="020B0602020204020303" pitchFamily="34" charset="-79"/>
              </a:rPr>
              <a:t>LEADERS: US COMPANIES</a:t>
            </a:r>
          </a:p>
        </p:txBody>
      </p:sp>
      <p:sp>
        <p:nvSpPr>
          <p:cNvPr id="298" name="TextBox 297">
            <a:extLst>
              <a:ext uri="{FF2B5EF4-FFF2-40B4-BE49-F238E27FC236}">
                <a16:creationId xmlns:a16="http://schemas.microsoft.com/office/drawing/2014/main" id="{1E68E472-AAC5-8D48-A60A-EA29002A39B6}"/>
              </a:ext>
            </a:extLst>
          </p:cNvPr>
          <p:cNvSpPr txBox="1"/>
          <p:nvPr/>
        </p:nvSpPr>
        <p:spPr>
          <a:xfrm>
            <a:off x="370583" y="5758104"/>
            <a:ext cx="325716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  <a:latin typeface="Futura" panose="020B0602020204020303" pitchFamily="34" charset="-79"/>
                <a:cs typeface="Futura" panose="020B0602020204020303" pitchFamily="34" charset="-79"/>
              </a:rPr>
              <a:t>ABBVIE +</a:t>
            </a:r>
            <a:br>
              <a:rPr lang="en-US" sz="2400" b="1" dirty="0">
                <a:solidFill>
                  <a:schemeClr val="bg1"/>
                </a:solidFill>
                <a:latin typeface="Futura" panose="020B0602020204020303" pitchFamily="34" charset="-79"/>
                <a:cs typeface="Futura" panose="020B0602020204020303" pitchFamily="34" charset="-79"/>
              </a:rPr>
            </a:br>
            <a:r>
              <a:rPr lang="en-US" sz="2400" b="1" dirty="0">
                <a:solidFill>
                  <a:schemeClr val="bg1"/>
                </a:solidFill>
                <a:latin typeface="Futura" panose="020B0602020204020303" pitchFamily="34" charset="-79"/>
                <a:cs typeface="Futura" panose="020B0602020204020303" pitchFamily="34" charset="-79"/>
              </a:rPr>
              <a:t>GILEAD</a:t>
            </a:r>
          </a:p>
        </p:txBody>
      </p:sp>
      <p:sp>
        <p:nvSpPr>
          <p:cNvPr id="299" name="Rectangle 298">
            <a:extLst>
              <a:ext uri="{FF2B5EF4-FFF2-40B4-BE49-F238E27FC236}">
                <a16:creationId xmlns:a16="http://schemas.microsoft.com/office/drawing/2014/main" id="{6240DDF3-19DF-C64C-B867-66BFEF248A28}"/>
              </a:ext>
            </a:extLst>
          </p:cNvPr>
          <p:cNvSpPr/>
          <p:nvPr/>
        </p:nvSpPr>
        <p:spPr>
          <a:xfrm>
            <a:off x="6406725" y="1078193"/>
            <a:ext cx="5385902" cy="777604"/>
          </a:xfrm>
          <a:prstGeom prst="rect">
            <a:avLst/>
          </a:prstGeom>
          <a:gradFill>
            <a:gsLst>
              <a:gs pos="0">
                <a:schemeClr val="accent1">
                  <a:lumMod val="5000"/>
                  <a:lumOff val="95000"/>
                  <a:alpha val="0"/>
                </a:schemeClr>
              </a:gs>
              <a:gs pos="51000">
                <a:schemeClr val="bg1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0" name="Rectangle 299">
            <a:extLst>
              <a:ext uri="{FF2B5EF4-FFF2-40B4-BE49-F238E27FC236}">
                <a16:creationId xmlns:a16="http://schemas.microsoft.com/office/drawing/2014/main" id="{10C6459F-6DB2-5F4A-AC9B-612C900C0D5D}"/>
              </a:ext>
            </a:extLst>
          </p:cNvPr>
          <p:cNvSpPr/>
          <p:nvPr/>
        </p:nvSpPr>
        <p:spPr>
          <a:xfrm>
            <a:off x="340550" y="1656132"/>
            <a:ext cx="171713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00" b="1" dirty="0">
                <a:solidFill>
                  <a:schemeClr val="bg1"/>
                </a:solidFill>
                <a:latin typeface="Futura" panose="020B0602020204020303" pitchFamily="34" charset="-79"/>
                <a:cs typeface="Futura" panose="020B0602020204020303" pitchFamily="34" charset="-79"/>
              </a:rPr>
              <a:t>and dropping</a:t>
            </a:r>
          </a:p>
        </p:txBody>
      </p:sp>
      <p:pic>
        <p:nvPicPr>
          <p:cNvPr id="301" name="Picture 300" descr="A picture containing drawing&#10;&#10;Description automatically generated">
            <a:extLst>
              <a:ext uri="{FF2B5EF4-FFF2-40B4-BE49-F238E27FC236}">
                <a16:creationId xmlns:a16="http://schemas.microsoft.com/office/drawing/2014/main" id="{2BB40FE3-C7ED-5245-9685-0BB1D00C1BC9}"/>
              </a:ext>
            </a:extLst>
          </p:cNvPr>
          <p:cNvPicPr>
            <a:picLocks noChangeAspect="1"/>
          </p:cNvPicPr>
          <p:nvPr/>
        </p:nvPicPr>
        <p:blipFill>
          <a:blip r:embed="rId7">
            <a:grayscl/>
          </a:blip>
          <a:stretch>
            <a:fillRect/>
          </a:stretch>
        </p:blipFill>
        <p:spPr>
          <a:xfrm>
            <a:off x="5544464" y="5673180"/>
            <a:ext cx="1998811" cy="1038343"/>
          </a:xfrm>
          <a:prstGeom prst="rect">
            <a:avLst/>
          </a:prstGeom>
        </p:spPr>
      </p:pic>
      <p:pic>
        <p:nvPicPr>
          <p:cNvPr id="302" name="Picture 301" descr="A picture containing drawing&#10;&#10;Description automatically generated">
            <a:extLst>
              <a:ext uri="{FF2B5EF4-FFF2-40B4-BE49-F238E27FC236}">
                <a16:creationId xmlns:a16="http://schemas.microsoft.com/office/drawing/2014/main" id="{888BEDE0-151E-0A45-A73D-C91E8A734AFB}"/>
              </a:ext>
            </a:extLst>
          </p:cNvPr>
          <p:cNvPicPr>
            <a:picLocks noChangeAspect="1"/>
          </p:cNvPicPr>
          <p:nvPr/>
        </p:nvPicPr>
        <p:blipFill>
          <a:blip r:embed="rId8">
            <a:grayscl/>
          </a:blip>
          <a:stretch>
            <a:fillRect/>
          </a:stretch>
        </p:blipFill>
        <p:spPr>
          <a:xfrm>
            <a:off x="2962010" y="5604713"/>
            <a:ext cx="1869017" cy="10383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95347509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2" name="Chart 41">
            <a:extLst>
              <a:ext uri="{FF2B5EF4-FFF2-40B4-BE49-F238E27FC236}">
                <a16:creationId xmlns:a16="http://schemas.microsoft.com/office/drawing/2014/main" id="{8D0AD20C-EEAF-7A47-819E-E7B721490184}"/>
              </a:ext>
            </a:extLst>
          </p:cNvPr>
          <p:cNvGraphicFramePr/>
          <p:nvPr/>
        </p:nvGraphicFramePr>
        <p:xfrm>
          <a:off x="-253277" y="6400230"/>
          <a:ext cx="14277390" cy="9405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52DDFB6-1B9D-8245-AABC-23AE7D6BAB40}"/>
              </a:ext>
            </a:extLst>
          </p:cNvPr>
          <p:cNvGraphicFramePr>
            <a:graphicFrameLocks noGrp="1"/>
          </p:cNvGraphicFramePr>
          <p:nvPr/>
        </p:nvGraphicFramePr>
        <p:xfrm>
          <a:off x="0" y="14133"/>
          <a:ext cx="12192000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12800">
                  <a:extLst>
                    <a:ext uri="{9D8B030D-6E8A-4147-A177-3AD203B41FA5}">
                      <a16:colId xmlns:a16="http://schemas.microsoft.com/office/drawing/2014/main" val="358515824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26668239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16915425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68443820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408866163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594857338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96553038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105273481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9911637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55577098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418989439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0701997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39585014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12802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099202928"/>
                    </a:ext>
                  </a:extLst>
                </a:gridCol>
              </a:tblGrid>
              <a:tr h="204259"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2004</a:t>
                      </a: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2009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2010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2011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2012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2013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2014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566983"/>
                  </a:ext>
                </a:extLst>
              </a:tr>
              <a:tr h="204259"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8425356"/>
                  </a:ext>
                </a:extLst>
              </a:tr>
            </a:tbl>
          </a:graphicData>
        </a:graphic>
      </p:graphicFrame>
      <p:sp>
        <p:nvSpPr>
          <p:cNvPr id="43" name="TextBox 42">
            <a:extLst>
              <a:ext uri="{FF2B5EF4-FFF2-40B4-BE49-F238E27FC236}">
                <a16:creationId xmlns:a16="http://schemas.microsoft.com/office/drawing/2014/main" id="{33DE7CF7-CCBC-5C49-8D7E-EDFFD681D266}"/>
              </a:ext>
            </a:extLst>
          </p:cNvPr>
          <p:cNvSpPr txBox="1"/>
          <p:nvPr/>
        </p:nvSpPr>
        <p:spPr>
          <a:xfrm>
            <a:off x="7925168" y="6703135"/>
            <a:ext cx="12022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5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$19.9B</a:t>
            </a:r>
          </a:p>
        </p:txBody>
      </p:sp>
      <p:graphicFrame>
        <p:nvGraphicFramePr>
          <p:cNvPr id="8" name="Content Placeholder 7">
            <a:extLst>
              <a:ext uri="{FF2B5EF4-FFF2-40B4-BE49-F238E27FC236}">
                <a16:creationId xmlns:a16="http://schemas.microsoft.com/office/drawing/2014/main" id="{53880638-4F37-064D-BF26-12552FF81697}"/>
              </a:ext>
            </a:extLst>
          </p:cNvPr>
          <p:cNvGraphicFramePr>
            <a:graphicFrameLocks noGrp="1"/>
          </p:cNvGraphicFramePr>
          <p:nvPr>
            <p:ph idx="1"/>
          </p:nvPr>
        </p:nvGraphicFramePr>
        <p:xfrm>
          <a:off x="226606" y="562773"/>
          <a:ext cx="11582017" cy="601263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44994">
                  <a:extLst>
                    <a:ext uri="{9D8B030D-6E8A-4147-A177-3AD203B41FA5}">
                      <a16:colId xmlns:a16="http://schemas.microsoft.com/office/drawing/2014/main" val="3594627776"/>
                    </a:ext>
                  </a:extLst>
                </a:gridCol>
                <a:gridCol w="1164432">
                  <a:extLst>
                    <a:ext uri="{9D8B030D-6E8A-4147-A177-3AD203B41FA5}">
                      <a16:colId xmlns:a16="http://schemas.microsoft.com/office/drawing/2014/main" val="2105884214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174158133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2784849810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213092618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886480217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2257765789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3188453590"/>
                    </a:ext>
                  </a:extLst>
                </a:gridCol>
                <a:gridCol w="1324656">
                  <a:extLst>
                    <a:ext uri="{9D8B030D-6E8A-4147-A177-3AD203B41FA5}">
                      <a16:colId xmlns:a16="http://schemas.microsoft.com/office/drawing/2014/main" val="1296771632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991127755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3420827284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2262024719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1230991265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2191761907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2823079002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43304237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3865595786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2177568620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160017087"/>
                    </a:ext>
                  </a:extLst>
                </a:gridCol>
              </a:tblGrid>
              <a:tr h="256071">
                <a:tc rowSpan="2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Host Target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Genotype 1 restricted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10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Pan-genotype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78017796"/>
                  </a:ext>
                </a:extLst>
              </a:tr>
              <a:tr h="57450">
                <a:tc vMerge="1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3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4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4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44876803"/>
                  </a:ext>
                </a:extLst>
              </a:tr>
              <a:tr h="193788">
                <a:tc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Company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 vMerge="1">
                  <a:txBody>
                    <a:bodyPr/>
                    <a:lstStyle/>
                    <a:p>
                      <a:pPr algn="ctr" rtl="0" fontAlgn="b"/>
                      <a:endParaRPr lang="en-US" sz="8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48947661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7812881"/>
                  </a:ext>
                </a:extLst>
              </a:tr>
              <a:tr h="365760">
                <a:tc rowSpan="4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HOLY GRAIL: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All oral, </a:t>
                      </a:r>
                      <a:b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pan-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geno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Gilead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9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9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9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HARVONI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0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SOVALDI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HARVONI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83446313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AbbVie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VIEKIRA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VIEKIRA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VIEKIRA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8144161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 err="1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Achillion</a:t>
                      </a:r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71900128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Merck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05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OBSOLETE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WITH-</a:t>
                      </a:r>
                      <a:br>
                        <a:rPr lang="en-US" sz="9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9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DRAWN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88980992"/>
                  </a:ext>
                </a:extLst>
              </a:tr>
              <a:tr h="100584">
                <a:tc gridSpan="19">
                  <a:txBody>
                    <a:bodyPr/>
                    <a:lstStyle/>
                    <a:p>
                      <a:endParaRPr lang="en-US" sz="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76557351"/>
                  </a:ext>
                </a:extLst>
              </a:tr>
              <a:tr h="369570"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GOOD 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ENOUGH: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All oral, G1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JNJ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96280259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18660395"/>
                  </a:ext>
                </a:extLst>
              </a:tr>
              <a:tr h="365760">
                <a:tc rowSpan="3">
                  <a:txBody>
                    <a:bodyPr/>
                    <a:lstStyle/>
                    <a:p>
                      <a:r>
                        <a:rPr lang="en-US" sz="10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NOT GOOD ENOUGH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BMS</a:t>
                      </a:r>
                    </a:p>
                  </a:txBody>
                  <a:tcPr marL="28575" marR="28575" marT="19050" marB="19050" anchor="ctr"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br>
                        <a:rPr lang="en-US" sz="105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700" i="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interferon lambda</a:t>
                      </a:r>
                      <a:endParaRPr lang="en-US" sz="7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endParaRPr lang="en-US" sz="8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59514933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rtl="0" fontAlgn="b"/>
                      <a:endParaRPr lang="en-US" sz="600" b="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Novartis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●/●●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69173568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Roche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4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700" i="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OBSO-LETE</a:t>
                      </a:r>
                      <a:endParaRPr lang="en-US" sz="700" dirty="0">
                        <a:solidFill>
                          <a:schemeClr val="bg1">
                            <a:lumMod val="8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50462376"/>
                  </a:ext>
                </a:extLst>
              </a:tr>
              <a:tr h="118872">
                <a:tc gridSpan="19">
                  <a:txBody>
                    <a:bodyPr/>
                    <a:lstStyle/>
                    <a:p>
                      <a:endParaRPr lang="en-US" sz="2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2700" cmpd="sng">
                      <a:noFill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l" rtl="0" fontAlgn="b"/>
                      <a:endParaRPr lang="en-US" sz="2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2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23012224"/>
                  </a:ext>
                </a:extLst>
              </a:tr>
              <a:tr h="365760">
                <a:tc rowSpan="4">
                  <a:txBody>
                    <a:bodyPr/>
                    <a:lstStyle/>
                    <a:p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GIVEN UP</a:t>
                      </a:r>
                    </a:p>
                  </a:txBody>
                  <a:tcPr marL="45720" marR="4572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GSK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67374145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Vertex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WITHDRAWN</a:t>
                      </a:r>
                      <a:br>
                        <a:rPr lang="en-US" sz="11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toxic + </a:t>
                      </a: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weak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3987547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0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BI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4362551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0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Pfizer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59779669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84267418"/>
                  </a:ext>
                </a:extLst>
              </a:tr>
              <a:tr h="182880">
                <a:tc rowSpan="2" gridSpan="2">
                  <a:txBody>
                    <a:bodyPr/>
                    <a:lstStyle/>
                    <a:p>
                      <a:pPr rtl="0" fontAlgn="b"/>
                      <a:r>
                        <a:rPr lang="en-US" sz="1100" b="1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M&amp;A TARGETS</a:t>
                      </a:r>
                      <a:endParaRPr lang="en-US" sz="11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REGULUS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4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PRESIDIO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76064724"/>
                  </a:ext>
                </a:extLst>
              </a:tr>
              <a:tr h="182880"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PRESIDIO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07608829"/>
                  </a:ext>
                </a:extLst>
              </a:tr>
            </a:tbl>
          </a:graphicData>
        </a:graphic>
      </p:graphicFrame>
      <p:sp>
        <p:nvSpPr>
          <p:cNvPr id="17" name="Rectangle 16">
            <a:extLst>
              <a:ext uri="{FF2B5EF4-FFF2-40B4-BE49-F238E27FC236}">
                <a16:creationId xmlns:a16="http://schemas.microsoft.com/office/drawing/2014/main" id="{F3955F4B-276C-1F44-A8B5-37533C0FA483}"/>
              </a:ext>
            </a:extLst>
          </p:cNvPr>
          <p:cNvSpPr/>
          <p:nvPr/>
        </p:nvSpPr>
        <p:spPr>
          <a:xfrm>
            <a:off x="4593115" y="2354494"/>
            <a:ext cx="4142007" cy="2959844"/>
          </a:xfrm>
          <a:prstGeom prst="rect">
            <a:avLst/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200" b="1" dirty="0">
                <a:solidFill>
                  <a:schemeClr val="bg1"/>
                </a:solidFill>
                <a:latin typeface="Avenir Next" panose="020B0503020202020204" pitchFamily="34" charset="0"/>
              </a:rPr>
              <a:t>Gilead has the </a:t>
            </a:r>
            <a:br>
              <a:rPr lang="en-US" sz="2200" b="1" dirty="0">
                <a:solidFill>
                  <a:schemeClr val="bg1"/>
                </a:solidFill>
                <a:latin typeface="Avenir Next" panose="020B0503020202020204" pitchFamily="34" charset="0"/>
              </a:rPr>
            </a:br>
            <a:r>
              <a:rPr lang="en-US" sz="2200" b="1" dirty="0">
                <a:solidFill>
                  <a:schemeClr val="bg1"/>
                </a:solidFill>
                <a:latin typeface="Avenir Next" panose="020B0503020202020204" pitchFamily="34" charset="0"/>
              </a:rPr>
              <a:t>better drug:</a:t>
            </a:r>
            <a:br>
              <a:rPr lang="en-US" sz="2200" b="1" dirty="0">
                <a:solidFill>
                  <a:schemeClr val="bg1"/>
                </a:solidFill>
                <a:latin typeface="Avenir Next" panose="020B0503020202020204" pitchFamily="34" charset="0"/>
              </a:rPr>
            </a:br>
            <a:br>
              <a:rPr lang="en-US" sz="2200" b="1" dirty="0">
                <a:solidFill>
                  <a:schemeClr val="bg1"/>
                </a:solidFill>
                <a:latin typeface="Avenir Next" panose="020B0503020202020204" pitchFamily="34" charset="0"/>
              </a:rPr>
            </a:br>
            <a:r>
              <a:rPr lang="en-US" sz="2800" b="1" dirty="0">
                <a:solidFill>
                  <a:srgbClr val="FFFF00"/>
                </a:solidFill>
                <a:latin typeface="Avenir Next" panose="020B0503020202020204" pitchFamily="34" charset="0"/>
              </a:rPr>
              <a:t>ONE PILL</a:t>
            </a:r>
            <a:br>
              <a:rPr lang="en-US" sz="2800" b="1" dirty="0">
                <a:solidFill>
                  <a:srgbClr val="FFFF00"/>
                </a:solidFill>
                <a:latin typeface="Avenir Next" panose="020B0503020202020204" pitchFamily="34" charset="0"/>
              </a:rPr>
            </a:br>
            <a:r>
              <a:rPr lang="en-US" sz="2800" b="1" dirty="0">
                <a:solidFill>
                  <a:srgbClr val="FFFF00"/>
                </a:solidFill>
                <a:latin typeface="Avenir Next" panose="020B0503020202020204" pitchFamily="34" charset="0"/>
              </a:rPr>
              <a:t>12-WEEK TREATMENT</a:t>
            </a:r>
            <a:br>
              <a:rPr lang="en-US" sz="2800" b="1" dirty="0">
                <a:solidFill>
                  <a:srgbClr val="FFFF00"/>
                </a:solidFill>
                <a:latin typeface="Avenir Next" panose="020B0503020202020204" pitchFamily="34" charset="0"/>
              </a:rPr>
            </a:br>
            <a:r>
              <a:rPr lang="en-US" sz="2800" b="1" dirty="0">
                <a:solidFill>
                  <a:srgbClr val="FFFF00"/>
                </a:solidFill>
                <a:latin typeface="Avenir Next" panose="020B0503020202020204" pitchFamily="34" charset="0"/>
              </a:rPr>
              <a:t>&gt;97% CURE RATE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3218C43-F161-7942-A0F0-508EE4246F84}"/>
              </a:ext>
            </a:extLst>
          </p:cNvPr>
          <p:cNvSpPr txBox="1"/>
          <p:nvPr/>
        </p:nvSpPr>
        <p:spPr>
          <a:xfrm>
            <a:off x="152402" y="6718129"/>
            <a:ext cx="184008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TOTAL M&amp;A</a:t>
            </a:r>
          </a:p>
        </p:txBody>
      </p:sp>
    </p:spTree>
    <p:extLst>
      <p:ext uri="{BB962C8B-B14F-4D97-AF65-F5344CB8AC3E}">
        <p14:creationId xmlns:p14="http://schemas.microsoft.com/office/powerpoint/2010/main" val="277794721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2" name="Chart 41">
            <a:extLst>
              <a:ext uri="{FF2B5EF4-FFF2-40B4-BE49-F238E27FC236}">
                <a16:creationId xmlns:a16="http://schemas.microsoft.com/office/drawing/2014/main" id="{8D0AD20C-EEAF-7A47-819E-E7B721490184}"/>
              </a:ext>
            </a:extLst>
          </p:cNvPr>
          <p:cNvGraphicFramePr/>
          <p:nvPr/>
        </p:nvGraphicFramePr>
        <p:xfrm>
          <a:off x="-253277" y="6400230"/>
          <a:ext cx="14277390" cy="9405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52DDFB6-1B9D-8245-AABC-23AE7D6BAB40}"/>
              </a:ext>
            </a:extLst>
          </p:cNvPr>
          <p:cNvGraphicFramePr>
            <a:graphicFrameLocks noGrp="1"/>
          </p:cNvGraphicFramePr>
          <p:nvPr/>
        </p:nvGraphicFramePr>
        <p:xfrm>
          <a:off x="0" y="14133"/>
          <a:ext cx="12192000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12800">
                  <a:extLst>
                    <a:ext uri="{9D8B030D-6E8A-4147-A177-3AD203B41FA5}">
                      <a16:colId xmlns:a16="http://schemas.microsoft.com/office/drawing/2014/main" val="358515824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26668239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16915425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68443820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408866163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594857338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96553038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105273481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9911637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55577098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418989439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0701997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39585014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12802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099202928"/>
                    </a:ext>
                  </a:extLst>
                </a:gridCol>
              </a:tblGrid>
              <a:tr h="204259"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2004</a:t>
                      </a: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2009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2010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2011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2012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2013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2014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566983"/>
                  </a:ext>
                </a:extLst>
              </a:tr>
              <a:tr h="204259"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8425356"/>
                  </a:ext>
                </a:extLst>
              </a:tr>
            </a:tbl>
          </a:graphicData>
        </a:graphic>
      </p:graphicFrame>
      <p:sp>
        <p:nvSpPr>
          <p:cNvPr id="43" name="TextBox 42">
            <a:extLst>
              <a:ext uri="{FF2B5EF4-FFF2-40B4-BE49-F238E27FC236}">
                <a16:creationId xmlns:a16="http://schemas.microsoft.com/office/drawing/2014/main" id="{33DE7CF7-CCBC-5C49-8D7E-EDFFD681D266}"/>
              </a:ext>
            </a:extLst>
          </p:cNvPr>
          <p:cNvSpPr txBox="1"/>
          <p:nvPr/>
        </p:nvSpPr>
        <p:spPr>
          <a:xfrm>
            <a:off x="7925168" y="6703135"/>
            <a:ext cx="12022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5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$19.9B</a:t>
            </a:r>
          </a:p>
        </p:txBody>
      </p:sp>
      <p:graphicFrame>
        <p:nvGraphicFramePr>
          <p:cNvPr id="8" name="Content Placeholder 7">
            <a:extLst>
              <a:ext uri="{FF2B5EF4-FFF2-40B4-BE49-F238E27FC236}">
                <a16:creationId xmlns:a16="http://schemas.microsoft.com/office/drawing/2014/main" id="{53880638-4F37-064D-BF26-12552FF81697}"/>
              </a:ext>
            </a:extLst>
          </p:cNvPr>
          <p:cNvGraphicFramePr>
            <a:graphicFrameLocks noGrp="1"/>
          </p:cNvGraphicFramePr>
          <p:nvPr>
            <p:ph idx="1"/>
          </p:nvPr>
        </p:nvGraphicFramePr>
        <p:xfrm>
          <a:off x="226606" y="562773"/>
          <a:ext cx="11582017" cy="601263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44994">
                  <a:extLst>
                    <a:ext uri="{9D8B030D-6E8A-4147-A177-3AD203B41FA5}">
                      <a16:colId xmlns:a16="http://schemas.microsoft.com/office/drawing/2014/main" val="3594627776"/>
                    </a:ext>
                  </a:extLst>
                </a:gridCol>
                <a:gridCol w="1164432">
                  <a:extLst>
                    <a:ext uri="{9D8B030D-6E8A-4147-A177-3AD203B41FA5}">
                      <a16:colId xmlns:a16="http://schemas.microsoft.com/office/drawing/2014/main" val="2105884214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174158133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2784849810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213092618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886480217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2257765789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3188453590"/>
                    </a:ext>
                  </a:extLst>
                </a:gridCol>
                <a:gridCol w="1324656">
                  <a:extLst>
                    <a:ext uri="{9D8B030D-6E8A-4147-A177-3AD203B41FA5}">
                      <a16:colId xmlns:a16="http://schemas.microsoft.com/office/drawing/2014/main" val="1296771632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991127755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3420827284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2262024719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1230991265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2191761907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2823079002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43304237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3865595786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2177568620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160017087"/>
                    </a:ext>
                  </a:extLst>
                </a:gridCol>
              </a:tblGrid>
              <a:tr h="256071">
                <a:tc rowSpan="2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Host Target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Genotype 1 restricted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10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Pan-genotype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78017796"/>
                  </a:ext>
                </a:extLst>
              </a:tr>
              <a:tr h="57450">
                <a:tc vMerge="1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3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4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4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44876803"/>
                  </a:ext>
                </a:extLst>
              </a:tr>
              <a:tr h="193788">
                <a:tc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Company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 vMerge="1">
                  <a:txBody>
                    <a:bodyPr/>
                    <a:lstStyle/>
                    <a:p>
                      <a:pPr algn="ctr" rtl="0" fontAlgn="b"/>
                      <a:endParaRPr lang="en-US" sz="8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48947661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7812881"/>
                  </a:ext>
                </a:extLst>
              </a:tr>
              <a:tr h="365760">
                <a:tc rowSpan="4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HOLY GRAIL: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All oral, </a:t>
                      </a:r>
                      <a:b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pan-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geno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Gilead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9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9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9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HARVONI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0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SOVALDI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HARVONI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83446313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AbbVie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VIEKIRA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VIEKIRA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VIEKIRA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8144161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 err="1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Achillion</a:t>
                      </a:r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71900128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Merck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05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OBSOLETE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WITH-</a:t>
                      </a:r>
                      <a:br>
                        <a:rPr lang="en-US" sz="9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9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DRAWN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88980992"/>
                  </a:ext>
                </a:extLst>
              </a:tr>
              <a:tr h="100584">
                <a:tc gridSpan="19">
                  <a:txBody>
                    <a:bodyPr/>
                    <a:lstStyle/>
                    <a:p>
                      <a:endParaRPr lang="en-US" sz="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76557351"/>
                  </a:ext>
                </a:extLst>
              </a:tr>
              <a:tr h="369570"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GOOD 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ENOUGH: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All oral, G1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JNJ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96280259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18660395"/>
                  </a:ext>
                </a:extLst>
              </a:tr>
              <a:tr h="365760">
                <a:tc rowSpan="3">
                  <a:txBody>
                    <a:bodyPr/>
                    <a:lstStyle/>
                    <a:p>
                      <a:r>
                        <a:rPr lang="en-US" sz="10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NOT GOOD ENOUGH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BMS</a:t>
                      </a:r>
                    </a:p>
                  </a:txBody>
                  <a:tcPr marL="28575" marR="28575" marT="19050" marB="19050" anchor="ctr"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br>
                        <a:rPr lang="en-US" sz="105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700" i="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interferon lambda</a:t>
                      </a:r>
                      <a:endParaRPr lang="en-US" sz="7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endParaRPr lang="en-US" sz="8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59514933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rtl="0" fontAlgn="b"/>
                      <a:endParaRPr lang="en-US" sz="600" b="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Novartis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●/●●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69173568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Roche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4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700" i="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OBSO-LETE</a:t>
                      </a:r>
                      <a:endParaRPr lang="en-US" sz="700" dirty="0">
                        <a:solidFill>
                          <a:schemeClr val="bg1">
                            <a:lumMod val="8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50462376"/>
                  </a:ext>
                </a:extLst>
              </a:tr>
              <a:tr h="118872">
                <a:tc gridSpan="19">
                  <a:txBody>
                    <a:bodyPr/>
                    <a:lstStyle/>
                    <a:p>
                      <a:endParaRPr lang="en-US" sz="2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2700" cmpd="sng">
                      <a:noFill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l" rtl="0" fontAlgn="b"/>
                      <a:endParaRPr lang="en-US" sz="2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2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23012224"/>
                  </a:ext>
                </a:extLst>
              </a:tr>
              <a:tr h="365760">
                <a:tc rowSpan="4">
                  <a:txBody>
                    <a:bodyPr/>
                    <a:lstStyle/>
                    <a:p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GIVEN UP</a:t>
                      </a:r>
                    </a:p>
                  </a:txBody>
                  <a:tcPr marL="45720" marR="4572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GSK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67374145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Vertex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WITHDRAWN</a:t>
                      </a:r>
                      <a:br>
                        <a:rPr lang="en-US" sz="11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toxic + </a:t>
                      </a: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weak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3987547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0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BI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4362551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0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Pfizer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59779669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84267418"/>
                  </a:ext>
                </a:extLst>
              </a:tr>
              <a:tr h="182880">
                <a:tc rowSpan="2" gridSpan="2">
                  <a:txBody>
                    <a:bodyPr/>
                    <a:lstStyle/>
                    <a:p>
                      <a:pPr rtl="0" fontAlgn="b"/>
                      <a:r>
                        <a:rPr lang="en-US" sz="1100" b="1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M&amp;A TARGETS</a:t>
                      </a:r>
                      <a:endParaRPr lang="en-US" sz="11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REGULUS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4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PRESIDIO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76064724"/>
                  </a:ext>
                </a:extLst>
              </a:tr>
              <a:tr h="182880"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PRESIDIO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07608829"/>
                  </a:ext>
                </a:extLst>
              </a:tr>
            </a:tbl>
          </a:graphicData>
        </a:graphic>
      </p:graphicFrame>
      <p:sp>
        <p:nvSpPr>
          <p:cNvPr id="17" name="Rectangle 16">
            <a:extLst>
              <a:ext uri="{FF2B5EF4-FFF2-40B4-BE49-F238E27FC236}">
                <a16:creationId xmlns:a16="http://schemas.microsoft.com/office/drawing/2014/main" id="{19AA9395-E686-C049-84C4-1F4C1527D2F4}"/>
              </a:ext>
            </a:extLst>
          </p:cNvPr>
          <p:cNvSpPr/>
          <p:nvPr/>
        </p:nvSpPr>
        <p:spPr>
          <a:xfrm>
            <a:off x="4593115" y="2354494"/>
            <a:ext cx="4142007" cy="2959844"/>
          </a:xfrm>
          <a:prstGeom prst="rect">
            <a:avLst/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200" b="1" dirty="0">
                <a:solidFill>
                  <a:schemeClr val="bg1"/>
                </a:solidFill>
                <a:latin typeface="Avenir Next" panose="020B0503020202020204" pitchFamily="34" charset="0"/>
              </a:rPr>
              <a:t>AbbVie might be considered the “me-too”:</a:t>
            </a:r>
            <a:br>
              <a:rPr lang="en-US" sz="2200" b="1" dirty="0">
                <a:solidFill>
                  <a:schemeClr val="bg1"/>
                </a:solidFill>
                <a:latin typeface="Avenir Next" panose="020B0503020202020204" pitchFamily="34" charset="0"/>
              </a:rPr>
            </a:br>
            <a:br>
              <a:rPr lang="en-US" sz="2200" b="1" dirty="0">
                <a:solidFill>
                  <a:schemeClr val="bg1"/>
                </a:solidFill>
                <a:latin typeface="Avenir Next" panose="020B0503020202020204" pitchFamily="34" charset="0"/>
              </a:rPr>
            </a:br>
            <a:r>
              <a:rPr lang="en-US" sz="2800" b="1" u="sng" dirty="0">
                <a:solidFill>
                  <a:srgbClr val="FFFF00"/>
                </a:solidFill>
                <a:latin typeface="Avenir Next" panose="020B0503020202020204" pitchFamily="34" charset="0"/>
              </a:rPr>
              <a:t>TWO</a:t>
            </a:r>
            <a:r>
              <a:rPr lang="en-US" sz="2800" b="1" dirty="0">
                <a:solidFill>
                  <a:srgbClr val="FFFF00"/>
                </a:solidFill>
                <a:latin typeface="Avenir Next" panose="020B0503020202020204" pitchFamily="34" charset="0"/>
              </a:rPr>
              <a:t> PILLS</a:t>
            </a:r>
            <a:br>
              <a:rPr lang="en-US" sz="2800" b="1" dirty="0">
                <a:solidFill>
                  <a:srgbClr val="FFFF00"/>
                </a:solidFill>
                <a:latin typeface="Avenir Next" panose="020B0503020202020204" pitchFamily="34" charset="0"/>
              </a:rPr>
            </a:br>
            <a:r>
              <a:rPr lang="en-US" sz="2800" b="1" dirty="0">
                <a:solidFill>
                  <a:srgbClr val="FFFF00"/>
                </a:solidFill>
                <a:latin typeface="Avenir Next" panose="020B0503020202020204" pitchFamily="34" charset="0"/>
              </a:rPr>
              <a:t>12-WEEK TREATMENT</a:t>
            </a:r>
            <a:br>
              <a:rPr lang="en-US" sz="2800" b="1" dirty="0">
                <a:solidFill>
                  <a:srgbClr val="FFFF00"/>
                </a:solidFill>
                <a:latin typeface="Avenir Next" panose="020B0503020202020204" pitchFamily="34" charset="0"/>
              </a:rPr>
            </a:br>
            <a:r>
              <a:rPr lang="en-US" sz="2800" b="1" dirty="0">
                <a:solidFill>
                  <a:srgbClr val="FFFF00"/>
                </a:solidFill>
                <a:latin typeface="Avenir Next" panose="020B0503020202020204" pitchFamily="34" charset="0"/>
              </a:rPr>
              <a:t>&gt;97% CURE RATE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5022EA2A-9462-D74C-8551-E2EAB40EC976}"/>
              </a:ext>
            </a:extLst>
          </p:cNvPr>
          <p:cNvSpPr txBox="1"/>
          <p:nvPr/>
        </p:nvSpPr>
        <p:spPr>
          <a:xfrm>
            <a:off x="152402" y="6718129"/>
            <a:ext cx="184008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TOTAL M&amp;A</a:t>
            </a:r>
          </a:p>
        </p:txBody>
      </p:sp>
    </p:spTree>
    <p:extLst>
      <p:ext uri="{BB962C8B-B14F-4D97-AF65-F5344CB8AC3E}">
        <p14:creationId xmlns:p14="http://schemas.microsoft.com/office/powerpoint/2010/main" val="2081328533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2" name="Chart 41">
            <a:extLst>
              <a:ext uri="{FF2B5EF4-FFF2-40B4-BE49-F238E27FC236}">
                <a16:creationId xmlns:a16="http://schemas.microsoft.com/office/drawing/2014/main" id="{8D0AD20C-EEAF-7A47-819E-E7B721490184}"/>
              </a:ext>
            </a:extLst>
          </p:cNvPr>
          <p:cNvGraphicFramePr/>
          <p:nvPr/>
        </p:nvGraphicFramePr>
        <p:xfrm>
          <a:off x="-253277" y="6400230"/>
          <a:ext cx="14277390" cy="9405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52DDFB6-1B9D-8245-AABC-23AE7D6BAB40}"/>
              </a:ext>
            </a:extLst>
          </p:cNvPr>
          <p:cNvGraphicFramePr>
            <a:graphicFrameLocks noGrp="1"/>
          </p:cNvGraphicFramePr>
          <p:nvPr/>
        </p:nvGraphicFramePr>
        <p:xfrm>
          <a:off x="0" y="14133"/>
          <a:ext cx="12192000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12800">
                  <a:extLst>
                    <a:ext uri="{9D8B030D-6E8A-4147-A177-3AD203B41FA5}">
                      <a16:colId xmlns:a16="http://schemas.microsoft.com/office/drawing/2014/main" val="358515824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26668239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16915425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68443820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408866163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594857338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96553038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105273481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9911637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55577098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418989439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0701997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39585014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12802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099202928"/>
                    </a:ext>
                  </a:extLst>
                </a:gridCol>
              </a:tblGrid>
              <a:tr h="204259"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2004</a:t>
                      </a: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2009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2010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2011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2012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2013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2014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566983"/>
                  </a:ext>
                </a:extLst>
              </a:tr>
              <a:tr h="204259"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8425356"/>
                  </a:ext>
                </a:extLst>
              </a:tr>
            </a:tbl>
          </a:graphicData>
        </a:graphic>
      </p:graphicFrame>
      <p:sp>
        <p:nvSpPr>
          <p:cNvPr id="43" name="TextBox 42">
            <a:extLst>
              <a:ext uri="{FF2B5EF4-FFF2-40B4-BE49-F238E27FC236}">
                <a16:creationId xmlns:a16="http://schemas.microsoft.com/office/drawing/2014/main" id="{33DE7CF7-CCBC-5C49-8D7E-EDFFD681D266}"/>
              </a:ext>
            </a:extLst>
          </p:cNvPr>
          <p:cNvSpPr txBox="1"/>
          <p:nvPr/>
        </p:nvSpPr>
        <p:spPr>
          <a:xfrm>
            <a:off x="7974329" y="6685827"/>
            <a:ext cx="12022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5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$20.1B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A2EC9C9F-5448-B942-8B9A-BA38B00EE578}"/>
              </a:ext>
            </a:extLst>
          </p:cNvPr>
          <p:cNvSpPr/>
          <p:nvPr/>
        </p:nvSpPr>
        <p:spPr>
          <a:xfrm>
            <a:off x="8926286" y="10766"/>
            <a:ext cx="827314" cy="480160"/>
          </a:xfrm>
          <a:prstGeom prst="rect">
            <a:avLst/>
          </a:prstGeom>
          <a:noFill/>
          <a:ln w="5715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9" name="Content Placeholder 7">
            <a:extLst>
              <a:ext uri="{FF2B5EF4-FFF2-40B4-BE49-F238E27FC236}">
                <a16:creationId xmlns:a16="http://schemas.microsoft.com/office/drawing/2014/main" id="{C0BA9D2A-73C5-FB4C-9640-6274E2B45D5F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031509516"/>
              </p:ext>
            </p:extLst>
          </p:nvPr>
        </p:nvGraphicFramePr>
        <p:xfrm>
          <a:off x="226606" y="562773"/>
          <a:ext cx="11582017" cy="582532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44994">
                  <a:extLst>
                    <a:ext uri="{9D8B030D-6E8A-4147-A177-3AD203B41FA5}">
                      <a16:colId xmlns:a16="http://schemas.microsoft.com/office/drawing/2014/main" val="3594627776"/>
                    </a:ext>
                  </a:extLst>
                </a:gridCol>
                <a:gridCol w="1164432">
                  <a:extLst>
                    <a:ext uri="{9D8B030D-6E8A-4147-A177-3AD203B41FA5}">
                      <a16:colId xmlns:a16="http://schemas.microsoft.com/office/drawing/2014/main" val="2105884214"/>
                    </a:ext>
                  </a:extLst>
                </a:gridCol>
                <a:gridCol w="1324656">
                  <a:extLst>
                    <a:ext uri="{9D8B030D-6E8A-4147-A177-3AD203B41FA5}">
                      <a16:colId xmlns:a16="http://schemas.microsoft.com/office/drawing/2014/main" val="1174158133"/>
                    </a:ext>
                  </a:extLst>
                </a:gridCol>
                <a:gridCol w="1324656">
                  <a:extLst>
                    <a:ext uri="{9D8B030D-6E8A-4147-A177-3AD203B41FA5}">
                      <a16:colId xmlns:a16="http://schemas.microsoft.com/office/drawing/2014/main" val="1886480217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3188453590"/>
                    </a:ext>
                  </a:extLst>
                </a:gridCol>
                <a:gridCol w="1324656">
                  <a:extLst>
                    <a:ext uri="{9D8B030D-6E8A-4147-A177-3AD203B41FA5}">
                      <a16:colId xmlns:a16="http://schemas.microsoft.com/office/drawing/2014/main" val="1296771632"/>
                    </a:ext>
                  </a:extLst>
                </a:gridCol>
                <a:gridCol w="1324656">
                  <a:extLst>
                    <a:ext uri="{9D8B030D-6E8A-4147-A177-3AD203B41FA5}">
                      <a16:colId xmlns:a16="http://schemas.microsoft.com/office/drawing/2014/main" val="1991127755"/>
                    </a:ext>
                  </a:extLst>
                </a:gridCol>
                <a:gridCol w="1324656">
                  <a:extLst>
                    <a:ext uri="{9D8B030D-6E8A-4147-A177-3AD203B41FA5}">
                      <a16:colId xmlns:a16="http://schemas.microsoft.com/office/drawing/2014/main" val="2262024719"/>
                    </a:ext>
                  </a:extLst>
                </a:gridCol>
                <a:gridCol w="1324656">
                  <a:extLst>
                    <a:ext uri="{9D8B030D-6E8A-4147-A177-3AD203B41FA5}">
                      <a16:colId xmlns:a16="http://schemas.microsoft.com/office/drawing/2014/main" val="143304237"/>
                    </a:ext>
                  </a:extLst>
                </a:gridCol>
              </a:tblGrid>
              <a:tr h="256071">
                <a:tc rowSpan="2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Host Target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Genotype 1 restricted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Pan-genotype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78017796"/>
                  </a:ext>
                </a:extLst>
              </a:tr>
              <a:tr h="57450">
                <a:tc vMerge="1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4876803"/>
                  </a:ext>
                </a:extLst>
              </a:tr>
              <a:tr h="193788">
                <a:tc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Company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endParaRPr lang="en-US" sz="8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48947661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812881"/>
                  </a:ext>
                </a:extLst>
              </a:tr>
              <a:tr h="579522">
                <a:tc rowSpan="6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WINNERS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l" rtl="0" fontAlgn="b"/>
                      <a: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Gilead</a:t>
                      </a:r>
                    </a:p>
                  </a:txBody>
                  <a:tcPr marL="28575" marR="28575" marT="19050" marB="1905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9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0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SOVLADI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3446313"/>
                  </a:ext>
                </a:extLst>
              </a:tr>
              <a:tr h="57952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HARVONI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HARVONI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25230"/>
                  </a:ext>
                </a:extLst>
              </a:tr>
              <a:tr h="57952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EPCLUSA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EPCLUSA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24974670"/>
                  </a:ext>
                </a:extLst>
              </a:tr>
              <a:tr h="57952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9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VOSEVI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VOSEVI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0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VOSEVI 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2064755"/>
                  </a:ext>
                </a:extLst>
              </a:tr>
              <a:tr h="57952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l" rtl="0" fontAlgn="b"/>
                      <a: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AbbVie</a:t>
                      </a:r>
                    </a:p>
                  </a:txBody>
                  <a:tcPr marL="28575" marR="28575" marT="19050" marB="1905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9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9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MAVYRET</a:t>
                      </a:r>
                      <a:endParaRPr lang="en-US" sz="9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9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9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MAVYRET</a:t>
                      </a:r>
                      <a:endParaRPr lang="en-US" sz="9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7765677"/>
                  </a:ext>
                </a:extLst>
              </a:tr>
              <a:tr h="579522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rtl="0" fontAlgn="b"/>
                      <a:endParaRPr lang="en-US" sz="1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VIEKIRA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VIEKIRA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VIEKIRA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8144161"/>
                  </a:ext>
                </a:extLst>
              </a:tr>
              <a:tr h="579522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RESIGNED TO LOW SALES</a:t>
                      </a:r>
                      <a:endParaRPr kumimoji="0" lang="en-US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Merck</a:t>
                      </a:r>
                    </a:p>
                  </a:txBody>
                  <a:tcPr marL="28575" marR="28575" marT="19050" marB="1905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05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OBSOLETE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8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ZEPATIER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8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ZEPATIER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96280259"/>
                  </a:ext>
                </a:extLst>
              </a:tr>
              <a:tr h="57952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JNJ</a:t>
                      </a:r>
                    </a:p>
                  </a:txBody>
                  <a:tcPr marL="28575" marR="28575" marT="19050" marB="1905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3277536"/>
                  </a:ext>
                </a:extLst>
              </a:tr>
              <a:tr h="579522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BMS</a:t>
                      </a:r>
                    </a:p>
                  </a:txBody>
                  <a:tcPr marL="28575" marR="28575" marT="19050" marB="1905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endParaRPr lang="en-US" sz="8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3774598"/>
                  </a:ext>
                </a:extLst>
              </a:tr>
            </a:tbl>
          </a:graphicData>
        </a:graphic>
      </p:graphicFrame>
      <p:sp>
        <p:nvSpPr>
          <p:cNvPr id="40" name="Rectangle 39">
            <a:extLst>
              <a:ext uri="{FF2B5EF4-FFF2-40B4-BE49-F238E27FC236}">
                <a16:creationId xmlns:a16="http://schemas.microsoft.com/office/drawing/2014/main" id="{AA3901D3-3F33-224B-910F-1CE62A32E356}"/>
              </a:ext>
            </a:extLst>
          </p:cNvPr>
          <p:cNvSpPr/>
          <p:nvPr/>
        </p:nvSpPr>
        <p:spPr>
          <a:xfrm>
            <a:off x="7" y="489155"/>
            <a:ext cx="12191993" cy="6597445"/>
          </a:xfrm>
          <a:prstGeom prst="rect">
            <a:avLst/>
          </a:prstGeom>
          <a:solidFill>
            <a:schemeClr val="accent1">
              <a:alpha val="91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62470001-6F40-F846-84BB-651F4709016B}"/>
              </a:ext>
            </a:extLst>
          </p:cNvPr>
          <p:cNvSpPr txBox="1"/>
          <p:nvPr/>
        </p:nvSpPr>
        <p:spPr>
          <a:xfrm>
            <a:off x="264133" y="612365"/>
            <a:ext cx="1020222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2015 SALES: &gt;$90k/cure quickly drops to &lt;$60,000/cured patient</a:t>
            </a:r>
            <a:endParaRPr lang="en-US" sz="2400" b="1" dirty="0">
              <a:solidFill>
                <a:srgbClr val="FFFF00"/>
              </a:solidFill>
              <a:latin typeface="Futura Medium" panose="020B0602020204020303" pitchFamily="34" charset="-79"/>
              <a:cs typeface="Futura Medium" panose="020B0602020204020303" pitchFamily="34" charset="-79"/>
            </a:endParaRPr>
          </a:p>
        </p:txBody>
      </p:sp>
      <p:grpSp>
        <p:nvGrpSpPr>
          <p:cNvPr id="59" name="Group 58">
            <a:extLst>
              <a:ext uri="{FF2B5EF4-FFF2-40B4-BE49-F238E27FC236}">
                <a16:creationId xmlns:a16="http://schemas.microsoft.com/office/drawing/2014/main" id="{B8891C25-DE7B-CF4B-92BC-599B24DD5FB5}"/>
              </a:ext>
            </a:extLst>
          </p:cNvPr>
          <p:cNvGrpSpPr/>
          <p:nvPr/>
        </p:nvGrpSpPr>
        <p:grpSpPr>
          <a:xfrm>
            <a:off x="113306" y="1094497"/>
            <a:ext cx="12039625" cy="5928772"/>
            <a:chOff x="113297" y="859696"/>
            <a:chExt cx="12039625" cy="5907112"/>
          </a:xfrm>
        </p:grpSpPr>
        <p:graphicFrame>
          <p:nvGraphicFramePr>
            <p:cNvPr id="60" name="Chart 59">
              <a:extLst>
                <a:ext uri="{FF2B5EF4-FFF2-40B4-BE49-F238E27FC236}">
                  <a16:creationId xmlns:a16="http://schemas.microsoft.com/office/drawing/2014/main" id="{E32959BA-DB4F-6542-A554-835BA0ECB2EA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456298397"/>
                </p:ext>
              </p:extLst>
            </p:nvPr>
          </p:nvGraphicFramePr>
          <p:xfrm>
            <a:off x="2313352" y="859696"/>
            <a:ext cx="9839570" cy="563705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198F9735-44A0-8D4C-886B-1E5FC7A23C71}"/>
                </a:ext>
              </a:extLst>
            </p:cNvPr>
            <p:cNvSpPr txBox="1"/>
            <p:nvPr/>
          </p:nvSpPr>
          <p:spPr>
            <a:xfrm>
              <a:off x="2488229" y="6429491"/>
              <a:ext cx="9307693" cy="3373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>
                  <a:solidFill>
                    <a:schemeClr val="bg1"/>
                  </a:solidFill>
                  <a:latin typeface="Futura Medium" panose="020B0602020204020303" pitchFamily="34" charset="-79"/>
                  <a:cs typeface="Futura Medium" panose="020B0602020204020303" pitchFamily="34" charset="-79"/>
                </a:rPr>
                <a:t>2015 Sales ($Millions)</a:t>
              </a: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B8B57DD9-7AED-634C-A057-B2189E22EB8C}"/>
                </a:ext>
              </a:extLst>
            </p:cNvPr>
            <p:cNvSpPr txBox="1"/>
            <p:nvPr/>
          </p:nvSpPr>
          <p:spPr>
            <a:xfrm>
              <a:off x="2500929" y="1073067"/>
              <a:ext cx="1922584" cy="3373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>
                  <a:solidFill>
                    <a:schemeClr val="bg1"/>
                  </a:solidFill>
                  <a:latin typeface="Futura Medium" panose="020B0602020204020303" pitchFamily="34" charset="-79"/>
                  <a:cs typeface="Futura Medium" panose="020B0602020204020303" pitchFamily="34" charset="-79"/>
                </a:rPr>
                <a:t>SOVALDI</a:t>
              </a: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C4B15C99-2805-A74F-A5CB-83E2A93F31FE}"/>
                </a:ext>
              </a:extLst>
            </p:cNvPr>
            <p:cNvSpPr txBox="1"/>
            <p:nvPr/>
          </p:nvSpPr>
          <p:spPr>
            <a:xfrm>
              <a:off x="2500929" y="1662371"/>
              <a:ext cx="192258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>
                  <a:solidFill>
                    <a:schemeClr val="bg1"/>
                  </a:solidFill>
                  <a:latin typeface="Futura Medium" panose="020B0602020204020303" pitchFamily="34" charset="-79"/>
                  <a:cs typeface="Futura Medium" panose="020B0602020204020303" pitchFamily="34" charset="-79"/>
                </a:rPr>
                <a:t>HARVONI</a:t>
              </a: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AB221AFF-D928-8C43-A30D-3C4E66EC27D5}"/>
                </a:ext>
              </a:extLst>
            </p:cNvPr>
            <p:cNvSpPr txBox="1"/>
            <p:nvPr/>
          </p:nvSpPr>
          <p:spPr>
            <a:xfrm>
              <a:off x="194976" y="2294144"/>
              <a:ext cx="192258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>
                  <a:solidFill>
                    <a:schemeClr val="accent5"/>
                  </a:solidFill>
                  <a:latin typeface="Futura Medium" panose="020B0602020204020303" pitchFamily="34" charset="-79"/>
                  <a:cs typeface="Futura Medium" panose="020B0602020204020303" pitchFamily="34" charset="-79"/>
                </a:rPr>
                <a:t>GILEAD</a:t>
              </a:r>
            </a:p>
          </p:txBody>
        </p: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30FFF173-12CE-2B4E-86F7-08E67BDE7D87}"/>
                </a:ext>
              </a:extLst>
            </p:cNvPr>
            <p:cNvCxnSpPr/>
            <p:nvPr/>
          </p:nvCxnSpPr>
          <p:spPr>
            <a:xfrm>
              <a:off x="140645" y="3250801"/>
              <a:ext cx="11965387" cy="0"/>
            </a:xfrm>
            <a:prstGeom prst="line">
              <a:avLst/>
            </a:pr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BAEF2C16-F295-CD4F-9176-7513AC80D7F2}"/>
                </a:ext>
              </a:extLst>
            </p:cNvPr>
            <p:cNvSpPr txBox="1"/>
            <p:nvPr/>
          </p:nvSpPr>
          <p:spPr>
            <a:xfrm>
              <a:off x="192804" y="4440620"/>
              <a:ext cx="1922584" cy="4438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>
                  <a:solidFill>
                    <a:schemeClr val="accent2">
                      <a:lumMod val="60000"/>
                      <a:lumOff val="40000"/>
                    </a:schemeClr>
                  </a:solidFill>
                  <a:latin typeface="Futura Medium" panose="020B0602020204020303" pitchFamily="34" charset="-79"/>
                  <a:cs typeface="Futura Medium" panose="020B0602020204020303" pitchFamily="34" charset="-79"/>
                </a:rPr>
                <a:t>MERCK</a:t>
              </a:r>
            </a:p>
          </p:txBody>
        </p: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3677C3A8-96E0-E74F-92FA-8EC0C95B9DCD}"/>
                </a:ext>
              </a:extLst>
            </p:cNvPr>
            <p:cNvCxnSpPr/>
            <p:nvPr/>
          </p:nvCxnSpPr>
          <p:spPr>
            <a:xfrm>
              <a:off x="113297" y="4392386"/>
              <a:ext cx="11965387" cy="0"/>
            </a:xfrm>
            <a:prstGeom prst="line">
              <a:avLst/>
            </a:pr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3729B868-4FB6-B340-AB0D-0D77F81ED2A7}"/>
                </a:ext>
              </a:extLst>
            </p:cNvPr>
            <p:cNvSpPr txBox="1"/>
            <p:nvPr/>
          </p:nvSpPr>
          <p:spPr>
            <a:xfrm>
              <a:off x="194976" y="3506957"/>
              <a:ext cx="192258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>
                  <a:solidFill>
                    <a:schemeClr val="accent5">
                      <a:lumMod val="60000"/>
                      <a:lumOff val="40000"/>
                    </a:schemeClr>
                  </a:solidFill>
                  <a:latin typeface="Futura Medium" panose="020B0602020204020303" pitchFamily="34" charset="-79"/>
                  <a:cs typeface="Futura Medium" panose="020B0602020204020303" pitchFamily="34" charset="-79"/>
                </a:rPr>
                <a:t>ABBVIE</a:t>
              </a: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3B11D876-D874-D749-9E78-B16DD67B1930}"/>
                </a:ext>
              </a:extLst>
            </p:cNvPr>
            <p:cNvSpPr txBox="1"/>
            <p:nvPr/>
          </p:nvSpPr>
          <p:spPr>
            <a:xfrm>
              <a:off x="4309293" y="3379078"/>
              <a:ext cx="1250441" cy="32551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>
                  <a:solidFill>
                    <a:schemeClr val="accent5">
                      <a:lumMod val="60000"/>
                      <a:lumOff val="40000"/>
                    </a:schemeClr>
                  </a:solidFill>
                  <a:latin typeface="Futura Medium" panose="020B0602020204020303" pitchFamily="34" charset="-79"/>
                  <a:cs typeface="Futura Medium" panose="020B0602020204020303" pitchFamily="34" charset="-79"/>
                </a:rPr>
                <a:t>VIEKIRA</a:t>
              </a:r>
            </a:p>
          </p:txBody>
        </p: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6593A263-76CA-F14B-BF07-34AEF52D1A68}"/>
                </a:ext>
              </a:extLst>
            </p:cNvPr>
            <p:cNvSpPr txBox="1"/>
            <p:nvPr/>
          </p:nvSpPr>
          <p:spPr>
            <a:xfrm>
              <a:off x="205504" y="5029837"/>
              <a:ext cx="1922584" cy="4438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>
                  <a:solidFill>
                    <a:schemeClr val="accent2"/>
                  </a:solidFill>
                  <a:latin typeface="Futura Medium" panose="020B0602020204020303" pitchFamily="34" charset="-79"/>
                  <a:cs typeface="Futura Medium" panose="020B0602020204020303" pitchFamily="34" charset="-79"/>
                </a:rPr>
                <a:t>JNJ</a:t>
              </a:r>
            </a:p>
          </p:txBody>
        </p:sp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361E9FEE-9FDD-7C4E-B292-3680786C6C7A}"/>
                </a:ext>
              </a:extLst>
            </p:cNvPr>
            <p:cNvSpPr txBox="1"/>
            <p:nvPr/>
          </p:nvSpPr>
          <p:spPr>
            <a:xfrm>
              <a:off x="192804" y="5614011"/>
              <a:ext cx="1922584" cy="4438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>
                  <a:solidFill>
                    <a:schemeClr val="accent2">
                      <a:lumMod val="75000"/>
                    </a:schemeClr>
                  </a:solidFill>
                  <a:latin typeface="Futura Medium" panose="020B0602020204020303" pitchFamily="34" charset="-79"/>
                  <a:cs typeface="Futura Medium" panose="020B0602020204020303" pitchFamily="34" charset="-79"/>
                </a:rPr>
                <a:t>BMS</a:t>
              </a:r>
            </a:p>
          </p:txBody>
        </p:sp>
        <p:cxnSp>
          <p:nvCxnSpPr>
            <p:cNvPr id="76" name="Straight Connector 75">
              <a:extLst>
                <a:ext uri="{FF2B5EF4-FFF2-40B4-BE49-F238E27FC236}">
                  <a16:creationId xmlns:a16="http://schemas.microsoft.com/office/drawing/2014/main" id="{87A9652E-1BD7-4B4E-B147-ECC1E5120D3B}"/>
                </a:ext>
              </a:extLst>
            </p:cNvPr>
            <p:cNvCxnSpPr/>
            <p:nvPr/>
          </p:nvCxnSpPr>
          <p:spPr>
            <a:xfrm>
              <a:off x="125997" y="4974452"/>
              <a:ext cx="11965387" cy="0"/>
            </a:xfrm>
            <a:prstGeom prst="line">
              <a:avLst/>
            </a:pr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Straight Connector 76">
              <a:extLst>
                <a:ext uri="{FF2B5EF4-FFF2-40B4-BE49-F238E27FC236}">
                  <a16:creationId xmlns:a16="http://schemas.microsoft.com/office/drawing/2014/main" id="{74F5976B-795F-1E4E-BE31-93D415D0B11C}"/>
                </a:ext>
              </a:extLst>
            </p:cNvPr>
            <p:cNvCxnSpPr/>
            <p:nvPr/>
          </p:nvCxnSpPr>
          <p:spPr>
            <a:xfrm>
              <a:off x="125997" y="5543864"/>
              <a:ext cx="11965387" cy="0"/>
            </a:xfrm>
            <a:prstGeom prst="line">
              <a:avLst/>
            </a:pr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8" name="TextBox 77">
            <a:extLst>
              <a:ext uri="{FF2B5EF4-FFF2-40B4-BE49-F238E27FC236}">
                <a16:creationId xmlns:a16="http://schemas.microsoft.com/office/drawing/2014/main" id="{78F687B5-5E9D-0F42-B358-C954B8DFBAA3}"/>
              </a:ext>
            </a:extLst>
          </p:cNvPr>
          <p:cNvSpPr txBox="1"/>
          <p:nvPr/>
        </p:nvSpPr>
        <p:spPr>
          <a:xfrm>
            <a:off x="3481084" y="5346246"/>
            <a:ext cx="1250441" cy="3397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chemeClr val="accent2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OLYSIO</a:t>
            </a: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D5320C25-0354-CC49-930C-287E4DDCFD82}"/>
              </a:ext>
            </a:extLst>
          </p:cNvPr>
          <p:cNvSpPr txBox="1"/>
          <p:nvPr/>
        </p:nvSpPr>
        <p:spPr>
          <a:xfrm>
            <a:off x="4127508" y="5918192"/>
            <a:ext cx="1250441" cy="3397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chemeClr val="accent2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DAKLINZA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1BFEE0D8-88C8-D14A-A672-E5AA885759F4}"/>
              </a:ext>
            </a:extLst>
          </p:cNvPr>
          <p:cNvSpPr/>
          <p:nvPr/>
        </p:nvSpPr>
        <p:spPr>
          <a:xfrm>
            <a:off x="0" y="31441"/>
            <a:ext cx="12192000" cy="7041026"/>
          </a:xfrm>
          <a:prstGeom prst="rect">
            <a:avLst/>
          </a:prstGeom>
          <a:solidFill>
            <a:schemeClr val="accent1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>
                <a:solidFill>
                  <a:schemeClr val="bg1"/>
                </a:solidFill>
                <a:latin typeface="Avenir Next" panose="020B0503020202020204" pitchFamily="34" charset="0"/>
              </a:rPr>
              <a:t>but the race continues…</a:t>
            </a:r>
            <a:endParaRPr lang="en-US" sz="6000" b="1" dirty="0">
              <a:solidFill>
                <a:srgbClr val="FFFF00"/>
              </a:solidFill>
              <a:latin typeface="Avenir Next" panose="020B0503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494530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2" name="Chart 41">
            <a:extLst>
              <a:ext uri="{FF2B5EF4-FFF2-40B4-BE49-F238E27FC236}">
                <a16:creationId xmlns:a16="http://schemas.microsoft.com/office/drawing/2014/main" id="{8D0AD20C-EEAF-7A47-819E-E7B721490184}"/>
              </a:ext>
            </a:extLst>
          </p:cNvPr>
          <p:cNvGraphicFramePr/>
          <p:nvPr/>
        </p:nvGraphicFramePr>
        <p:xfrm>
          <a:off x="-253277" y="6400230"/>
          <a:ext cx="14277390" cy="9405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52DDFB6-1B9D-8245-AABC-23AE7D6BAB40}"/>
              </a:ext>
            </a:extLst>
          </p:cNvPr>
          <p:cNvGraphicFramePr>
            <a:graphicFrameLocks noGrp="1"/>
          </p:cNvGraphicFramePr>
          <p:nvPr/>
        </p:nvGraphicFramePr>
        <p:xfrm>
          <a:off x="0" y="14133"/>
          <a:ext cx="12192000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12800">
                  <a:extLst>
                    <a:ext uri="{9D8B030D-6E8A-4147-A177-3AD203B41FA5}">
                      <a16:colId xmlns:a16="http://schemas.microsoft.com/office/drawing/2014/main" val="358515824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26668239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16915425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68443820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408866163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594857338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96553038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105273481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9911637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55577098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418989439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0701997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39585014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12802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099202928"/>
                    </a:ext>
                  </a:extLst>
                </a:gridCol>
              </a:tblGrid>
              <a:tr h="204259"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2004</a:t>
                      </a: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2009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2010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2011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2012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2013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2014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566983"/>
                  </a:ext>
                </a:extLst>
              </a:tr>
              <a:tr h="204259"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8425356"/>
                  </a:ext>
                </a:extLst>
              </a:tr>
            </a:tbl>
          </a:graphicData>
        </a:graphic>
      </p:graphicFrame>
      <p:sp>
        <p:nvSpPr>
          <p:cNvPr id="43" name="TextBox 42">
            <a:extLst>
              <a:ext uri="{FF2B5EF4-FFF2-40B4-BE49-F238E27FC236}">
                <a16:creationId xmlns:a16="http://schemas.microsoft.com/office/drawing/2014/main" id="{33DE7CF7-CCBC-5C49-8D7E-EDFFD681D266}"/>
              </a:ext>
            </a:extLst>
          </p:cNvPr>
          <p:cNvSpPr txBox="1"/>
          <p:nvPr/>
        </p:nvSpPr>
        <p:spPr>
          <a:xfrm>
            <a:off x="7925168" y="6703135"/>
            <a:ext cx="12022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5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$19.9B</a:t>
            </a:r>
          </a:p>
        </p:txBody>
      </p:sp>
      <p:graphicFrame>
        <p:nvGraphicFramePr>
          <p:cNvPr id="8" name="Content Placeholder 7">
            <a:extLst>
              <a:ext uri="{FF2B5EF4-FFF2-40B4-BE49-F238E27FC236}">
                <a16:creationId xmlns:a16="http://schemas.microsoft.com/office/drawing/2014/main" id="{53880638-4F37-064D-BF26-12552FF81697}"/>
              </a:ext>
            </a:extLst>
          </p:cNvPr>
          <p:cNvGraphicFramePr>
            <a:graphicFrameLocks noGrp="1"/>
          </p:cNvGraphicFramePr>
          <p:nvPr>
            <p:ph idx="1"/>
          </p:nvPr>
        </p:nvGraphicFramePr>
        <p:xfrm>
          <a:off x="226606" y="562773"/>
          <a:ext cx="11582017" cy="601263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44994">
                  <a:extLst>
                    <a:ext uri="{9D8B030D-6E8A-4147-A177-3AD203B41FA5}">
                      <a16:colId xmlns:a16="http://schemas.microsoft.com/office/drawing/2014/main" val="3594627776"/>
                    </a:ext>
                  </a:extLst>
                </a:gridCol>
                <a:gridCol w="1164432">
                  <a:extLst>
                    <a:ext uri="{9D8B030D-6E8A-4147-A177-3AD203B41FA5}">
                      <a16:colId xmlns:a16="http://schemas.microsoft.com/office/drawing/2014/main" val="2105884214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174158133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2784849810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213092618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886480217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2257765789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3188453590"/>
                    </a:ext>
                  </a:extLst>
                </a:gridCol>
                <a:gridCol w="1324656">
                  <a:extLst>
                    <a:ext uri="{9D8B030D-6E8A-4147-A177-3AD203B41FA5}">
                      <a16:colId xmlns:a16="http://schemas.microsoft.com/office/drawing/2014/main" val="1296771632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991127755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3420827284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2262024719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1230991265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2191761907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2823079002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43304237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3865595786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2177568620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160017087"/>
                    </a:ext>
                  </a:extLst>
                </a:gridCol>
              </a:tblGrid>
              <a:tr h="256071">
                <a:tc rowSpan="2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Host Target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Genotype 1 restricted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10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Pan-genotype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78017796"/>
                  </a:ext>
                </a:extLst>
              </a:tr>
              <a:tr h="57450">
                <a:tc vMerge="1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3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4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4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44876803"/>
                  </a:ext>
                </a:extLst>
              </a:tr>
              <a:tr h="193788">
                <a:tc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Company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 vMerge="1">
                  <a:txBody>
                    <a:bodyPr/>
                    <a:lstStyle/>
                    <a:p>
                      <a:pPr algn="ctr" rtl="0" fontAlgn="b"/>
                      <a:endParaRPr lang="en-US" sz="8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48947661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7812881"/>
                  </a:ext>
                </a:extLst>
              </a:tr>
              <a:tr h="365760">
                <a:tc rowSpan="4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HOLY GRAIL: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All oral, </a:t>
                      </a:r>
                      <a:b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pan-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geno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Gilead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9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9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9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HARVONI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0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SOVALDI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HARVONI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83446313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AbbVie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VIEKIRA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VIEKIRA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VIEKIRA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8144161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 err="1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Achillion</a:t>
                      </a:r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71900128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Merck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05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OBSOLETE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WITH-</a:t>
                      </a:r>
                      <a:br>
                        <a:rPr lang="en-US" sz="9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9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DRAWN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88980992"/>
                  </a:ext>
                </a:extLst>
              </a:tr>
              <a:tr h="100584">
                <a:tc gridSpan="19">
                  <a:txBody>
                    <a:bodyPr/>
                    <a:lstStyle/>
                    <a:p>
                      <a:endParaRPr lang="en-US" sz="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76557351"/>
                  </a:ext>
                </a:extLst>
              </a:tr>
              <a:tr h="369570"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GOOD 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ENOUGH: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All oral, G1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JNJ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96280259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18660395"/>
                  </a:ext>
                </a:extLst>
              </a:tr>
              <a:tr h="365760">
                <a:tc rowSpan="3">
                  <a:txBody>
                    <a:bodyPr/>
                    <a:lstStyle/>
                    <a:p>
                      <a:r>
                        <a:rPr lang="en-US" sz="10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NOT GOOD ENOUGH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BMS</a:t>
                      </a:r>
                    </a:p>
                  </a:txBody>
                  <a:tcPr marL="28575" marR="28575" marT="19050" marB="19050" anchor="ctr"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br>
                        <a:rPr lang="en-US" sz="105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700" i="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interferon lambda</a:t>
                      </a:r>
                      <a:endParaRPr lang="en-US" sz="7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endParaRPr lang="en-US" sz="8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59514933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rtl="0" fontAlgn="b"/>
                      <a:endParaRPr lang="en-US" sz="600" b="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Novartis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●/●●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69173568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Roche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4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700" i="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OBSO-LETE</a:t>
                      </a:r>
                      <a:endParaRPr lang="en-US" sz="700" dirty="0">
                        <a:solidFill>
                          <a:schemeClr val="bg1">
                            <a:lumMod val="8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50462376"/>
                  </a:ext>
                </a:extLst>
              </a:tr>
              <a:tr h="118872">
                <a:tc gridSpan="19">
                  <a:txBody>
                    <a:bodyPr/>
                    <a:lstStyle/>
                    <a:p>
                      <a:endParaRPr lang="en-US" sz="2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2700" cmpd="sng">
                      <a:noFill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l" rtl="0" fontAlgn="b"/>
                      <a:endParaRPr lang="en-US" sz="2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2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23012224"/>
                  </a:ext>
                </a:extLst>
              </a:tr>
              <a:tr h="365760">
                <a:tc rowSpan="4">
                  <a:txBody>
                    <a:bodyPr/>
                    <a:lstStyle/>
                    <a:p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GIVEN UP</a:t>
                      </a:r>
                    </a:p>
                  </a:txBody>
                  <a:tcPr marL="45720" marR="4572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GSK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67374145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Vertex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WITHDRAWN</a:t>
                      </a:r>
                      <a:br>
                        <a:rPr lang="en-US" sz="11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toxic + </a:t>
                      </a: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weak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3987547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0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BI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4362551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0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Pfizer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59779669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84267418"/>
                  </a:ext>
                </a:extLst>
              </a:tr>
              <a:tr h="182880">
                <a:tc rowSpan="2" gridSpan="2">
                  <a:txBody>
                    <a:bodyPr/>
                    <a:lstStyle/>
                    <a:p>
                      <a:pPr rtl="0" fontAlgn="b"/>
                      <a:r>
                        <a:rPr lang="en-US" sz="1100" b="1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M&amp;A TARGETS</a:t>
                      </a:r>
                      <a:endParaRPr lang="en-US" sz="11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REGULUS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4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PRESIDIO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76064724"/>
                  </a:ext>
                </a:extLst>
              </a:tr>
              <a:tr h="182880"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PRESIDIO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07608829"/>
                  </a:ext>
                </a:extLst>
              </a:tr>
            </a:tbl>
          </a:graphicData>
        </a:graphic>
      </p:graphicFrame>
      <p:grpSp>
        <p:nvGrpSpPr>
          <p:cNvPr id="10" name="Group 9">
            <a:extLst>
              <a:ext uri="{FF2B5EF4-FFF2-40B4-BE49-F238E27FC236}">
                <a16:creationId xmlns:a16="http://schemas.microsoft.com/office/drawing/2014/main" id="{054D5DB3-D5E1-3C4E-8E09-28778BE6CE71}"/>
              </a:ext>
            </a:extLst>
          </p:cNvPr>
          <p:cNvGrpSpPr/>
          <p:nvPr/>
        </p:nvGrpSpPr>
        <p:grpSpPr>
          <a:xfrm>
            <a:off x="1351723" y="3719217"/>
            <a:ext cx="10465904" cy="1137918"/>
            <a:chOff x="1342719" y="3191788"/>
            <a:chExt cx="10465904" cy="1137918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94B00A2B-1AAA-7048-B7A5-D75CEDA624AE}"/>
                </a:ext>
              </a:extLst>
            </p:cNvPr>
            <p:cNvSpPr/>
            <p:nvPr/>
          </p:nvSpPr>
          <p:spPr>
            <a:xfrm>
              <a:off x="1342719" y="3191788"/>
              <a:ext cx="10465904" cy="367070"/>
            </a:xfrm>
            <a:prstGeom prst="rect">
              <a:avLst/>
            </a:prstGeom>
            <a:solidFill>
              <a:schemeClr val="accent3">
                <a:alpha val="32000"/>
              </a:schemeClr>
            </a:solidFill>
            <a:ln w="57150"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" name="Straight Arrow Connector 11">
              <a:extLst>
                <a:ext uri="{FF2B5EF4-FFF2-40B4-BE49-F238E27FC236}">
                  <a16:creationId xmlns:a16="http://schemas.microsoft.com/office/drawing/2014/main" id="{49448DEE-C16E-D847-9554-243749BC5670}"/>
                </a:ext>
              </a:extLst>
            </p:cNvPr>
            <p:cNvCxnSpPr>
              <a:cxnSpLocks/>
            </p:cNvCxnSpPr>
            <p:nvPr/>
          </p:nvCxnSpPr>
          <p:spPr>
            <a:xfrm>
              <a:off x="2280763" y="3558858"/>
              <a:ext cx="0" cy="770848"/>
            </a:xfrm>
            <a:prstGeom prst="straightConnector1">
              <a:avLst/>
            </a:prstGeom>
            <a:ln w="57150">
              <a:solidFill>
                <a:schemeClr val="accent3">
                  <a:lumMod val="7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A480DBB6-5575-B04F-9A23-D3E445477E89}"/>
              </a:ext>
            </a:extLst>
          </p:cNvPr>
          <p:cNvGrpSpPr/>
          <p:nvPr/>
        </p:nvGrpSpPr>
        <p:grpSpPr>
          <a:xfrm>
            <a:off x="1351723" y="1608557"/>
            <a:ext cx="10465904" cy="1631500"/>
            <a:chOff x="1342719" y="1615769"/>
            <a:chExt cx="10465904" cy="1631500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1A805670-E713-8046-A01E-93001122A6FC}"/>
                </a:ext>
              </a:extLst>
            </p:cNvPr>
            <p:cNvGrpSpPr/>
            <p:nvPr/>
          </p:nvGrpSpPr>
          <p:grpSpPr>
            <a:xfrm>
              <a:off x="1351724" y="1904183"/>
              <a:ext cx="10456899" cy="1343086"/>
              <a:chOff x="1351724" y="1904183"/>
              <a:chExt cx="10456899" cy="1343086"/>
            </a:xfrm>
          </p:grpSpPr>
          <p:sp>
            <p:nvSpPr>
              <p:cNvPr id="7" name="Rectangle 6">
                <a:extLst>
                  <a:ext uri="{FF2B5EF4-FFF2-40B4-BE49-F238E27FC236}">
                    <a16:creationId xmlns:a16="http://schemas.microsoft.com/office/drawing/2014/main" id="{630132F0-E97B-2349-BD51-E2C3AE5EE7DC}"/>
                  </a:ext>
                </a:extLst>
              </p:cNvPr>
              <p:cNvSpPr/>
              <p:nvPr/>
            </p:nvSpPr>
            <p:spPr>
              <a:xfrm>
                <a:off x="1351724" y="1904183"/>
                <a:ext cx="10456899" cy="367070"/>
              </a:xfrm>
              <a:prstGeom prst="rect">
                <a:avLst/>
              </a:prstGeom>
              <a:solidFill>
                <a:schemeClr val="bg1">
                  <a:lumMod val="65000"/>
                  <a:alpha val="29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" name="Group 2">
                <a:extLst>
                  <a:ext uri="{FF2B5EF4-FFF2-40B4-BE49-F238E27FC236}">
                    <a16:creationId xmlns:a16="http://schemas.microsoft.com/office/drawing/2014/main" id="{EEE901C1-BBD6-B44D-972E-CEC54D71007B}"/>
                  </a:ext>
                </a:extLst>
              </p:cNvPr>
              <p:cNvGrpSpPr/>
              <p:nvPr/>
            </p:nvGrpSpPr>
            <p:grpSpPr>
              <a:xfrm>
                <a:off x="1351724" y="2087718"/>
                <a:ext cx="10456899" cy="1159551"/>
                <a:chOff x="1351724" y="2087718"/>
                <a:chExt cx="10456899" cy="1159551"/>
              </a:xfrm>
            </p:grpSpPr>
            <p:sp>
              <p:nvSpPr>
                <p:cNvPr id="6" name="Rectangle 5">
                  <a:extLst>
                    <a:ext uri="{FF2B5EF4-FFF2-40B4-BE49-F238E27FC236}">
                      <a16:creationId xmlns:a16="http://schemas.microsoft.com/office/drawing/2014/main" id="{42A6479D-6FC0-384E-9D75-2AC81CCAFBAE}"/>
                    </a:ext>
                  </a:extLst>
                </p:cNvPr>
                <p:cNvSpPr/>
                <p:nvPr/>
              </p:nvSpPr>
              <p:spPr>
                <a:xfrm>
                  <a:off x="1351724" y="2743200"/>
                  <a:ext cx="10456899" cy="504069"/>
                </a:xfrm>
                <a:prstGeom prst="rect">
                  <a:avLst/>
                </a:prstGeom>
                <a:solidFill>
                  <a:schemeClr val="accent5">
                    <a:lumMod val="40000"/>
                    <a:lumOff val="60000"/>
                    <a:alpha val="29000"/>
                  </a:schemeClr>
                </a:solidFill>
                <a:ln w="57150">
                  <a:solidFill>
                    <a:schemeClr val="accent5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" name="Arc 8">
                  <a:extLst>
                    <a:ext uri="{FF2B5EF4-FFF2-40B4-BE49-F238E27FC236}">
                      <a16:creationId xmlns:a16="http://schemas.microsoft.com/office/drawing/2014/main" id="{938F50B6-F3F3-2A45-8CF9-5F68DA7551AA}"/>
                    </a:ext>
                  </a:extLst>
                </p:cNvPr>
                <p:cNvSpPr/>
                <p:nvPr/>
              </p:nvSpPr>
              <p:spPr>
                <a:xfrm rot="10800000" flipH="1">
                  <a:off x="1351724" y="2087718"/>
                  <a:ext cx="1622323" cy="655482"/>
                </a:xfrm>
                <a:prstGeom prst="arc">
                  <a:avLst>
                    <a:gd name="adj1" fmla="val 16378851"/>
                    <a:gd name="adj2" fmla="val 5507608"/>
                  </a:avLst>
                </a:prstGeom>
                <a:ln w="57150">
                  <a:solidFill>
                    <a:schemeClr val="accent5"/>
                  </a:solidFill>
                  <a:headEnd type="none" w="med" len="med"/>
                  <a:tailEnd type="arrow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F9933AE5-4C1C-624E-AE6C-C60055B32F8C}"/>
                </a:ext>
              </a:extLst>
            </p:cNvPr>
            <p:cNvSpPr/>
            <p:nvPr/>
          </p:nvSpPr>
          <p:spPr>
            <a:xfrm>
              <a:off x="1342719" y="1615769"/>
              <a:ext cx="1194003" cy="295769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400" dirty="0">
                  <a:latin typeface="Futura Medium" panose="020B0602020204020303" pitchFamily="34" charset="-79"/>
                  <a:cs typeface="Futura Medium" panose="020B0602020204020303" pitchFamily="34" charset="-79"/>
                </a:rPr>
                <a:t>$225M</a:t>
              </a:r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8F5C970D-6863-8249-B3C5-3E8487DB1181}"/>
              </a:ext>
            </a:extLst>
          </p:cNvPr>
          <p:cNvSpPr txBox="1"/>
          <p:nvPr/>
        </p:nvSpPr>
        <p:spPr>
          <a:xfrm>
            <a:off x="152402" y="6718129"/>
            <a:ext cx="184008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TOTAL M&amp;A</a:t>
            </a:r>
          </a:p>
        </p:txBody>
      </p:sp>
    </p:spTree>
    <p:extLst>
      <p:ext uri="{BB962C8B-B14F-4D97-AF65-F5344CB8AC3E}">
        <p14:creationId xmlns:p14="http://schemas.microsoft.com/office/powerpoint/2010/main" val="36941187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2" name="Chart 41">
            <a:extLst>
              <a:ext uri="{FF2B5EF4-FFF2-40B4-BE49-F238E27FC236}">
                <a16:creationId xmlns:a16="http://schemas.microsoft.com/office/drawing/2014/main" id="{8D0AD20C-EEAF-7A47-819E-E7B72149018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70990023"/>
              </p:ext>
            </p:extLst>
          </p:nvPr>
        </p:nvGraphicFramePr>
        <p:xfrm>
          <a:off x="-253277" y="6400230"/>
          <a:ext cx="14277390" cy="9405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52DDFB6-1B9D-8245-AABC-23AE7D6BAB4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36554791"/>
              </p:ext>
            </p:extLst>
          </p:nvPr>
        </p:nvGraphicFramePr>
        <p:xfrm>
          <a:off x="0" y="14133"/>
          <a:ext cx="12192000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12800">
                  <a:extLst>
                    <a:ext uri="{9D8B030D-6E8A-4147-A177-3AD203B41FA5}">
                      <a16:colId xmlns:a16="http://schemas.microsoft.com/office/drawing/2014/main" val="358515824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26668239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16915425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68443820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408866163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594857338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96553038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105273481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9911637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55577098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418989439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0701997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39585014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12802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099202928"/>
                    </a:ext>
                  </a:extLst>
                </a:gridCol>
              </a:tblGrid>
              <a:tr h="204259"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2004</a:t>
                      </a: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2009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2010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2011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2012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2013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2014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566983"/>
                  </a:ext>
                </a:extLst>
              </a:tr>
              <a:tr h="204259"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8425356"/>
                  </a:ext>
                </a:extLst>
              </a:tr>
            </a:tbl>
          </a:graphicData>
        </a:graphic>
      </p:graphicFrame>
      <p:sp>
        <p:nvSpPr>
          <p:cNvPr id="43" name="TextBox 42">
            <a:extLst>
              <a:ext uri="{FF2B5EF4-FFF2-40B4-BE49-F238E27FC236}">
                <a16:creationId xmlns:a16="http://schemas.microsoft.com/office/drawing/2014/main" id="{33DE7CF7-CCBC-5C49-8D7E-EDFFD681D266}"/>
              </a:ext>
            </a:extLst>
          </p:cNvPr>
          <p:cNvSpPr txBox="1"/>
          <p:nvPr/>
        </p:nvSpPr>
        <p:spPr>
          <a:xfrm>
            <a:off x="7974329" y="6685827"/>
            <a:ext cx="12022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5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$20.1B</a:t>
            </a:r>
          </a:p>
        </p:txBody>
      </p:sp>
      <p:graphicFrame>
        <p:nvGraphicFramePr>
          <p:cNvPr id="8" name="Content Placeholder 7">
            <a:extLst>
              <a:ext uri="{FF2B5EF4-FFF2-40B4-BE49-F238E27FC236}">
                <a16:creationId xmlns:a16="http://schemas.microsoft.com/office/drawing/2014/main" id="{53880638-4F37-064D-BF26-12552FF81697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931434515"/>
              </p:ext>
            </p:extLst>
          </p:nvPr>
        </p:nvGraphicFramePr>
        <p:xfrm>
          <a:off x="226606" y="562773"/>
          <a:ext cx="11582017" cy="601263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44994">
                  <a:extLst>
                    <a:ext uri="{9D8B030D-6E8A-4147-A177-3AD203B41FA5}">
                      <a16:colId xmlns:a16="http://schemas.microsoft.com/office/drawing/2014/main" val="3594627776"/>
                    </a:ext>
                  </a:extLst>
                </a:gridCol>
                <a:gridCol w="1164432">
                  <a:extLst>
                    <a:ext uri="{9D8B030D-6E8A-4147-A177-3AD203B41FA5}">
                      <a16:colId xmlns:a16="http://schemas.microsoft.com/office/drawing/2014/main" val="2105884214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174158133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2784849810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213092618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886480217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2257765789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3188453590"/>
                    </a:ext>
                  </a:extLst>
                </a:gridCol>
                <a:gridCol w="1324656">
                  <a:extLst>
                    <a:ext uri="{9D8B030D-6E8A-4147-A177-3AD203B41FA5}">
                      <a16:colId xmlns:a16="http://schemas.microsoft.com/office/drawing/2014/main" val="1296771632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991127755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3420827284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2262024719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1230991265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2191761907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2823079002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43304237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3865595786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2177568620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160017087"/>
                    </a:ext>
                  </a:extLst>
                </a:gridCol>
              </a:tblGrid>
              <a:tr h="256071">
                <a:tc rowSpan="2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Host Target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Genotype 1 restricted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10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Pan-genotype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78017796"/>
                  </a:ext>
                </a:extLst>
              </a:tr>
              <a:tr h="57450">
                <a:tc vMerge="1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3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4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4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44876803"/>
                  </a:ext>
                </a:extLst>
              </a:tr>
              <a:tr h="193788">
                <a:tc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Company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 vMerge="1">
                  <a:txBody>
                    <a:bodyPr/>
                    <a:lstStyle/>
                    <a:p>
                      <a:pPr algn="ctr" rtl="0" fontAlgn="b"/>
                      <a:endParaRPr lang="en-US" sz="8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48947661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7812881"/>
                  </a:ext>
                </a:extLst>
              </a:tr>
              <a:tr h="365760">
                <a:tc rowSpan="4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HOLY GRAIL: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All oral, </a:t>
                      </a:r>
                      <a:b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pan-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geno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Gilead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9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9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9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HARVONI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0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SOVALDI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HARVONI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83446313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AbbVie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VIEKIRA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VIEKIRA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VIEKIRA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8144161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JNJ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71900128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Merck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05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OBSOLETE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WITH-</a:t>
                      </a:r>
                      <a:br>
                        <a:rPr lang="en-US" sz="9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9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DRAWN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88980992"/>
                  </a:ext>
                </a:extLst>
              </a:tr>
              <a:tr h="100584">
                <a:tc gridSpan="19">
                  <a:txBody>
                    <a:bodyPr/>
                    <a:lstStyle/>
                    <a:p>
                      <a:endParaRPr lang="en-US" sz="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76557351"/>
                  </a:ext>
                </a:extLst>
              </a:tr>
              <a:tr h="369570"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GOOD 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ENOUGH: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All oral, G1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96280259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18660395"/>
                  </a:ext>
                </a:extLst>
              </a:tr>
              <a:tr h="365760">
                <a:tc rowSpan="2">
                  <a:txBody>
                    <a:bodyPr/>
                    <a:lstStyle/>
                    <a:p>
                      <a:r>
                        <a:rPr lang="en-US" sz="10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NOT GOOD ENOUGH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BMS</a:t>
                      </a:r>
                    </a:p>
                  </a:txBody>
                  <a:tcPr marL="28575" marR="28575" marT="19050" marB="19050" anchor="ctr"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endParaRPr lang="en-US" sz="8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59514933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Roche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4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700" i="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OBSO-LETE</a:t>
                      </a:r>
                      <a:endParaRPr lang="en-US" sz="700" dirty="0">
                        <a:solidFill>
                          <a:schemeClr val="bg1">
                            <a:lumMod val="8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50462376"/>
                  </a:ext>
                </a:extLst>
              </a:tr>
              <a:tr h="118872">
                <a:tc gridSpan="19">
                  <a:txBody>
                    <a:bodyPr/>
                    <a:lstStyle/>
                    <a:p>
                      <a:endParaRPr lang="en-US" sz="2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2700" cmpd="sng">
                      <a:noFill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l" rtl="0" fontAlgn="b"/>
                      <a:endParaRPr lang="en-US" sz="2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2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23012224"/>
                  </a:ext>
                </a:extLst>
              </a:tr>
              <a:tr h="365760">
                <a:tc rowSpan="5">
                  <a:txBody>
                    <a:bodyPr/>
                    <a:lstStyle/>
                    <a:p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GIVEN UP</a:t>
                      </a:r>
                    </a:p>
                  </a:txBody>
                  <a:tcPr marL="45720" marR="4572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GSK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67374145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Vertex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WITHDRAWN</a:t>
                      </a:r>
                      <a:br>
                        <a:rPr lang="en-US" sz="14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toxic + </a:t>
                      </a: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weak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3987547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0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BI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4362551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0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Pfizer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59779669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0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Novartis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●/●●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55728870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84267418"/>
                  </a:ext>
                </a:extLst>
              </a:tr>
              <a:tr h="182880">
                <a:tc rowSpan="2" gridSpan="2">
                  <a:txBody>
                    <a:bodyPr/>
                    <a:lstStyle/>
                    <a:p>
                      <a:pPr rtl="0" fontAlgn="b"/>
                      <a:r>
                        <a:rPr lang="en-US" sz="1100" b="1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M&amp;A TARGETS</a:t>
                      </a:r>
                      <a:endParaRPr lang="en-US" sz="11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REGULUS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4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PRESIDIO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76064724"/>
                  </a:ext>
                </a:extLst>
              </a:tr>
              <a:tr h="182880"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PRESIDIO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07608829"/>
                  </a:ext>
                </a:extLst>
              </a:tr>
            </a:tbl>
          </a:graphicData>
        </a:graphic>
      </p:graphicFrame>
      <p:sp>
        <p:nvSpPr>
          <p:cNvPr id="11" name="Rectangle 10">
            <a:extLst>
              <a:ext uri="{FF2B5EF4-FFF2-40B4-BE49-F238E27FC236}">
                <a16:creationId xmlns:a16="http://schemas.microsoft.com/office/drawing/2014/main" id="{1B4FC529-3B2F-9442-A9CA-8641C3008FB5}"/>
              </a:ext>
            </a:extLst>
          </p:cNvPr>
          <p:cNvSpPr/>
          <p:nvPr/>
        </p:nvSpPr>
        <p:spPr>
          <a:xfrm>
            <a:off x="162312" y="2723535"/>
            <a:ext cx="1209288" cy="570272"/>
          </a:xfrm>
          <a:prstGeom prst="rect">
            <a:avLst/>
          </a:prstGeom>
          <a:solidFill>
            <a:schemeClr val="accent2"/>
          </a:solidFill>
          <a:ln w="5715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1100" b="1" dirty="0">
                <a:latin typeface="Arial" panose="020B0604020202020204" pitchFamily="34" charset="0"/>
                <a:cs typeface="Arial" panose="020B0604020202020204" pitchFamily="34" charset="0"/>
              </a:rPr>
              <a:t>RESIGNED TO LOW SALES</a:t>
            </a:r>
            <a:endParaRPr lang="en-US" sz="11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E63AD785-ECC0-D948-8602-E8F2612135A4}"/>
              </a:ext>
            </a:extLst>
          </p:cNvPr>
          <p:cNvGrpSpPr/>
          <p:nvPr/>
        </p:nvGrpSpPr>
        <p:grpSpPr>
          <a:xfrm>
            <a:off x="1349940" y="1890588"/>
            <a:ext cx="10465904" cy="1042593"/>
            <a:chOff x="1322841" y="3543300"/>
            <a:chExt cx="10465904" cy="1042593"/>
          </a:xfrm>
        </p:grpSpPr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77961D5A-895E-E448-AF6B-987222A17476}"/>
                </a:ext>
              </a:extLst>
            </p:cNvPr>
            <p:cNvSpPr/>
            <p:nvPr/>
          </p:nvSpPr>
          <p:spPr>
            <a:xfrm>
              <a:off x="1322841" y="3543300"/>
              <a:ext cx="10465904" cy="369406"/>
            </a:xfrm>
            <a:prstGeom prst="rect">
              <a:avLst/>
            </a:prstGeom>
            <a:solidFill>
              <a:schemeClr val="accent2">
                <a:alpha val="32000"/>
              </a:schemeClr>
            </a:solidFill>
            <a:ln w="571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" name="Straight Arrow Connector 14">
              <a:extLst>
                <a:ext uri="{FF2B5EF4-FFF2-40B4-BE49-F238E27FC236}">
                  <a16:creationId xmlns:a16="http://schemas.microsoft.com/office/drawing/2014/main" id="{F3515A87-B396-FB43-80FD-BC008289560D}"/>
                </a:ext>
              </a:extLst>
            </p:cNvPr>
            <p:cNvCxnSpPr>
              <a:cxnSpLocks/>
            </p:cNvCxnSpPr>
            <p:nvPr/>
          </p:nvCxnSpPr>
          <p:spPr>
            <a:xfrm>
              <a:off x="2097157" y="3936417"/>
              <a:ext cx="0" cy="649476"/>
            </a:xfrm>
            <a:prstGeom prst="straightConnector1">
              <a:avLst/>
            </a:prstGeom>
            <a:solidFill>
              <a:schemeClr val="bg1">
                <a:lumMod val="65000"/>
                <a:alpha val="32000"/>
              </a:schemeClr>
            </a:solidFill>
            <a:ln w="57150">
              <a:solidFill>
                <a:schemeClr val="accent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B0AB986B-BD62-DC49-A996-8851C3E8863C}"/>
              </a:ext>
            </a:extLst>
          </p:cNvPr>
          <p:cNvGrpSpPr/>
          <p:nvPr/>
        </p:nvGrpSpPr>
        <p:grpSpPr>
          <a:xfrm>
            <a:off x="1357160" y="2989007"/>
            <a:ext cx="10465904" cy="758154"/>
            <a:chOff x="1322841" y="3154552"/>
            <a:chExt cx="10465904" cy="758154"/>
          </a:xfrm>
        </p:grpSpPr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9D2519AD-59E4-C840-AF51-EDEFF2508F83}"/>
                </a:ext>
              </a:extLst>
            </p:cNvPr>
            <p:cNvSpPr/>
            <p:nvPr/>
          </p:nvSpPr>
          <p:spPr>
            <a:xfrm>
              <a:off x="1322841" y="3543300"/>
              <a:ext cx="10465904" cy="369406"/>
            </a:xfrm>
            <a:prstGeom prst="rect">
              <a:avLst/>
            </a:prstGeom>
            <a:solidFill>
              <a:schemeClr val="accent2">
                <a:lumMod val="40000"/>
                <a:lumOff val="60000"/>
                <a:alpha val="32000"/>
              </a:schemeClr>
            </a:solidFill>
            <a:ln w="571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" name="Straight Arrow Connector 19">
              <a:extLst>
                <a:ext uri="{FF2B5EF4-FFF2-40B4-BE49-F238E27FC236}">
                  <a16:creationId xmlns:a16="http://schemas.microsoft.com/office/drawing/2014/main" id="{433B6856-2482-B946-A7BE-A9EAE987905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097157" y="3154552"/>
              <a:ext cx="0" cy="388748"/>
            </a:xfrm>
            <a:prstGeom prst="straightConnector1">
              <a:avLst/>
            </a:prstGeom>
            <a:solidFill>
              <a:schemeClr val="accent2">
                <a:lumMod val="40000"/>
                <a:lumOff val="60000"/>
                <a:alpha val="32000"/>
              </a:schemeClr>
            </a:solidFill>
            <a:ln w="57150">
              <a:solidFill>
                <a:schemeClr val="accent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FF622898-07EA-CD4D-8040-91C4FD31B1A4}"/>
              </a:ext>
            </a:extLst>
          </p:cNvPr>
          <p:cNvSpPr txBox="1"/>
          <p:nvPr/>
        </p:nvSpPr>
        <p:spPr>
          <a:xfrm>
            <a:off x="152402" y="6718129"/>
            <a:ext cx="184008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TOTAL M&amp;A</a:t>
            </a:r>
          </a:p>
        </p:txBody>
      </p:sp>
    </p:spTree>
    <p:extLst>
      <p:ext uri="{BB962C8B-B14F-4D97-AF65-F5344CB8AC3E}">
        <p14:creationId xmlns:p14="http://schemas.microsoft.com/office/powerpoint/2010/main" val="14893736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2" name="Chart 41">
            <a:extLst>
              <a:ext uri="{FF2B5EF4-FFF2-40B4-BE49-F238E27FC236}">
                <a16:creationId xmlns:a16="http://schemas.microsoft.com/office/drawing/2014/main" id="{8D0AD20C-EEAF-7A47-819E-E7B721490184}"/>
              </a:ext>
            </a:extLst>
          </p:cNvPr>
          <p:cNvGraphicFramePr/>
          <p:nvPr/>
        </p:nvGraphicFramePr>
        <p:xfrm>
          <a:off x="-253277" y="6400230"/>
          <a:ext cx="14277390" cy="9405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52DDFB6-1B9D-8245-AABC-23AE7D6BAB4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00365430"/>
              </p:ext>
            </p:extLst>
          </p:nvPr>
        </p:nvGraphicFramePr>
        <p:xfrm>
          <a:off x="0" y="14133"/>
          <a:ext cx="12192000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12800">
                  <a:extLst>
                    <a:ext uri="{9D8B030D-6E8A-4147-A177-3AD203B41FA5}">
                      <a16:colId xmlns:a16="http://schemas.microsoft.com/office/drawing/2014/main" val="358515824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26668239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16915425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68443820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408866163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594857338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96553038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105273481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9911637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55577098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418989439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0701997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39585014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12802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099202928"/>
                    </a:ext>
                  </a:extLst>
                </a:gridCol>
              </a:tblGrid>
              <a:tr h="204259"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2004</a:t>
                      </a: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2009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2010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2011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2012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2013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2014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566983"/>
                  </a:ext>
                </a:extLst>
              </a:tr>
              <a:tr h="204259"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8425356"/>
                  </a:ext>
                </a:extLst>
              </a:tr>
            </a:tbl>
          </a:graphicData>
        </a:graphic>
      </p:graphicFrame>
      <p:sp>
        <p:nvSpPr>
          <p:cNvPr id="43" name="TextBox 42">
            <a:extLst>
              <a:ext uri="{FF2B5EF4-FFF2-40B4-BE49-F238E27FC236}">
                <a16:creationId xmlns:a16="http://schemas.microsoft.com/office/drawing/2014/main" id="{33DE7CF7-CCBC-5C49-8D7E-EDFFD681D266}"/>
              </a:ext>
            </a:extLst>
          </p:cNvPr>
          <p:cNvSpPr txBox="1"/>
          <p:nvPr/>
        </p:nvSpPr>
        <p:spPr>
          <a:xfrm>
            <a:off x="7974329" y="6685827"/>
            <a:ext cx="12022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5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$20.1B</a:t>
            </a:r>
          </a:p>
        </p:txBody>
      </p:sp>
      <p:graphicFrame>
        <p:nvGraphicFramePr>
          <p:cNvPr id="8" name="Content Placeholder 7">
            <a:extLst>
              <a:ext uri="{FF2B5EF4-FFF2-40B4-BE49-F238E27FC236}">
                <a16:creationId xmlns:a16="http://schemas.microsoft.com/office/drawing/2014/main" id="{53880638-4F37-064D-BF26-12552FF81697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106992929"/>
              </p:ext>
            </p:extLst>
          </p:nvPr>
        </p:nvGraphicFramePr>
        <p:xfrm>
          <a:off x="226606" y="562773"/>
          <a:ext cx="11582017" cy="584499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44994">
                  <a:extLst>
                    <a:ext uri="{9D8B030D-6E8A-4147-A177-3AD203B41FA5}">
                      <a16:colId xmlns:a16="http://schemas.microsoft.com/office/drawing/2014/main" val="3594627776"/>
                    </a:ext>
                  </a:extLst>
                </a:gridCol>
                <a:gridCol w="1164432">
                  <a:extLst>
                    <a:ext uri="{9D8B030D-6E8A-4147-A177-3AD203B41FA5}">
                      <a16:colId xmlns:a16="http://schemas.microsoft.com/office/drawing/2014/main" val="2105884214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174158133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2784849810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213092618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886480217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2257765789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3188453590"/>
                    </a:ext>
                  </a:extLst>
                </a:gridCol>
                <a:gridCol w="1324656">
                  <a:extLst>
                    <a:ext uri="{9D8B030D-6E8A-4147-A177-3AD203B41FA5}">
                      <a16:colId xmlns:a16="http://schemas.microsoft.com/office/drawing/2014/main" val="1296771632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991127755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3420827284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2262024719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1230991265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2191761907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2823079002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43304237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3865595786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2177568620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160017087"/>
                    </a:ext>
                  </a:extLst>
                </a:gridCol>
              </a:tblGrid>
              <a:tr h="256071">
                <a:tc rowSpan="2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Host Target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Genotype 1 restricted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10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Pan-genotype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78017796"/>
                  </a:ext>
                </a:extLst>
              </a:tr>
              <a:tr h="57450">
                <a:tc vMerge="1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3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4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4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44876803"/>
                  </a:ext>
                </a:extLst>
              </a:tr>
              <a:tr h="193788">
                <a:tc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Company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 vMerge="1">
                  <a:txBody>
                    <a:bodyPr/>
                    <a:lstStyle/>
                    <a:p>
                      <a:pPr algn="ctr" rtl="0" fontAlgn="b"/>
                      <a:endParaRPr lang="en-US" sz="8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48947661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7812881"/>
                  </a:ext>
                </a:extLst>
              </a:tr>
              <a:tr h="365760">
                <a:tc rowSpan="4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HOLY GRAIL: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All oral, </a:t>
                      </a:r>
                      <a:b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pan-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geno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Gilead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9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9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9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VOSEVI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8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VOSEVI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HARVONI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0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SOVALDI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HARVONI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83446313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 v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9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EPCLUSA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0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EPCLUSA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0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VOSEVI 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02064755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AbbVie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VIEKIRA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VIEKIRA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MAVYRET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8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MAVYRET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VIEKIRA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8144161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Merck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05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OBSOLETE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WITH-</a:t>
                      </a:r>
                      <a:br>
                        <a:rPr lang="en-US" sz="9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9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DRAWN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ZEPATIER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2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ZEPA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88980992"/>
                  </a:ext>
                </a:extLst>
              </a:tr>
              <a:tr h="100584">
                <a:tc gridSpan="19">
                  <a:txBody>
                    <a:bodyPr/>
                    <a:lstStyle/>
                    <a:p>
                      <a:endParaRPr lang="en-US" sz="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76557351"/>
                  </a:ext>
                </a:extLst>
              </a:tr>
              <a:tr h="36957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RESIGNED TO LOW SALES</a:t>
                      </a:r>
                      <a:endParaRPr kumimoji="0" lang="en-US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JNJ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96280259"/>
                  </a:ext>
                </a:extLst>
              </a:tr>
              <a:tr h="36957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BMS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endParaRPr lang="en-US" sz="8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3774598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18660395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NOT GOOD ENOUGH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Roche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4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700" i="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OBSO-LETE</a:t>
                      </a:r>
                      <a:endParaRPr lang="en-US" sz="700" dirty="0">
                        <a:solidFill>
                          <a:schemeClr val="bg1">
                            <a:lumMod val="8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50462376"/>
                  </a:ext>
                </a:extLst>
              </a:tr>
              <a:tr h="118872">
                <a:tc gridSpan="19">
                  <a:txBody>
                    <a:bodyPr/>
                    <a:lstStyle/>
                    <a:p>
                      <a:endParaRPr lang="en-US" sz="2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2700" cmpd="sng">
                      <a:noFill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l" rtl="0" fontAlgn="b"/>
                      <a:endParaRPr lang="en-US" sz="2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2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23012224"/>
                  </a:ext>
                </a:extLst>
              </a:tr>
              <a:tr h="365760">
                <a:tc rowSpan="5">
                  <a:txBody>
                    <a:bodyPr/>
                    <a:lstStyle/>
                    <a:p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GIVEN UP</a:t>
                      </a:r>
                    </a:p>
                  </a:txBody>
                  <a:tcPr marL="45720" marR="4572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GSK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67374145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Vertex</a:t>
                      </a:r>
                    </a:p>
                  </a:txBody>
                  <a:tcPr marL="28575" marR="28575" marT="19050" marB="19050" anchor="ctr"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WITHDRAWN</a:t>
                      </a:r>
                      <a:br>
                        <a:rPr lang="en-US" sz="8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toxic + </a:t>
                      </a: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weak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3987547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0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BI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4362551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0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Pfizer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59779669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0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Novartis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●/●●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55728870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84267418"/>
                  </a:ext>
                </a:extLst>
              </a:tr>
              <a:tr h="182880">
                <a:tc rowSpan="2" gridSpan="2">
                  <a:txBody>
                    <a:bodyPr/>
                    <a:lstStyle/>
                    <a:p>
                      <a:pPr rtl="0" fontAlgn="b"/>
                      <a:r>
                        <a:rPr lang="en-US" sz="1100" b="1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M&amp;A TARGETS</a:t>
                      </a:r>
                      <a:endParaRPr lang="en-US" sz="11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REGULUS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4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PRESIDIO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76064724"/>
                  </a:ext>
                </a:extLst>
              </a:tr>
              <a:tr h="182880"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PRESIDIO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07608829"/>
                  </a:ext>
                </a:extLst>
              </a:tr>
            </a:tbl>
          </a:graphicData>
        </a:graphic>
      </p:graphicFrame>
      <p:grpSp>
        <p:nvGrpSpPr>
          <p:cNvPr id="16" name="Group 15">
            <a:extLst>
              <a:ext uri="{FF2B5EF4-FFF2-40B4-BE49-F238E27FC236}">
                <a16:creationId xmlns:a16="http://schemas.microsoft.com/office/drawing/2014/main" id="{7C212F39-AC2D-5B46-AD95-8F519141B633}"/>
              </a:ext>
            </a:extLst>
          </p:cNvPr>
          <p:cNvGrpSpPr/>
          <p:nvPr/>
        </p:nvGrpSpPr>
        <p:grpSpPr>
          <a:xfrm>
            <a:off x="1342719" y="3592462"/>
            <a:ext cx="10465904" cy="1042593"/>
            <a:chOff x="1322841" y="3543300"/>
            <a:chExt cx="10465904" cy="1042593"/>
          </a:xfrm>
        </p:grpSpPr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ACDDB0DB-CCDC-7C40-9B4D-992E586E7923}"/>
                </a:ext>
              </a:extLst>
            </p:cNvPr>
            <p:cNvSpPr/>
            <p:nvPr/>
          </p:nvSpPr>
          <p:spPr>
            <a:xfrm>
              <a:off x="1322841" y="3543300"/>
              <a:ext cx="10465904" cy="369406"/>
            </a:xfrm>
            <a:prstGeom prst="rect">
              <a:avLst/>
            </a:prstGeom>
            <a:solidFill>
              <a:schemeClr val="accent3">
                <a:alpha val="32000"/>
              </a:schemeClr>
            </a:solidFill>
            <a:ln w="5715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1" name="Straight Arrow Connector 20">
              <a:extLst>
                <a:ext uri="{FF2B5EF4-FFF2-40B4-BE49-F238E27FC236}">
                  <a16:creationId xmlns:a16="http://schemas.microsoft.com/office/drawing/2014/main" id="{D0677157-478D-4F4B-85F9-EA3A51218BF3}"/>
                </a:ext>
              </a:extLst>
            </p:cNvPr>
            <p:cNvCxnSpPr>
              <a:cxnSpLocks/>
            </p:cNvCxnSpPr>
            <p:nvPr/>
          </p:nvCxnSpPr>
          <p:spPr>
            <a:xfrm>
              <a:off x="2097157" y="3936417"/>
              <a:ext cx="0" cy="649476"/>
            </a:xfrm>
            <a:prstGeom prst="straightConnector1">
              <a:avLst/>
            </a:prstGeom>
            <a:solidFill>
              <a:schemeClr val="bg1">
                <a:lumMod val="65000"/>
                <a:alpha val="32000"/>
              </a:schemeClr>
            </a:solidFill>
            <a:ln w="57150">
              <a:solidFill>
                <a:schemeClr val="accent3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08DA6085-0B27-F244-9CE4-54D28B627B3F}"/>
              </a:ext>
            </a:extLst>
          </p:cNvPr>
          <p:cNvSpPr txBox="1"/>
          <p:nvPr/>
        </p:nvSpPr>
        <p:spPr>
          <a:xfrm>
            <a:off x="152402" y="6718129"/>
            <a:ext cx="184008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TOTAL M&amp;A</a:t>
            </a:r>
          </a:p>
        </p:txBody>
      </p:sp>
    </p:spTree>
    <p:extLst>
      <p:ext uri="{BB962C8B-B14F-4D97-AF65-F5344CB8AC3E}">
        <p14:creationId xmlns:p14="http://schemas.microsoft.com/office/powerpoint/2010/main" val="27081823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2" name="Chart 41">
            <a:extLst>
              <a:ext uri="{FF2B5EF4-FFF2-40B4-BE49-F238E27FC236}">
                <a16:creationId xmlns:a16="http://schemas.microsoft.com/office/drawing/2014/main" id="{8D0AD20C-EEAF-7A47-819E-E7B721490184}"/>
              </a:ext>
            </a:extLst>
          </p:cNvPr>
          <p:cNvGraphicFramePr/>
          <p:nvPr/>
        </p:nvGraphicFramePr>
        <p:xfrm>
          <a:off x="-253277" y="6400230"/>
          <a:ext cx="14277390" cy="9405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52DDFB6-1B9D-8245-AABC-23AE7D6BAB40}"/>
              </a:ext>
            </a:extLst>
          </p:cNvPr>
          <p:cNvGraphicFramePr>
            <a:graphicFrameLocks noGrp="1"/>
          </p:cNvGraphicFramePr>
          <p:nvPr/>
        </p:nvGraphicFramePr>
        <p:xfrm>
          <a:off x="0" y="14133"/>
          <a:ext cx="12192000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12800">
                  <a:extLst>
                    <a:ext uri="{9D8B030D-6E8A-4147-A177-3AD203B41FA5}">
                      <a16:colId xmlns:a16="http://schemas.microsoft.com/office/drawing/2014/main" val="358515824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26668239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16915425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68443820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408866163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594857338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96553038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105273481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9911637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55577098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418989439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0701997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39585014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12802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099202928"/>
                    </a:ext>
                  </a:extLst>
                </a:gridCol>
              </a:tblGrid>
              <a:tr h="204259"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2004</a:t>
                      </a: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2009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2010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2011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2012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2013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2014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566983"/>
                  </a:ext>
                </a:extLst>
              </a:tr>
              <a:tr h="204259"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8425356"/>
                  </a:ext>
                </a:extLst>
              </a:tr>
            </a:tbl>
          </a:graphicData>
        </a:graphic>
      </p:graphicFrame>
      <p:sp>
        <p:nvSpPr>
          <p:cNvPr id="43" name="TextBox 42">
            <a:extLst>
              <a:ext uri="{FF2B5EF4-FFF2-40B4-BE49-F238E27FC236}">
                <a16:creationId xmlns:a16="http://schemas.microsoft.com/office/drawing/2014/main" id="{33DE7CF7-CCBC-5C49-8D7E-EDFFD681D266}"/>
              </a:ext>
            </a:extLst>
          </p:cNvPr>
          <p:cNvSpPr txBox="1"/>
          <p:nvPr/>
        </p:nvSpPr>
        <p:spPr>
          <a:xfrm>
            <a:off x="7974329" y="6685827"/>
            <a:ext cx="12022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5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$20.1B</a:t>
            </a:r>
          </a:p>
        </p:txBody>
      </p:sp>
      <p:graphicFrame>
        <p:nvGraphicFramePr>
          <p:cNvPr id="8" name="Content Placeholder 7">
            <a:extLst>
              <a:ext uri="{FF2B5EF4-FFF2-40B4-BE49-F238E27FC236}">
                <a16:creationId xmlns:a16="http://schemas.microsoft.com/office/drawing/2014/main" id="{53880638-4F37-064D-BF26-12552FF81697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134636688"/>
              </p:ext>
            </p:extLst>
          </p:nvPr>
        </p:nvGraphicFramePr>
        <p:xfrm>
          <a:off x="226606" y="562773"/>
          <a:ext cx="11582017" cy="572307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44994">
                  <a:extLst>
                    <a:ext uri="{9D8B030D-6E8A-4147-A177-3AD203B41FA5}">
                      <a16:colId xmlns:a16="http://schemas.microsoft.com/office/drawing/2014/main" val="3594627776"/>
                    </a:ext>
                  </a:extLst>
                </a:gridCol>
                <a:gridCol w="1164432">
                  <a:extLst>
                    <a:ext uri="{9D8B030D-6E8A-4147-A177-3AD203B41FA5}">
                      <a16:colId xmlns:a16="http://schemas.microsoft.com/office/drawing/2014/main" val="2105884214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174158133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2784849810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213092618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886480217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2257765789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3188453590"/>
                    </a:ext>
                  </a:extLst>
                </a:gridCol>
                <a:gridCol w="1324656">
                  <a:extLst>
                    <a:ext uri="{9D8B030D-6E8A-4147-A177-3AD203B41FA5}">
                      <a16:colId xmlns:a16="http://schemas.microsoft.com/office/drawing/2014/main" val="1296771632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991127755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3420827284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2262024719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1230991265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2191761907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2823079002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43304237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3865595786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2177568620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160017087"/>
                    </a:ext>
                  </a:extLst>
                </a:gridCol>
              </a:tblGrid>
              <a:tr h="256071">
                <a:tc rowSpan="2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Host Target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Genotype 1 restricted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10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Pan-genotype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78017796"/>
                  </a:ext>
                </a:extLst>
              </a:tr>
              <a:tr h="57450">
                <a:tc vMerge="1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3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4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4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44876803"/>
                  </a:ext>
                </a:extLst>
              </a:tr>
              <a:tr h="193788">
                <a:tc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Company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 vMerge="1">
                  <a:txBody>
                    <a:bodyPr/>
                    <a:lstStyle/>
                    <a:p>
                      <a:pPr algn="ctr" rtl="0" fontAlgn="b"/>
                      <a:endParaRPr lang="en-US" sz="8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48947661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7812881"/>
                  </a:ext>
                </a:extLst>
              </a:tr>
              <a:tr h="365760">
                <a:tc rowSpan="4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HOLY GRAIL: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All oral, </a:t>
                      </a:r>
                      <a:b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pan-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geno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Gilead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9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9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9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VOSEVI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8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VOSEVI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HARVONI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0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SOVALDI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HARVONI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83446313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 v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9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EPCLUSA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0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EPCLUSA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0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VOSEVI 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02064755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AbbVie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VIEKIRA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VIEKIRA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MAVYRET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8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MAVYRET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VIEKIRA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8144161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Merck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05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OBSOLETE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WITH-</a:t>
                      </a:r>
                      <a:br>
                        <a:rPr lang="en-US" sz="9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9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DRAWN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ZEPATIER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2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ZEPA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88980992"/>
                  </a:ext>
                </a:extLst>
              </a:tr>
              <a:tr h="100584">
                <a:tc gridSpan="19">
                  <a:txBody>
                    <a:bodyPr/>
                    <a:lstStyle/>
                    <a:p>
                      <a:endParaRPr lang="en-US" sz="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76557351"/>
                  </a:ext>
                </a:extLst>
              </a:tr>
              <a:tr h="36957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RESIGNED TO LOW SALES</a:t>
                      </a:r>
                      <a:endParaRPr kumimoji="0" lang="en-US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JNJ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96280259"/>
                  </a:ext>
                </a:extLst>
              </a:tr>
              <a:tr h="36957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BMS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endParaRPr lang="en-US" sz="8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3774598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18660395"/>
                  </a:ext>
                </a:extLst>
              </a:tr>
              <a:tr h="365760">
                <a:tc rowSpan="6">
                  <a:txBody>
                    <a:bodyPr/>
                    <a:lstStyle/>
                    <a:p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GIVEN UP</a:t>
                      </a:r>
                    </a:p>
                  </a:txBody>
                  <a:tcPr marL="45720" marR="4572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GSK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67374145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Roche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4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700" i="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OBSO-LETE</a:t>
                      </a:r>
                      <a:endParaRPr lang="en-US" sz="700" dirty="0">
                        <a:solidFill>
                          <a:schemeClr val="bg1">
                            <a:lumMod val="8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85690047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Vertex</a:t>
                      </a:r>
                    </a:p>
                  </a:txBody>
                  <a:tcPr marL="28575" marR="28575" marT="19050" marB="19050" anchor="ctr"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WITHDRAWN</a:t>
                      </a:r>
                      <a:br>
                        <a:rPr lang="en-US" sz="8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toxic + </a:t>
                      </a: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weak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3987547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0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BI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4362551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0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Pfizer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59779669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0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Novartis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●/●●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55728870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84267418"/>
                  </a:ext>
                </a:extLst>
              </a:tr>
              <a:tr h="182880">
                <a:tc rowSpan="2" gridSpan="2">
                  <a:txBody>
                    <a:bodyPr/>
                    <a:lstStyle/>
                    <a:p>
                      <a:pPr rtl="0" fontAlgn="b"/>
                      <a:r>
                        <a:rPr lang="en-US" sz="1100" b="1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M&amp;A TARGETS</a:t>
                      </a:r>
                      <a:endParaRPr lang="en-US" sz="11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REGULUS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PRESIDIO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76064724"/>
                  </a:ext>
                </a:extLst>
              </a:tr>
              <a:tr h="182880"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PRESIDIO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07608829"/>
                  </a:ext>
                </a:extLst>
              </a:tr>
            </a:tbl>
          </a:graphicData>
        </a:graphic>
      </p:graphicFrame>
      <p:grpSp>
        <p:nvGrpSpPr>
          <p:cNvPr id="9" name="Group 8">
            <a:extLst>
              <a:ext uri="{FF2B5EF4-FFF2-40B4-BE49-F238E27FC236}">
                <a16:creationId xmlns:a16="http://schemas.microsoft.com/office/drawing/2014/main" id="{64EFC9F7-0673-7F43-9A68-C00F4647EB9E}"/>
              </a:ext>
            </a:extLst>
          </p:cNvPr>
          <p:cNvGrpSpPr/>
          <p:nvPr/>
        </p:nvGrpSpPr>
        <p:grpSpPr>
          <a:xfrm>
            <a:off x="1342719" y="2284770"/>
            <a:ext cx="10465904" cy="1042593"/>
            <a:chOff x="1322841" y="3543300"/>
            <a:chExt cx="10465904" cy="1042593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B339BB75-6DB5-4046-8340-0356983AE25D}"/>
                </a:ext>
              </a:extLst>
            </p:cNvPr>
            <p:cNvSpPr/>
            <p:nvPr/>
          </p:nvSpPr>
          <p:spPr>
            <a:xfrm>
              <a:off x="1322841" y="3543300"/>
              <a:ext cx="10465904" cy="369406"/>
            </a:xfrm>
            <a:prstGeom prst="rect">
              <a:avLst/>
            </a:prstGeom>
            <a:solidFill>
              <a:schemeClr val="accent3">
                <a:alpha val="32000"/>
              </a:schemeClr>
            </a:solidFill>
            <a:ln w="5715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" name="Straight Arrow Connector 10">
              <a:extLst>
                <a:ext uri="{FF2B5EF4-FFF2-40B4-BE49-F238E27FC236}">
                  <a16:creationId xmlns:a16="http://schemas.microsoft.com/office/drawing/2014/main" id="{26C440DA-DECB-CD44-AD29-958933A60C40}"/>
                </a:ext>
              </a:extLst>
            </p:cNvPr>
            <p:cNvCxnSpPr>
              <a:cxnSpLocks/>
            </p:cNvCxnSpPr>
            <p:nvPr/>
          </p:nvCxnSpPr>
          <p:spPr>
            <a:xfrm>
              <a:off x="2097157" y="3936417"/>
              <a:ext cx="0" cy="649476"/>
            </a:xfrm>
            <a:prstGeom prst="straightConnector1">
              <a:avLst/>
            </a:prstGeom>
            <a:solidFill>
              <a:schemeClr val="bg1">
                <a:lumMod val="65000"/>
                <a:alpha val="32000"/>
              </a:schemeClr>
            </a:solidFill>
            <a:ln w="57150">
              <a:solidFill>
                <a:schemeClr val="accent3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F4CF7D13-DBEF-6441-A79C-4ABFB4BB1C8F}"/>
              </a:ext>
            </a:extLst>
          </p:cNvPr>
          <p:cNvSpPr txBox="1"/>
          <p:nvPr/>
        </p:nvSpPr>
        <p:spPr>
          <a:xfrm>
            <a:off x="152402" y="6718129"/>
            <a:ext cx="184008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TOTAL M&amp;A</a:t>
            </a:r>
          </a:p>
        </p:txBody>
      </p:sp>
    </p:spTree>
    <p:extLst>
      <p:ext uri="{BB962C8B-B14F-4D97-AF65-F5344CB8AC3E}">
        <p14:creationId xmlns:p14="http://schemas.microsoft.com/office/powerpoint/2010/main" val="16956437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2" name="Chart 41">
            <a:extLst>
              <a:ext uri="{FF2B5EF4-FFF2-40B4-BE49-F238E27FC236}">
                <a16:creationId xmlns:a16="http://schemas.microsoft.com/office/drawing/2014/main" id="{8D0AD20C-EEAF-7A47-819E-E7B721490184}"/>
              </a:ext>
            </a:extLst>
          </p:cNvPr>
          <p:cNvGraphicFramePr/>
          <p:nvPr/>
        </p:nvGraphicFramePr>
        <p:xfrm>
          <a:off x="-253277" y="6400230"/>
          <a:ext cx="14277390" cy="9405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52DDFB6-1B9D-8245-AABC-23AE7D6BAB40}"/>
              </a:ext>
            </a:extLst>
          </p:cNvPr>
          <p:cNvGraphicFramePr>
            <a:graphicFrameLocks noGrp="1"/>
          </p:cNvGraphicFramePr>
          <p:nvPr/>
        </p:nvGraphicFramePr>
        <p:xfrm>
          <a:off x="0" y="14133"/>
          <a:ext cx="12192000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12800">
                  <a:extLst>
                    <a:ext uri="{9D8B030D-6E8A-4147-A177-3AD203B41FA5}">
                      <a16:colId xmlns:a16="http://schemas.microsoft.com/office/drawing/2014/main" val="358515824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26668239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16915425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68443820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408866163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594857338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96553038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105273481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9911637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55577098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418989439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0701997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39585014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12802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099202928"/>
                    </a:ext>
                  </a:extLst>
                </a:gridCol>
              </a:tblGrid>
              <a:tr h="204259"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2004</a:t>
                      </a: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2009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2010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2011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2012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2013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2014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566983"/>
                  </a:ext>
                </a:extLst>
              </a:tr>
              <a:tr h="204259"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8425356"/>
                  </a:ext>
                </a:extLst>
              </a:tr>
            </a:tbl>
          </a:graphicData>
        </a:graphic>
      </p:graphicFrame>
      <p:sp>
        <p:nvSpPr>
          <p:cNvPr id="43" name="TextBox 42">
            <a:extLst>
              <a:ext uri="{FF2B5EF4-FFF2-40B4-BE49-F238E27FC236}">
                <a16:creationId xmlns:a16="http://schemas.microsoft.com/office/drawing/2014/main" id="{33DE7CF7-CCBC-5C49-8D7E-EDFFD681D266}"/>
              </a:ext>
            </a:extLst>
          </p:cNvPr>
          <p:cNvSpPr txBox="1"/>
          <p:nvPr/>
        </p:nvSpPr>
        <p:spPr>
          <a:xfrm>
            <a:off x="7974329" y="6685827"/>
            <a:ext cx="12022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5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$20.1B</a:t>
            </a:r>
          </a:p>
        </p:txBody>
      </p:sp>
      <p:graphicFrame>
        <p:nvGraphicFramePr>
          <p:cNvPr id="8" name="Content Placeholder 7">
            <a:extLst>
              <a:ext uri="{FF2B5EF4-FFF2-40B4-BE49-F238E27FC236}">
                <a16:creationId xmlns:a16="http://schemas.microsoft.com/office/drawing/2014/main" id="{53880638-4F37-064D-BF26-12552FF81697}"/>
              </a:ext>
            </a:extLst>
          </p:cNvPr>
          <p:cNvGraphicFramePr>
            <a:graphicFrameLocks noGrp="1"/>
          </p:cNvGraphicFramePr>
          <p:nvPr>
            <p:ph idx="1"/>
          </p:nvPr>
        </p:nvGraphicFramePr>
        <p:xfrm>
          <a:off x="226606" y="562773"/>
          <a:ext cx="11582017" cy="569640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44994">
                  <a:extLst>
                    <a:ext uri="{9D8B030D-6E8A-4147-A177-3AD203B41FA5}">
                      <a16:colId xmlns:a16="http://schemas.microsoft.com/office/drawing/2014/main" val="3594627776"/>
                    </a:ext>
                  </a:extLst>
                </a:gridCol>
                <a:gridCol w="1164432">
                  <a:extLst>
                    <a:ext uri="{9D8B030D-6E8A-4147-A177-3AD203B41FA5}">
                      <a16:colId xmlns:a16="http://schemas.microsoft.com/office/drawing/2014/main" val="2105884214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174158133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2784849810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213092618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886480217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2257765789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3188453590"/>
                    </a:ext>
                  </a:extLst>
                </a:gridCol>
                <a:gridCol w="1324656">
                  <a:extLst>
                    <a:ext uri="{9D8B030D-6E8A-4147-A177-3AD203B41FA5}">
                      <a16:colId xmlns:a16="http://schemas.microsoft.com/office/drawing/2014/main" val="1296771632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991127755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3420827284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2262024719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2191761907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43304237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3865595786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2177568620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160017087"/>
                    </a:ext>
                  </a:extLst>
                </a:gridCol>
              </a:tblGrid>
              <a:tr h="256071">
                <a:tc rowSpan="2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Host Target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Genotype 1 restricted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8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Pan-genotype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78017796"/>
                  </a:ext>
                </a:extLst>
              </a:tr>
              <a:tr h="57450">
                <a:tc vMerge="1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3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4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44876803"/>
                  </a:ext>
                </a:extLst>
              </a:tr>
              <a:tr h="193788">
                <a:tc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Company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 vMerge="1">
                  <a:txBody>
                    <a:bodyPr/>
                    <a:lstStyle/>
                    <a:p>
                      <a:pPr algn="ctr" rtl="0" fontAlgn="b"/>
                      <a:endParaRPr lang="en-US" sz="8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48947661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7812881"/>
                  </a:ext>
                </a:extLst>
              </a:tr>
              <a:tr h="365760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dirty="0">
                          <a:solidFill>
                            <a:srgbClr val="FFFF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 WINNERS</a:t>
                      </a:r>
                      <a:endParaRPr lang="en-US" sz="1400" dirty="0">
                        <a:solidFill>
                          <a:srgbClr val="FFFF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Gilead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9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9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9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VOSEVI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8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VOSEVI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HARVONI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0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SOVALDI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HARVONI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83446313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 v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9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EPCLUSA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0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EPCLUSA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0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VOSEVI 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02064755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AbbVie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VIEKIRA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VIEKIRA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MAVYRET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8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MAVYRET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VIEKIRA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8144161"/>
                  </a:ext>
                </a:extLst>
              </a:tr>
              <a:tr h="100584">
                <a:tc gridSpan="17">
                  <a:txBody>
                    <a:bodyPr/>
                    <a:lstStyle/>
                    <a:p>
                      <a:endParaRPr lang="en-US" sz="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76557351"/>
                  </a:ext>
                </a:extLst>
              </a:tr>
              <a:tr h="369570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RESIGNED TO LOW SALES</a:t>
                      </a:r>
                      <a:endParaRPr kumimoji="0" lang="en-US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Merck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05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OBSOLETE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WITH-</a:t>
                      </a:r>
                      <a:br>
                        <a:rPr lang="en-US" sz="9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9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DRAWN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8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ZEPATIER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8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ZEPATIER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99342406"/>
                  </a:ext>
                </a:extLst>
              </a:tr>
              <a:tr h="36957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JNJ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WITHDRAWN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WITH-DRAWN</a:t>
                      </a:r>
                      <a:endParaRPr lang="en-US" sz="10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96280259"/>
                  </a:ext>
                </a:extLst>
              </a:tr>
              <a:tr h="36957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BMS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05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OBSOLETE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3774598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18660395"/>
                  </a:ext>
                </a:extLst>
              </a:tr>
              <a:tr h="365760">
                <a:tc rowSpan="6">
                  <a:txBody>
                    <a:bodyPr/>
                    <a:lstStyle/>
                    <a:p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GIVEN UP</a:t>
                      </a:r>
                    </a:p>
                  </a:txBody>
                  <a:tcPr marL="45720" marR="4572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GSK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67374145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Roche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4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600" i="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OBSO-LETE</a:t>
                      </a:r>
                      <a:endParaRPr lang="en-US" sz="600" dirty="0">
                        <a:solidFill>
                          <a:schemeClr val="bg1">
                            <a:lumMod val="8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85690047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Vertex</a:t>
                      </a:r>
                    </a:p>
                  </a:txBody>
                  <a:tcPr marL="28575" marR="28575" marT="19050" marB="19050" anchor="ctr"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WITHDRAWN</a:t>
                      </a:r>
                      <a:br>
                        <a:rPr lang="en-US" sz="8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toxic + </a:t>
                      </a: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weak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3987547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0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BI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4362551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0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Pfizer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59779669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0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Novartis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●/●●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55728870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84267418"/>
                  </a:ext>
                </a:extLst>
              </a:tr>
              <a:tr h="182880">
                <a:tc rowSpan="2" gridSpan="2">
                  <a:txBody>
                    <a:bodyPr/>
                    <a:lstStyle/>
                    <a:p>
                      <a:pPr rtl="0" fontAlgn="b"/>
                      <a:r>
                        <a:rPr lang="en-US" sz="1100" b="1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M&amp;A TARGETS</a:t>
                      </a:r>
                      <a:endParaRPr lang="en-US" sz="11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FAILED</a:t>
                      </a: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REGULUS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PRESIDIO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76064724"/>
                  </a:ext>
                </a:extLst>
              </a:tr>
              <a:tr h="182880"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PRESIDIO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4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07608829"/>
                  </a:ext>
                </a:extLst>
              </a:tr>
            </a:tbl>
          </a:graphicData>
        </a:graphic>
      </p:graphicFrame>
      <p:sp>
        <p:nvSpPr>
          <p:cNvPr id="6" name="Rectangle 5">
            <a:extLst>
              <a:ext uri="{FF2B5EF4-FFF2-40B4-BE49-F238E27FC236}">
                <a16:creationId xmlns:a16="http://schemas.microsoft.com/office/drawing/2014/main" id="{DDBDF422-EB83-F84F-99A0-D3387EA39E08}"/>
              </a:ext>
            </a:extLst>
          </p:cNvPr>
          <p:cNvSpPr/>
          <p:nvPr/>
        </p:nvSpPr>
        <p:spPr>
          <a:xfrm>
            <a:off x="215720" y="1367131"/>
            <a:ext cx="1133086" cy="740569"/>
          </a:xfrm>
          <a:prstGeom prst="rect">
            <a:avLst/>
          </a:pr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11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477B39F8-1F19-DF4B-9C46-243F1BEAC568}"/>
              </a:ext>
            </a:extLst>
          </p:cNvPr>
          <p:cNvGrpSpPr/>
          <p:nvPr/>
        </p:nvGrpSpPr>
        <p:grpSpPr>
          <a:xfrm>
            <a:off x="1353605" y="2722463"/>
            <a:ext cx="10465904" cy="1137919"/>
            <a:chOff x="1342719" y="3191787"/>
            <a:chExt cx="10465904" cy="1137919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1C5FF13F-D5C6-4F4E-B4CB-1572E7615699}"/>
                </a:ext>
              </a:extLst>
            </p:cNvPr>
            <p:cNvSpPr/>
            <p:nvPr/>
          </p:nvSpPr>
          <p:spPr>
            <a:xfrm>
              <a:off x="1342719" y="3191787"/>
              <a:ext cx="10465904" cy="740569"/>
            </a:xfrm>
            <a:prstGeom prst="rect">
              <a:avLst/>
            </a:prstGeom>
            <a:solidFill>
              <a:schemeClr val="accent3">
                <a:alpha val="32000"/>
              </a:schemeClr>
            </a:solidFill>
            <a:ln w="57150"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" name="Straight Arrow Connector 9">
              <a:extLst>
                <a:ext uri="{FF2B5EF4-FFF2-40B4-BE49-F238E27FC236}">
                  <a16:creationId xmlns:a16="http://schemas.microsoft.com/office/drawing/2014/main" id="{05251EEC-ADBA-E948-972A-CECEDCAD9BBD}"/>
                </a:ext>
              </a:extLst>
            </p:cNvPr>
            <p:cNvCxnSpPr>
              <a:cxnSpLocks/>
            </p:cNvCxnSpPr>
            <p:nvPr/>
          </p:nvCxnSpPr>
          <p:spPr>
            <a:xfrm>
              <a:off x="2280763" y="3932356"/>
              <a:ext cx="0" cy="397350"/>
            </a:xfrm>
            <a:prstGeom prst="straightConnector1">
              <a:avLst/>
            </a:prstGeom>
            <a:ln w="57150">
              <a:solidFill>
                <a:schemeClr val="accent3">
                  <a:lumMod val="7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" name="Rectangle 11">
            <a:extLst>
              <a:ext uri="{FF2B5EF4-FFF2-40B4-BE49-F238E27FC236}">
                <a16:creationId xmlns:a16="http://schemas.microsoft.com/office/drawing/2014/main" id="{F0156DD2-C1C9-414A-A69C-827EA481D4A4}"/>
              </a:ext>
            </a:extLst>
          </p:cNvPr>
          <p:cNvSpPr/>
          <p:nvPr/>
        </p:nvSpPr>
        <p:spPr>
          <a:xfrm>
            <a:off x="4593115" y="2354494"/>
            <a:ext cx="4142007" cy="2959844"/>
          </a:xfrm>
          <a:prstGeom prst="rect">
            <a:avLst/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chemeClr val="bg1"/>
                </a:solidFill>
                <a:latin typeface="Avenir Next" panose="020B0503020202020204" pitchFamily="34" charset="0"/>
              </a:rPr>
              <a:t>So many concede defeat!</a:t>
            </a:r>
            <a:endParaRPr lang="en-US" sz="2800" b="1" dirty="0">
              <a:solidFill>
                <a:srgbClr val="FFFF00"/>
              </a:solidFill>
              <a:latin typeface="Avenir Next" panose="020B050302020202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E22AB26-B505-F749-AB48-5EBB834AA78A}"/>
              </a:ext>
            </a:extLst>
          </p:cNvPr>
          <p:cNvSpPr txBox="1"/>
          <p:nvPr/>
        </p:nvSpPr>
        <p:spPr>
          <a:xfrm>
            <a:off x="152402" y="6718129"/>
            <a:ext cx="184008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TOTAL M&amp;A</a:t>
            </a:r>
          </a:p>
        </p:txBody>
      </p:sp>
    </p:spTree>
    <p:extLst>
      <p:ext uri="{BB962C8B-B14F-4D97-AF65-F5344CB8AC3E}">
        <p14:creationId xmlns:p14="http://schemas.microsoft.com/office/powerpoint/2010/main" val="33484525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2" name="Chart 41">
            <a:extLst>
              <a:ext uri="{FF2B5EF4-FFF2-40B4-BE49-F238E27FC236}">
                <a16:creationId xmlns:a16="http://schemas.microsoft.com/office/drawing/2014/main" id="{8D0AD20C-EEAF-7A47-819E-E7B721490184}"/>
              </a:ext>
            </a:extLst>
          </p:cNvPr>
          <p:cNvGraphicFramePr/>
          <p:nvPr/>
        </p:nvGraphicFramePr>
        <p:xfrm>
          <a:off x="-253277" y="6400230"/>
          <a:ext cx="14277390" cy="9405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52DDFB6-1B9D-8245-AABC-23AE7D6BAB40}"/>
              </a:ext>
            </a:extLst>
          </p:cNvPr>
          <p:cNvGraphicFramePr>
            <a:graphicFrameLocks noGrp="1"/>
          </p:cNvGraphicFramePr>
          <p:nvPr/>
        </p:nvGraphicFramePr>
        <p:xfrm>
          <a:off x="0" y="14133"/>
          <a:ext cx="12192000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12800">
                  <a:extLst>
                    <a:ext uri="{9D8B030D-6E8A-4147-A177-3AD203B41FA5}">
                      <a16:colId xmlns:a16="http://schemas.microsoft.com/office/drawing/2014/main" val="358515824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26668239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16915425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68443820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408866163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594857338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96553038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105273481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9911637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55577098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418989439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0701997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39585014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12802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099202928"/>
                    </a:ext>
                  </a:extLst>
                </a:gridCol>
              </a:tblGrid>
              <a:tr h="204259"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2004</a:t>
                      </a: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2009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2010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2011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2012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2013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2014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566983"/>
                  </a:ext>
                </a:extLst>
              </a:tr>
              <a:tr h="204259"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8425356"/>
                  </a:ext>
                </a:extLst>
              </a:tr>
            </a:tbl>
          </a:graphicData>
        </a:graphic>
      </p:graphicFrame>
      <p:sp>
        <p:nvSpPr>
          <p:cNvPr id="43" name="TextBox 42">
            <a:extLst>
              <a:ext uri="{FF2B5EF4-FFF2-40B4-BE49-F238E27FC236}">
                <a16:creationId xmlns:a16="http://schemas.microsoft.com/office/drawing/2014/main" id="{33DE7CF7-CCBC-5C49-8D7E-EDFFD681D266}"/>
              </a:ext>
            </a:extLst>
          </p:cNvPr>
          <p:cNvSpPr txBox="1"/>
          <p:nvPr/>
        </p:nvSpPr>
        <p:spPr>
          <a:xfrm>
            <a:off x="7974329" y="6685827"/>
            <a:ext cx="12022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5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$20.1B</a:t>
            </a:r>
          </a:p>
        </p:txBody>
      </p:sp>
      <p:graphicFrame>
        <p:nvGraphicFramePr>
          <p:cNvPr id="8" name="Content Placeholder 7">
            <a:extLst>
              <a:ext uri="{FF2B5EF4-FFF2-40B4-BE49-F238E27FC236}">
                <a16:creationId xmlns:a16="http://schemas.microsoft.com/office/drawing/2014/main" id="{53880638-4F37-064D-BF26-12552FF81697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086645198"/>
              </p:ext>
            </p:extLst>
          </p:nvPr>
        </p:nvGraphicFramePr>
        <p:xfrm>
          <a:off x="226606" y="562773"/>
          <a:ext cx="11582017" cy="569259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44994">
                  <a:extLst>
                    <a:ext uri="{9D8B030D-6E8A-4147-A177-3AD203B41FA5}">
                      <a16:colId xmlns:a16="http://schemas.microsoft.com/office/drawing/2014/main" val="3594627776"/>
                    </a:ext>
                  </a:extLst>
                </a:gridCol>
                <a:gridCol w="1164432">
                  <a:extLst>
                    <a:ext uri="{9D8B030D-6E8A-4147-A177-3AD203B41FA5}">
                      <a16:colId xmlns:a16="http://schemas.microsoft.com/office/drawing/2014/main" val="2105884214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174158133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2784849810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213092618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886480217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2257765789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3188453590"/>
                    </a:ext>
                  </a:extLst>
                </a:gridCol>
                <a:gridCol w="1324656">
                  <a:extLst>
                    <a:ext uri="{9D8B030D-6E8A-4147-A177-3AD203B41FA5}">
                      <a16:colId xmlns:a16="http://schemas.microsoft.com/office/drawing/2014/main" val="1296771632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991127755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3420827284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2262024719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2191761907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43304237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3865595786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2177568620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160017087"/>
                    </a:ext>
                  </a:extLst>
                </a:gridCol>
              </a:tblGrid>
              <a:tr h="256071">
                <a:tc rowSpan="2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Host Target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Genotype 1 restricted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8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Pan-genotype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78017796"/>
                  </a:ext>
                </a:extLst>
              </a:tr>
              <a:tr h="57450">
                <a:tc vMerge="1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3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4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44876803"/>
                  </a:ext>
                </a:extLst>
              </a:tr>
              <a:tr h="193788">
                <a:tc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Company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 vMerge="1">
                  <a:txBody>
                    <a:bodyPr/>
                    <a:lstStyle/>
                    <a:p>
                      <a:pPr algn="ctr" rtl="0" fontAlgn="b"/>
                      <a:endParaRPr lang="en-US" sz="8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48947661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7812881"/>
                  </a:ext>
                </a:extLst>
              </a:tr>
              <a:tr h="365760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dirty="0">
                          <a:solidFill>
                            <a:srgbClr val="FFFF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 WINNERS</a:t>
                      </a:r>
                      <a:endParaRPr lang="en-US" sz="1400" dirty="0">
                        <a:solidFill>
                          <a:srgbClr val="FFFF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Gilead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9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9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9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VOSEVI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8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VOSEVI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HARVONI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0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SOVALDI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HARVONI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83446313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 v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9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EPCLUSA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0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EPCLUSA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0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VOSEVI 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02064755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AbbVie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VIEKIRA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VIEKIRA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MAVYRET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8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MAVYRET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VIEKIRA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8144161"/>
                  </a:ext>
                </a:extLst>
              </a:tr>
              <a:tr h="100584">
                <a:tc gridSpan="17">
                  <a:txBody>
                    <a:bodyPr/>
                    <a:lstStyle/>
                    <a:p>
                      <a:endParaRPr lang="en-US" sz="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76557351"/>
                  </a:ext>
                </a:extLst>
              </a:tr>
              <a:tr h="36957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RESIGNED TO LOW SALES</a:t>
                      </a:r>
                      <a:endParaRPr kumimoji="0" lang="en-US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Merck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05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OBSOLETE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WITH-</a:t>
                      </a:r>
                      <a:br>
                        <a:rPr lang="en-US" sz="9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9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DRAWN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8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ZEPATIER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8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ZEPATIER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99342406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18660395"/>
                  </a:ext>
                </a:extLst>
              </a:tr>
              <a:tr h="365760">
                <a:tc rowSpan="8">
                  <a:txBody>
                    <a:bodyPr/>
                    <a:lstStyle/>
                    <a:p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GIVEN UP</a:t>
                      </a:r>
                    </a:p>
                  </a:txBody>
                  <a:tcPr marL="45720" marR="4572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JNJ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WITHDRAWN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WITH-DRAWN</a:t>
                      </a:r>
                      <a:endParaRPr lang="en-US" sz="10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03168253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1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BMS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05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OBSOLETE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/>
                </a:tc>
                <a:extLst>
                  <a:ext uri="{0D108BD9-81ED-4DB2-BD59-A6C34878D82A}">
                    <a16:rowId xmlns:a16="http://schemas.microsoft.com/office/drawing/2014/main" val="3208165397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1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GSK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67374145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Roche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4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600" i="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OBSO-LETE</a:t>
                      </a:r>
                      <a:endParaRPr lang="en-US" sz="600" dirty="0">
                        <a:solidFill>
                          <a:schemeClr val="bg1">
                            <a:lumMod val="8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85690047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Vertex</a:t>
                      </a:r>
                    </a:p>
                  </a:txBody>
                  <a:tcPr marL="28575" marR="28575" marT="19050" marB="19050" anchor="ctr"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WITHDRAWN</a:t>
                      </a:r>
                      <a:br>
                        <a:rPr lang="en-US" sz="8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toxic + </a:t>
                      </a: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weak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3987547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0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BI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4362551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0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Pfizer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59779669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0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Novartis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●/●●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55728870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84267418"/>
                  </a:ext>
                </a:extLst>
              </a:tr>
              <a:tr h="182880">
                <a:tc rowSpan="2" gridSpan="2">
                  <a:txBody>
                    <a:bodyPr/>
                    <a:lstStyle/>
                    <a:p>
                      <a:pPr rtl="0" fontAlgn="b"/>
                      <a:r>
                        <a:rPr lang="en-US" sz="1100" b="1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M&amp;A TARGETS</a:t>
                      </a:r>
                      <a:endParaRPr lang="en-US" sz="11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FAILED</a:t>
                      </a: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REGULUS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PRESIDIO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76064724"/>
                  </a:ext>
                </a:extLst>
              </a:tr>
              <a:tr h="182880"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PRESIDIO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4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07608829"/>
                  </a:ext>
                </a:extLst>
              </a:tr>
            </a:tbl>
          </a:graphicData>
        </a:graphic>
      </p:graphicFrame>
      <p:sp>
        <p:nvSpPr>
          <p:cNvPr id="6" name="TextBox 5">
            <a:extLst>
              <a:ext uri="{FF2B5EF4-FFF2-40B4-BE49-F238E27FC236}">
                <a16:creationId xmlns:a16="http://schemas.microsoft.com/office/drawing/2014/main" id="{BA0606C8-2BC0-E14A-A05B-3FF1AD6F3EDF}"/>
              </a:ext>
            </a:extLst>
          </p:cNvPr>
          <p:cNvSpPr txBox="1"/>
          <p:nvPr/>
        </p:nvSpPr>
        <p:spPr>
          <a:xfrm>
            <a:off x="152402" y="6718129"/>
            <a:ext cx="184008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TOTAL M&amp;A</a:t>
            </a:r>
          </a:p>
        </p:txBody>
      </p:sp>
    </p:spTree>
    <p:extLst>
      <p:ext uri="{BB962C8B-B14F-4D97-AF65-F5344CB8AC3E}">
        <p14:creationId xmlns:p14="http://schemas.microsoft.com/office/powerpoint/2010/main" val="762123771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2" name="Chart 41">
            <a:extLst>
              <a:ext uri="{FF2B5EF4-FFF2-40B4-BE49-F238E27FC236}">
                <a16:creationId xmlns:a16="http://schemas.microsoft.com/office/drawing/2014/main" id="{8D0AD20C-EEAF-7A47-819E-E7B721490184}"/>
              </a:ext>
            </a:extLst>
          </p:cNvPr>
          <p:cNvGraphicFramePr/>
          <p:nvPr/>
        </p:nvGraphicFramePr>
        <p:xfrm>
          <a:off x="-253277" y="6400230"/>
          <a:ext cx="14277390" cy="9405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52DDFB6-1B9D-8245-AABC-23AE7D6BAB40}"/>
              </a:ext>
            </a:extLst>
          </p:cNvPr>
          <p:cNvGraphicFramePr>
            <a:graphicFrameLocks noGrp="1"/>
          </p:cNvGraphicFramePr>
          <p:nvPr/>
        </p:nvGraphicFramePr>
        <p:xfrm>
          <a:off x="0" y="14133"/>
          <a:ext cx="12192000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12800">
                  <a:extLst>
                    <a:ext uri="{9D8B030D-6E8A-4147-A177-3AD203B41FA5}">
                      <a16:colId xmlns:a16="http://schemas.microsoft.com/office/drawing/2014/main" val="358515824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26668239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16915425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68443820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408866163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594857338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96553038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105273481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9911637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55577098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418989439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0701997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39585014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12802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099202928"/>
                    </a:ext>
                  </a:extLst>
                </a:gridCol>
              </a:tblGrid>
              <a:tr h="204259"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2004</a:t>
                      </a: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2009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2010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2011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2012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2013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2014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566983"/>
                  </a:ext>
                </a:extLst>
              </a:tr>
              <a:tr h="204259"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8425356"/>
                  </a:ext>
                </a:extLst>
              </a:tr>
            </a:tbl>
          </a:graphicData>
        </a:graphic>
      </p:graphicFrame>
      <p:sp>
        <p:nvSpPr>
          <p:cNvPr id="43" name="TextBox 42">
            <a:extLst>
              <a:ext uri="{FF2B5EF4-FFF2-40B4-BE49-F238E27FC236}">
                <a16:creationId xmlns:a16="http://schemas.microsoft.com/office/drawing/2014/main" id="{33DE7CF7-CCBC-5C49-8D7E-EDFFD681D266}"/>
              </a:ext>
            </a:extLst>
          </p:cNvPr>
          <p:cNvSpPr txBox="1"/>
          <p:nvPr/>
        </p:nvSpPr>
        <p:spPr>
          <a:xfrm>
            <a:off x="7974329" y="6685827"/>
            <a:ext cx="12022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5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$20.1B</a:t>
            </a:r>
          </a:p>
        </p:txBody>
      </p:sp>
      <p:graphicFrame>
        <p:nvGraphicFramePr>
          <p:cNvPr id="8" name="Content Placeholder 7">
            <a:extLst>
              <a:ext uri="{FF2B5EF4-FFF2-40B4-BE49-F238E27FC236}">
                <a16:creationId xmlns:a16="http://schemas.microsoft.com/office/drawing/2014/main" id="{53880638-4F37-064D-BF26-12552FF81697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068739504"/>
              </p:ext>
            </p:extLst>
          </p:nvPr>
        </p:nvGraphicFramePr>
        <p:xfrm>
          <a:off x="226606" y="562773"/>
          <a:ext cx="11582017" cy="568497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44994">
                  <a:extLst>
                    <a:ext uri="{9D8B030D-6E8A-4147-A177-3AD203B41FA5}">
                      <a16:colId xmlns:a16="http://schemas.microsoft.com/office/drawing/2014/main" val="3594627776"/>
                    </a:ext>
                  </a:extLst>
                </a:gridCol>
                <a:gridCol w="1164432">
                  <a:extLst>
                    <a:ext uri="{9D8B030D-6E8A-4147-A177-3AD203B41FA5}">
                      <a16:colId xmlns:a16="http://schemas.microsoft.com/office/drawing/2014/main" val="2105884214"/>
                    </a:ext>
                  </a:extLst>
                </a:gridCol>
                <a:gridCol w="1324656">
                  <a:extLst>
                    <a:ext uri="{9D8B030D-6E8A-4147-A177-3AD203B41FA5}">
                      <a16:colId xmlns:a16="http://schemas.microsoft.com/office/drawing/2014/main" val="1174158133"/>
                    </a:ext>
                  </a:extLst>
                </a:gridCol>
                <a:gridCol w="1324656">
                  <a:extLst>
                    <a:ext uri="{9D8B030D-6E8A-4147-A177-3AD203B41FA5}">
                      <a16:colId xmlns:a16="http://schemas.microsoft.com/office/drawing/2014/main" val="1886480217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3188453590"/>
                    </a:ext>
                  </a:extLst>
                </a:gridCol>
                <a:gridCol w="1324656">
                  <a:extLst>
                    <a:ext uri="{9D8B030D-6E8A-4147-A177-3AD203B41FA5}">
                      <a16:colId xmlns:a16="http://schemas.microsoft.com/office/drawing/2014/main" val="1296771632"/>
                    </a:ext>
                  </a:extLst>
                </a:gridCol>
                <a:gridCol w="1324656">
                  <a:extLst>
                    <a:ext uri="{9D8B030D-6E8A-4147-A177-3AD203B41FA5}">
                      <a16:colId xmlns:a16="http://schemas.microsoft.com/office/drawing/2014/main" val="1991127755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2262024719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2191761907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43304237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2177568620"/>
                    </a:ext>
                  </a:extLst>
                </a:gridCol>
              </a:tblGrid>
              <a:tr h="256071">
                <a:tc rowSpan="2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Host Target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Genotype 1 restricted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5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Pan-genotype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78017796"/>
                  </a:ext>
                </a:extLst>
              </a:tr>
              <a:tr h="57450">
                <a:tc vMerge="1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44876803"/>
                  </a:ext>
                </a:extLst>
              </a:tr>
              <a:tr h="193788">
                <a:tc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Company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endParaRPr lang="en-US" sz="8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48947661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7812881"/>
                  </a:ext>
                </a:extLst>
              </a:tr>
              <a:tr h="365760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dirty="0">
                          <a:solidFill>
                            <a:srgbClr val="FFFF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 WINNERS</a:t>
                      </a:r>
                      <a:endParaRPr lang="en-US" sz="1400" dirty="0">
                        <a:solidFill>
                          <a:srgbClr val="FFFF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Gilead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9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VOSEVI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8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VOSEVI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HARVONI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0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SOVALDI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HARVONI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3446313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9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EPCLUSA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0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EPCLUSA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0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VOSEVI 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2064755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AbbVie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VIEKIRA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VIEKIRA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MAVYRET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8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MAVYRET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VIEKIRA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8144161"/>
                  </a:ext>
                </a:extLst>
              </a:tr>
              <a:tr h="100584">
                <a:tc gridSpan="11">
                  <a:txBody>
                    <a:bodyPr/>
                    <a:lstStyle/>
                    <a:p>
                      <a:endParaRPr lang="en-US" sz="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76557351"/>
                  </a:ext>
                </a:extLst>
              </a:tr>
              <a:tr h="36957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RESIGNED TO LOW SALES</a:t>
                      </a:r>
                      <a:endParaRPr kumimoji="0" lang="en-US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Merck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05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OBSOLETE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8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ZEPATIER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8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ZEPATIER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99342406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18660395"/>
                  </a:ext>
                </a:extLst>
              </a:tr>
              <a:tr h="365760">
                <a:tc rowSpan="8">
                  <a:txBody>
                    <a:bodyPr/>
                    <a:lstStyle/>
                    <a:p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GIVEN UP</a:t>
                      </a:r>
                    </a:p>
                  </a:txBody>
                  <a:tcPr marL="45720" marR="4572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JNJ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0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i="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WITHDRAWN</a:t>
                      </a:r>
                      <a:endParaRPr lang="en-US" sz="800" dirty="0">
                        <a:solidFill>
                          <a:schemeClr val="bg1">
                            <a:lumMod val="8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/>
                </a:tc>
                <a:extLst>
                  <a:ext uri="{0D108BD9-81ED-4DB2-BD59-A6C34878D82A}">
                    <a16:rowId xmlns:a16="http://schemas.microsoft.com/office/drawing/2014/main" val="3803168253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1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BMS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05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OBSOLETE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08165397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1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GSK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67374145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Roche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20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OBSOLETE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85690047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Vertex</a:t>
                      </a:r>
                    </a:p>
                  </a:txBody>
                  <a:tcPr marL="28575" marR="28575" marT="19050" marB="19050" anchor="ctr"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3987547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0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BI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4362551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0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Pfizer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59779669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0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Novartis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55728870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84267418"/>
                  </a:ext>
                </a:extLst>
              </a:tr>
              <a:tr h="182880">
                <a:tc rowSpan="2" gridSpan="2">
                  <a:txBody>
                    <a:bodyPr/>
                    <a:lstStyle/>
                    <a:p>
                      <a:pPr rtl="0" fontAlgn="b"/>
                      <a:r>
                        <a:rPr lang="en-US" sz="1100" b="1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M&amp;A TARGETS</a:t>
                      </a:r>
                      <a:endParaRPr lang="en-US" sz="11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76064724"/>
                  </a:ext>
                </a:extLst>
              </a:tr>
              <a:tr h="182880"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07608829"/>
                  </a:ext>
                </a:extLst>
              </a:tr>
            </a:tbl>
          </a:graphicData>
        </a:graphic>
      </p:graphicFrame>
      <p:sp>
        <p:nvSpPr>
          <p:cNvPr id="6" name="TextBox 5">
            <a:extLst>
              <a:ext uri="{FF2B5EF4-FFF2-40B4-BE49-F238E27FC236}">
                <a16:creationId xmlns:a16="http://schemas.microsoft.com/office/drawing/2014/main" id="{35A195C4-1A68-DB46-9B6E-FCD689298C08}"/>
              </a:ext>
            </a:extLst>
          </p:cNvPr>
          <p:cNvSpPr txBox="1"/>
          <p:nvPr/>
        </p:nvSpPr>
        <p:spPr>
          <a:xfrm>
            <a:off x="152402" y="6718129"/>
            <a:ext cx="184008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TOTAL M&amp;A</a:t>
            </a:r>
          </a:p>
        </p:txBody>
      </p:sp>
    </p:spTree>
    <p:extLst>
      <p:ext uri="{BB962C8B-B14F-4D97-AF65-F5344CB8AC3E}">
        <p14:creationId xmlns:p14="http://schemas.microsoft.com/office/powerpoint/2010/main" val="1765049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3" name="Chart 32">
            <a:extLst>
              <a:ext uri="{FF2B5EF4-FFF2-40B4-BE49-F238E27FC236}">
                <a16:creationId xmlns:a16="http://schemas.microsoft.com/office/drawing/2014/main" id="{3B029C34-5403-9441-9B50-3BF42DEC50DD}"/>
              </a:ext>
            </a:extLst>
          </p:cNvPr>
          <p:cNvGraphicFramePr/>
          <p:nvPr/>
        </p:nvGraphicFramePr>
        <p:xfrm>
          <a:off x="-253277" y="6400230"/>
          <a:ext cx="14277390" cy="9405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4" name="TextBox 33">
            <a:extLst>
              <a:ext uri="{FF2B5EF4-FFF2-40B4-BE49-F238E27FC236}">
                <a16:creationId xmlns:a16="http://schemas.microsoft.com/office/drawing/2014/main" id="{C4CC327F-8B2B-D848-ACE3-F35EA6578C4B}"/>
              </a:ext>
            </a:extLst>
          </p:cNvPr>
          <p:cNvSpPr txBox="1"/>
          <p:nvPr/>
        </p:nvSpPr>
        <p:spPr>
          <a:xfrm>
            <a:off x="635171" y="6685827"/>
            <a:ext cx="12022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5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$1.47B</a:t>
            </a:r>
          </a:p>
        </p:txBody>
      </p:sp>
      <p:graphicFrame>
        <p:nvGraphicFramePr>
          <p:cNvPr id="8" name="Content Placeholder 7">
            <a:extLst>
              <a:ext uri="{FF2B5EF4-FFF2-40B4-BE49-F238E27FC236}">
                <a16:creationId xmlns:a16="http://schemas.microsoft.com/office/drawing/2014/main" id="{53880638-4F37-064D-BF26-12552FF81697}"/>
              </a:ext>
            </a:extLst>
          </p:cNvPr>
          <p:cNvGraphicFramePr>
            <a:graphicFrameLocks noGrp="1"/>
          </p:cNvGraphicFramePr>
          <p:nvPr>
            <p:ph idx="1"/>
          </p:nvPr>
        </p:nvGraphicFramePr>
        <p:xfrm>
          <a:off x="226606" y="562773"/>
          <a:ext cx="11582015" cy="5688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44994">
                  <a:extLst>
                    <a:ext uri="{9D8B030D-6E8A-4147-A177-3AD203B41FA5}">
                      <a16:colId xmlns:a16="http://schemas.microsoft.com/office/drawing/2014/main" val="3594627776"/>
                    </a:ext>
                  </a:extLst>
                </a:gridCol>
                <a:gridCol w="1164432">
                  <a:extLst>
                    <a:ext uri="{9D8B030D-6E8A-4147-A177-3AD203B41FA5}">
                      <a16:colId xmlns:a16="http://schemas.microsoft.com/office/drawing/2014/main" val="2105884214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174158133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2784849810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213092618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886480217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2257765789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3188453590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296771632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853219644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1991127755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2262024719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43304237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146743801"/>
                    </a:ext>
                  </a:extLst>
                </a:gridCol>
              </a:tblGrid>
              <a:tr h="256071">
                <a:tc rowSpan="2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Host Target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Genotype 1 restricted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Pan-genotype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78017796"/>
                  </a:ext>
                </a:extLst>
              </a:tr>
              <a:tr h="57450">
                <a:tc vMerge="1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3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44876803"/>
                  </a:ext>
                </a:extLst>
              </a:tr>
              <a:tr h="193788">
                <a:tc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Company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 vMerge="1">
                  <a:txBody>
                    <a:bodyPr/>
                    <a:lstStyle/>
                    <a:p>
                      <a:pPr algn="ctr" rtl="0" fontAlgn="b"/>
                      <a:endParaRPr lang="en-US" sz="8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48947661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7812881"/>
                  </a:ext>
                </a:extLst>
              </a:tr>
              <a:tr h="369570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HOLY GRAIL: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All oral, </a:t>
                      </a:r>
                      <a:b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pan-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geno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Gilead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700" b="0" i="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TRL7</a:t>
                      </a: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3446313"/>
                  </a:ext>
                </a:extLst>
              </a:tr>
              <a:tr h="36957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BMS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br>
                        <a:rPr lang="en-US" sz="12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i="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interferon lambda</a:t>
                      </a:r>
                      <a:endParaRPr lang="en-US" sz="8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70782207"/>
                  </a:ext>
                </a:extLst>
              </a:tr>
              <a:tr h="36957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 err="1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Achillion</a:t>
                      </a:r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92450129"/>
                  </a:ext>
                </a:extLst>
              </a:tr>
              <a:tr h="100584">
                <a:tc gridSpan="14">
                  <a:txBody>
                    <a:bodyPr/>
                    <a:lstStyle/>
                    <a:p>
                      <a:endParaRPr lang="en-US" sz="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76557351"/>
                  </a:ext>
                </a:extLst>
              </a:tr>
              <a:tr h="36957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GOOD 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ENOUGH: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All oral, G1</a:t>
                      </a:r>
                    </a:p>
                  </a:txBody>
                  <a:tcPr marL="45720" marR="4572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AbbVie</a:t>
                      </a:r>
                    </a:p>
                  </a:txBody>
                  <a:tcPr marL="28575" marR="28575" marT="19050" marB="19050" anchor="ctr"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40825305"/>
                  </a:ext>
                </a:extLst>
              </a:tr>
              <a:tr h="369570">
                <a:tc vMerge="1">
                  <a:txBody>
                    <a:bodyPr/>
                    <a:lstStyle/>
                    <a:p>
                      <a:pPr rtl="0" fontAlgn="b"/>
                      <a:endParaRPr lang="en-US" sz="600" b="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Merck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Futura Medium" panose="020B0602020204020303" pitchFamily="34" charset="-79"/>
                          <a:ea typeface="+mn-ea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kumimoji="0" lang="en-US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interferon ɑ2b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28190249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18660395"/>
                  </a:ext>
                </a:extLst>
              </a:tr>
              <a:tr h="365760">
                <a:tc rowSpan="7">
                  <a:txBody>
                    <a:bodyPr/>
                    <a:lstStyle/>
                    <a:p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NOT GOOD ENOUGH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Vertex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toxic and weak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5921045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06415587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GSK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62107206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Roche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8419347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6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Pfizer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endParaRPr lang="en-US" sz="1000" b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800" b="0" dirty="0">
                        <a:solidFill>
                          <a:schemeClr val="bg1"/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7725144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JNJ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1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66152390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rtl="0" fontAlgn="b"/>
                      <a:endParaRPr lang="en-US" sz="600" b="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Novartis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HOLD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69173568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84267418"/>
                  </a:ext>
                </a:extLst>
              </a:tr>
              <a:tr h="365760">
                <a:tc gridSpan="2">
                  <a:txBody>
                    <a:bodyPr/>
                    <a:lstStyle/>
                    <a:p>
                      <a:pPr rtl="0" fontAlgn="b"/>
                      <a:r>
                        <a:rPr lang="en-US" sz="1100" b="1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M&amp;A TARGETS</a:t>
                      </a:r>
                      <a:endParaRPr lang="en-US" sz="11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1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80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ctr" rtl="0" fontAlgn="b"/>
                      <a:r>
                        <a:rPr lang="en-US" sz="8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ENANTA</a:t>
                      </a:r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89597790"/>
                  </a:ext>
                </a:extLst>
              </a:tr>
            </a:tbl>
          </a:graphicData>
        </a:graphic>
      </p:graphicFrame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52DDFB6-1B9D-8245-AABC-23AE7D6BAB40}"/>
              </a:ext>
            </a:extLst>
          </p:cNvPr>
          <p:cNvGraphicFramePr>
            <a:graphicFrameLocks noGrp="1"/>
          </p:cNvGraphicFramePr>
          <p:nvPr/>
        </p:nvGraphicFramePr>
        <p:xfrm>
          <a:off x="0" y="14133"/>
          <a:ext cx="12192000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12800">
                  <a:extLst>
                    <a:ext uri="{9D8B030D-6E8A-4147-A177-3AD203B41FA5}">
                      <a16:colId xmlns:a16="http://schemas.microsoft.com/office/drawing/2014/main" val="358515824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26668239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16915425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68443820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408866163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594857338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96553038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105273481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9911637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55577098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418989439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0701997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39585014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12802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099202928"/>
                    </a:ext>
                  </a:extLst>
                </a:gridCol>
              </a:tblGrid>
              <a:tr h="204259"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2004</a:t>
                      </a: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2009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2010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2011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2012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2013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2014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566983"/>
                  </a:ext>
                </a:extLst>
              </a:tr>
              <a:tr h="204259"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8425356"/>
                  </a:ext>
                </a:extLst>
              </a:tr>
            </a:tbl>
          </a:graphicData>
        </a:graphic>
      </p:graphicFrame>
      <p:graphicFrame>
        <p:nvGraphicFramePr>
          <p:cNvPr id="42" name="Chart 41">
            <a:extLst>
              <a:ext uri="{FF2B5EF4-FFF2-40B4-BE49-F238E27FC236}">
                <a16:creationId xmlns:a16="http://schemas.microsoft.com/office/drawing/2014/main" id="{8D0AD20C-EEAF-7A47-819E-E7B721490184}"/>
              </a:ext>
            </a:extLst>
          </p:cNvPr>
          <p:cNvGraphicFramePr/>
          <p:nvPr/>
        </p:nvGraphicFramePr>
        <p:xfrm>
          <a:off x="-253277" y="6400230"/>
          <a:ext cx="14277390" cy="9405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43" name="TextBox 42">
            <a:extLst>
              <a:ext uri="{FF2B5EF4-FFF2-40B4-BE49-F238E27FC236}">
                <a16:creationId xmlns:a16="http://schemas.microsoft.com/office/drawing/2014/main" id="{33DE7CF7-CCBC-5C49-8D7E-EDFFD681D266}"/>
              </a:ext>
            </a:extLst>
          </p:cNvPr>
          <p:cNvSpPr txBox="1"/>
          <p:nvPr/>
        </p:nvSpPr>
        <p:spPr>
          <a:xfrm>
            <a:off x="5778315" y="6685827"/>
            <a:ext cx="12022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5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$12.47B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A15163BA-752B-224E-8ED6-D631BB14553F}"/>
              </a:ext>
            </a:extLst>
          </p:cNvPr>
          <p:cNvGrpSpPr/>
          <p:nvPr/>
        </p:nvGrpSpPr>
        <p:grpSpPr>
          <a:xfrm>
            <a:off x="8742951" y="5410025"/>
            <a:ext cx="3279913" cy="1082488"/>
            <a:chOff x="4801982" y="10070330"/>
            <a:chExt cx="3279913" cy="1082488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394F0676-7615-A14C-B520-5C7B4C4F6338}"/>
                </a:ext>
              </a:extLst>
            </p:cNvPr>
            <p:cNvGrpSpPr/>
            <p:nvPr/>
          </p:nvGrpSpPr>
          <p:grpSpPr>
            <a:xfrm>
              <a:off x="4801982" y="10070330"/>
              <a:ext cx="3279913" cy="572655"/>
              <a:chOff x="10099214" y="10055660"/>
              <a:chExt cx="3279913" cy="572655"/>
            </a:xfrm>
          </p:grpSpPr>
          <p:sp>
            <p:nvSpPr>
              <p:cNvPr id="14" name="Rectangle 13">
                <a:extLst>
                  <a:ext uri="{FF2B5EF4-FFF2-40B4-BE49-F238E27FC236}">
                    <a16:creationId xmlns:a16="http://schemas.microsoft.com/office/drawing/2014/main" id="{1CF8F2C2-AB32-DE43-B3F7-959DD4D6D99F}"/>
                  </a:ext>
                </a:extLst>
              </p:cNvPr>
              <p:cNvSpPr/>
              <p:nvPr/>
            </p:nvSpPr>
            <p:spPr>
              <a:xfrm>
                <a:off x="10493942" y="10055660"/>
                <a:ext cx="1325676" cy="353043"/>
              </a:xfrm>
              <a:prstGeom prst="rect">
                <a:avLst/>
              </a:prstGeom>
              <a:solidFill>
                <a:schemeClr val="accent5">
                  <a:lumMod val="40000"/>
                  <a:lumOff val="60000"/>
                  <a:alpha val="20000"/>
                </a:schemeClr>
              </a:solidFill>
              <a:ln w="57150">
                <a:solidFill>
                  <a:schemeClr val="accent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 b="1" dirty="0">
                  <a:solidFill>
                    <a:schemeClr val="accent5"/>
                  </a:solidFill>
                  <a:latin typeface="Futura Medium" panose="020B0602020204020303" pitchFamily="34" charset="-79"/>
                  <a:cs typeface="Futura Medium" panose="020B0602020204020303" pitchFamily="34" charset="-79"/>
                </a:endParaRPr>
              </a:p>
            </p:txBody>
          </p:sp>
          <p:sp>
            <p:nvSpPr>
              <p:cNvPr id="15" name="Arc 14">
                <a:extLst>
                  <a:ext uri="{FF2B5EF4-FFF2-40B4-BE49-F238E27FC236}">
                    <a16:creationId xmlns:a16="http://schemas.microsoft.com/office/drawing/2014/main" id="{5B15B465-FE60-1E48-B041-D5025CF2B595}"/>
                  </a:ext>
                </a:extLst>
              </p:cNvPr>
              <p:cNvSpPr/>
              <p:nvPr/>
            </p:nvSpPr>
            <p:spPr>
              <a:xfrm rot="10800000" flipH="1" flipV="1">
                <a:off x="10099214" y="10208924"/>
                <a:ext cx="3279913" cy="419391"/>
              </a:xfrm>
              <a:prstGeom prst="arc">
                <a:avLst>
                  <a:gd name="adj1" fmla="val 17189991"/>
                  <a:gd name="adj2" fmla="val 5400483"/>
                </a:avLst>
              </a:prstGeom>
              <a:ln w="57150">
                <a:solidFill>
                  <a:schemeClr val="accent5"/>
                </a:solidFill>
                <a:headEnd type="none" w="med" len="med"/>
                <a:tailEnd type="arrow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E49D8E52-C2BE-1D40-9002-4FEB898A9C88}"/>
                </a:ext>
              </a:extLst>
            </p:cNvPr>
            <p:cNvGrpSpPr/>
            <p:nvPr/>
          </p:nvGrpSpPr>
          <p:grpSpPr>
            <a:xfrm>
              <a:off x="5196710" y="10536613"/>
              <a:ext cx="1325676" cy="616205"/>
              <a:chOff x="10493942" y="9082546"/>
              <a:chExt cx="1325676" cy="616205"/>
            </a:xfrm>
          </p:grpSpPr>
          <p:sp>
            <p:nvSpPr>
              <p:cNvPr id="12" name="Rectangle 11">
                <a:extLst>
                  <a:ext uri="{FF2B5EF4-FFF2-40B4-BE49-F238E27FC236}">
                    <a16:creationId xmlns:a16="http://schemas.microsoft.com/office/drawing/2014/main" id="{EA295E40-79B6-6F4A-B48C-5CD8FC09B0C2}"/>
                  </a:ext>
                </a:extLst>
              </p:cNvPr>
              <p:cNvSpPr/>
              <p:nvPr/>
            </p:nvSpPr>
            <p:spPr>
              <a:xfrm>
                <a:off x="10493942" y="9082546"/>
                <a:ext cx="1325676" cy="357266"/>
              </a:xfrm>
              <a:prstGeom prst="rect">
                <a:avLst/>
              </a:prstGeom>
              <a:solidFill>
                <a:schemeClr val="bg1">
                  <a:lumMod val="50000"/>
                  <a:alpha val="20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 b="1" dirty="0">
                  <a:solidFill>
                    <a:schemeClr val="accent5"/>
                  </a:solidFill>
                  <a:latin typeface="Futura Medium" panose="020B0602020204020303" pitchFamily="34" charset="-79"/>
                  <a:cs typeface="Futura Medium" panose="020B0602020204020303" pitchFamily="34" charset="-79"/>
                </a:endParaRPr>
              </a:p>
            </p:txBody>
          </p:sp>
          <p:sp>
            <p:nvSpPr>
              <p:cNvPr id="13" name="Rectangle 12">
                <a:extLst>
                  <a:ext uri="{FF2B5EF4-FFF2-40B4-BE49-F238E27FC236}">
                    <a16:creationId xmlns:a16="http://schemas.microsoft.com/office/drawing/2014/main" id="{F3D6EA7C-5C3D-184C-A926-3B5C733C2352}"/>
                  </a:ext>
                </a:extLst>
              </p:cNvPr>
              <p:cNvSpPr/>
              <p:nvPr/>
            </p:nvSpPr>
            <p:spPr>
              <a:xfrm>
                <a:off x="10493942" y="9442155"/>
                <a:ext cx="1325676" cy="256596"/>
              </a:xfrm>
              <a:prstGeom prst="rect">
                <a:avLst/>
              </a:prstGeom>
              <a:solidFill>
                <a:schemeClr val="accent5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400" b="1" dirty="0">
                    <a:solidFill>
                      <a:schemeClr val="bg1"/>
                    </a:solidFill>
                    <a:latin typeface="Futura Medium" panose="020B0602020204020303" pitchFamily="34" charset="-79"/>
                    <a:cs typeface="Futura Medium" panose="020B0602020204020303" pitchFamily="34" charset="-79"/>
                  </a:rPr>
                  <a:t>$34M</a:t>
                </a:r>
              </a:p>
            </p:txBody>
          </p:sp>
        </p:grp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C8E48DE2-1D42-A243-84B8-C933B34C9C7A}"/>
              </a:ext>
            </a:extLst>
          </p:cNvPr>
          <p:cNvGrpSpPr/>
          <p:nvPr/>
        </p:nvGrpSpPr>
        <p:grpSpPr>
          <a:xfrm>
            <a:off x="5182678" y="3948769"/>
            <a:ext cx="2115589" cy="1461256"/>
            <a:chOff x="5196710" y="8609075"/>
            <a:chExt cx="2115589" cy="1461256"/>
          </a:xfrm>
        </p:grpSpPr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B743E1A1-FFFF-EF42-9624-52F7A25D578C}"/>
                </a:ext>
              </a:extLst>
            </p:cNvPr>
            <p:cNvGrpSpPr/>
            <p:nvPr/>
          </p:nvGrpSpPr>
          <p:grpSpPr>
            <a:xfrm>
              <a:off x="5196710" y="8797540"/>
              <a:ext cx="2115589" cy="1272791"/>
              <a:chOff x="10493942" y="8782870"/>
              <a:chExt cx="2115589" cy="1272791"/>
            </a:xfrm>
          </p:grpSpPr>
          <p:sp>
            <p:nvSpPr>
              <p:cNvPr id="26" name="Rectangle 25">
                <a:extLst>
                  <a:ext uri="{FF2B5EF4-FFF2-40B4-BE49-F238E27FC236}">
                    <a16:creationId xmlns:a16="http://schemas.microsoft.com/office/drawing/2014/main" id="{BE77A106-E872-FD47-B456-89C2A5AF7E66}"/>
                  </a:ext>
                </a:extLst>
              </p:cNvPr>
              <p:cNvSpPr/>
              <p:nvPr/>
            </p:nvSpPr>
            <p:spPr>
              <a:xfrm>
                <a:off x="10493942" y="9704430"/>
                <a:ext cx="1325676" cy="351231"/>
              </a:xfrm>
              <a:prstGeom prst="rect">
                <a:avLst/>
              </a:prstGeom>
              <a:solidFill>
                <a:schemeClr val="accent5">
                  <a:lumMod val="40000"/>
                  <a:lumOff val="60000"/>
                  <a:alpha val="20000"/>
                </a:schemeClr>
              </a:solidFill>
              <a:ln w="57150">
                <a:solidFill>
                  <a:schemeClr val="accent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 b="1" dirty="0">
                  <a:solidFill>
                    <a:schemeClr val="accent5"/>
                  </a:solidFill>
                  <a:latin typeface="Futura Medium" panose="020B0602020204020303" pitchFamily="34" charset="-79"/>
                  <a:cs typeface="Futura Medium" panose="020B0602020204020303" pitchFamily="34" charset="-79"/>
                </a:endParaRPr>
              </a:p>
            </p:txBody>
          </p:sp>
          <p:sp>
            <p:nvSpPr>
              <p:cNvPr id="27" name="Arc 26">
                <a:extLst>
                  <a:ext uri="{FF2B5EF4-FFF2-40B4-BE49-F238E27FC236}">
                    <a16:creationId xmlns:a16="http://schemas.microsoft.com/office/drawing/2014/main" id="{3CE39EC3-25B2-5548-A45D-BDEE81079F97}"/>
                  </a:ext>
                </a:extLst>
              </p:cNvPr>
              <p:cNvSpPr/>
              <p:nvPr/>
            </p:nvSpPr>
            <p:spPr>
              <a:xfrm rot="10800000" flipH="1">
                <a:off x="11089579" y="8782870"/>
                <a:ext cx="1519952" cy="1127248"/>
              </a:xfrm>
              <a:prstGeom prst="arc">
                <a:avLst>
                  <a:gd name="adj1" fmla="val 16154862"/>
                  <a:gd name="adj2" fmla="val 5400483"/>
                </a:avLst>
              </a:prstGeom>
              <a:ln w="57150">
                <a:solidFill>
                  <a:schemeClr val="accent5"/>
                </a:solidFill>
                <a:headEnd type="none" w="med" len="med"/>
                <a:tailEnd type="arrow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7326CDD5-3354-A843-8D69-A7765A869F43}"/>
                </a:ext>
              </a:extLst>
            </p:cNvPr>
            <p:cNvSpPr/>
            <p:nvPr/>
          </p:nvSpPr>
          <p:spPr>
            <a:xfrm>
              <a:off x="5207844" y="8609075"/>
              <a:ext cx="1325676" cy="357266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 b="1" dirty="0">
                <a:solidFill>
                  <a:schemeClr val="accent5"/>
                </a:solidFill>
                <a:latin typeface="Futura Medium" panose="020B0602020204020303" pitchFamily="34" charset="-79"/>
                <a:cs typeface="Futura Medium" panose="020B0602020204020303" pitchFamily="34" charset="-79"/>
              </a:endParaRPr>
            </a:p>
          </p:txBody>
        </p:sp>
      </p:grpSp>
      <p:graphicFrame>
        <p:nvGraphicFramePr>
          <p:cNvPr id="28" name="Chart 27">
            <a:extLst>
              <a:ext uri="{FF2B5EF4-FFF2-40B4-BE49-F238E27FC236}">
                <a16:creationId xmlns:a16="http://schemas.microsoft.com/office/drawing/2014/main" id="{2DF766CF-1BA1-E442-A5BC-17056F900E17}"/>
              </a:ext>
            </a:extLst>
          </p:cNvPr>
          <p:cNvGraphicFramePr/>
          <p:nvPr/>
        </p:nvGraphicFramePr>
        <p:xfrm>
          <a:off x="-253278" y="6400230"/>
          <a:ext cx="14705878" cy="9405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9" name="TextBox 28">
            <a:extLst>
              <a:ext uri="{FF2B5EF4-FFF2-40B4-BE49-F238E27FC236}">
                <a16:creationId xmlns:a16="http://schemas.microsoft.com/office/drawing/2014/main" id="{A7D40ABA-6E51-4A4F-BEEE-B84D88FB72AF}"/>
              </a:ext>
            </a:extLst>
          </p:cNvPr>
          <p:cNvSpPr txBox="1"/>
          <p:nvPr/>
        </p:nvSpPr>
        <p:spPr>
          <a:xfrm>
            <a:off x="6096000" y="6703135"/>
            <a:ext cx="12022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5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$15B</a:t>
            </a: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75F3161F-C62B-3346-9B2D-AE1B6EF87289}"/>
              </a:ext>
            </a:extLst>
          </p:cNvPr>
          <p:cNvSpPr/>
          <p:nvPr/>
        </p:nvSpPr>
        <p:spPr>
          <a:xfrm>
            <a:off x="1359685" y="3959869"/>
            <a:ext cx="10448936" cy="351232"/>
          </a:xfrm>
          <a:prstGeom prst="rect">
            <a:avLst/>
          </a:prstGeom>
          <a:solidFill>
            <a:schemeClr val="accent3">
              <a:lumMod val="60000"/>
              <a:lumOff val="40000"/>
              <a:alpha val="20000"/>
            </a:schemeClr>
          </a:solidFill>
          <a:ln w="571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b="1" dirty="0">
              <a:solidFill>
                <a:schemeClr val="accent5"/>
              </a:solidFill>
              <a:latin typeface="Futura Medium" panose="020B0602020204020303" pitchFamily="34" charset="-79"/>
              <a:cs typeface="Futura Medium" panose="020B0602020204020303" pitchFamily="34" charset="-79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FA9C4BD-2ACB-494B-9170-C4565FE66FCD}"/>
              </a:ext>
            </a:extLst>
          </p:cNvPr>
          <p:cNvSpPr txBox="1"/>
          <p:nvPr/>
        </p:nvSpPr>
        <p:spPr>
          <a:xfrm>
            <a:off x="152402" y="6718129"/>
            <a:ext cx="184008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TOTAL M&amp;A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1442404D-3783-264A-9255-2E118A96F0A4}"/>
              </a:ext>
            </a:extLst>
          </p:cNvPr>
          <p:cNvSpPr/>
          <p:nvPr/>
        </p:nvSpPr>
        <p:spPr>
          <a:xfrm>
            <a:off x="0" y="-3247"/>
            <a:ext cx="12192000" cy="7086600"/>
          </a:xfrm>
          <a:prstGeom prst="rect">
            <a:avLst/>
          </a:prstGeom>
          <a:solidFill>
            <a:schemeClr val="accent1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>
                <a:latin typeface="Avenir Next" panose="020B0503020202020204" pitchFamily="34" charset="0"/>
              </a:rPr>
              <a:t>HOW DID WE CURE </a:t>
            </a:r>
            <a:br>
              <a:rPr lang="en-US" sz="6000" b="1" dirty="0">
                <a:latin typeface="Avenir Next" panose="020B0503020202020204" pitchFamily="34" charset="0"/>
              </a:rPr>
            </a:br>
            <a:r>
              <a:rPr lang="en-US" sz="6000" b="1" dirty="0">
                <a:latin typeface="Avenir Next" panose="020B0503020202020204" pitchFamily="34" charset="0"/>
              </a:rPr>
              <a:t>HEPATITIS C?</a:t>
            </a:r>
          </a:p>
          <a:p>
            <a:pPr algn="ctr"/>
            <a:br>
              <a:rPr lang="en-US" sz="4800" dirty="0">
                <a:latin typeface="Avenir Next" panose="020B0503020202020204" pitchFamily="34" charset="0"/>
              </a:rPr>
            </a:br>
            <a:r>
              <a:rPr lang="en-US" sz="4800" dirty="0">
                <a:latin typeface="Avenir Next" panose="020B0503020202020204" pitchFamily="34" charset="0"/>
              </a:rPr>
              <a:t>LET’S TAKE A LOOK.</a:t>
            </a:r>
          </a:p>
        </p:txBody>
      </p:sp>
    </p:spTree>
    <p:extLst>
      <p:ext uri="{BB962C8B-B14F-4D97-AF65-F5344CB8AC3E}">
        <p14:creationId xmlns:p14="http://schemas.microsoft.com/office/powerpoint/2010/main" val="25023986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2" name="Chart 41">
            <a:extLst>
              <a:ext uri="{FF2B5EF4-FFF2-40B4-BE49-F238E27FC236}">
                <a16:creationId xmlns:a16="http://schemas.microsoft.com/office/drawing/2014/main" id="{8D0AD20C-EEAF-7A47-819E-E7B721490184}"/>
              </a:ext>
            </a:extLst>
          </p:cNvPr>
          <p:cNvGraphicFramePr/>
          <p:nvPr/>
        </p:nvGraphicFramePr>
        <p:xfrm>
          <a:off x="-253277" y="6400230"/>
          <a:ext cx="14277390" cy="9405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52DDFB6-1B9D-8245-AABC-23AE7D6BAB40}"/>
              </a:ext>
            </a:extLst>
          </p:cNvPr>
          <p:cNvGraphicFramePr>
            <a:graphicFrameLocks noGrp="1"/>
          </p:cNvGraphicFramePr>
          <p:nvPr/>
        </p:nvGraphicFramePr>
        <p:xfrm>
          <a:off x="0" y="14133"/>
          <a:ext cx="12192000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12800">
                  <a:extLst>
                    <a:ext uri="{9D8B030D-6E8A-4147-A177-3AD203B41FA5}">
                      <a16:colId xmlns:a16="http://schemas.microsoft.com/office/drawing/2014/main" val="358515824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26668239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16915425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68443820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408866163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594857338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96553038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105273481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9911637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55577098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418989439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0701997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39585014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12802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099202928"/>
                    </a:ext>
                  </a:extLst>
                </a:gridCol>
              </a:tblGrid>
              <a:tr h="204259"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2004</a:t>
                      </a: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2009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2010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2011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2012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2013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2014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566983"/>
                  </a:ext>
                </a:extLst>
              </a:tr>
              <a:tr h="204259"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8425356"/>
                  </a:ext>
                </a:extLst>
              </a:tr>
            </a:tbl>
          </a:graphicData>
        </a:graphic>
      </p:graphicFrame>
      <p:sp>
        <p:nvSpPr>
          <p:cNvPr id="43" name="TextBox 42">
            <a:extLst>
              <a:ext uri="{FF2B5EF4-FFF2-40B4-BE49-F238E27FC236}">
                <a16:creationId xmlns:a16="http://schemas.microsoft.com/office/drawing/2014/main" id="{33DE7CF7-CCBC-5C49-8D7E-EDFFD681D266}"/>
              </a:ext>
            </a:extLst>
          </p:cNvPr>
          <p:cNvSpPr txBox="1"/>
          <p:nvPr/>
        </p:nvSpPr>
        <p:spPr>
          <a:xfrm>
            <a:off x="7974329" y="6685827"/>
            <a:ext cx="12022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5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$20.1B</a:t>
            </a:r>
          </a:p>
        </p:txBody>
      </p:sp>
      <p:graphicFrame>
        <p:nvGraphicFramePr>
          <p:cNvPr id="8" name="Content Placeholder 7">
            <a:extLst>
              <a:ext uri="{FF2B5EF4-FFF2-40B4-BE49-F238E27FC236}">
                <a16:creationId xmlns:a16="http://schemas.microsoft.com/office/drawing/2014/main" id="{53880638-4F37-064D-BF26-12552FF81697}"/>
              </a:ext>
            </a:extLst>
          </p:cNvPr>
          <p:cNvGraphicFramePr>
            <a:graphicFrameLocks noGrp="1"/>
          </p:cNvGraphicFramePr>
          <p:nvPr>
            <p:ph idx="1"/>
          </p:nvPr>
        </p:nvGraphicFramePr>
        <p:xfrm>
          <a:off x="226606" y="562773"/>
          <a:ext cx="11582017" cy="568497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44994">
                  <a:extLst>
                    <a:ext uri="{9D8B030D-6E8A-4147-A177-3AD203B41FA5}">
                      <a16:colId xmlns:a16="http://schemas.microsoft.com/office/drawing/2014/main" val="3594627776"/>
                    </a:ext>
                  </a:extLst>
                </a:gridCol>
                <a:gridCol w="1164432">
                  <a:extLst>
                    <a:ext uri="{9D8B030D-6E8A-4147-A177-3AD203B41FA5}">
                      <a16:colId xmlns:a16="http://schemas.microsoft.com/office/drawing/2014/main" val="2105884214"/>
                    </a:ext>
                  </a:extLst>
                </a:gridCol>
                <a:gridCol w="1324656">
                  <a:extLst>
                    <a:ext uri="{9D8B030D-6E8A-4147-A177-3AD203B41FA5}">
                      <a16:colId xmlns:a16="http://schemas.microsoft.com/office/drawing/2014/main" val="1174158133"/>
                    </a:ext>
                  </a:extLst>
                </a:gridCol>
                <a:gridCol w="1324656">
                  <a:extLst>
                    <a:ext uri="{9D8B030D-6E8A-4147-A177-3AD203B41FA5}">
                      <a16:colId xmlns:a16="http://schemas.microsoft.com/office/drawing/2014/main" val="1886480217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3188453590"/>
                    </a:ext>
                  </a:extLst>
                </a:gridCol>
                <a:gridCol w="1324656">
                  <a:extLst>
                    <a:ext uri="{9D8B030D-6E8A-4147-A177-3AD203B41FA5}">
                      <a16:colId xmlns:a16="http://schemas.microsoft.com/office/drawing/2014/main" val="1296771632"/>
                    </a:ext>
                  </a:extLst>
                </a:gridCol>
                <a:gridCol w="1324656">
                  <a:extLst>
                    <a:ext uri="{9D8B030D-6E8A-4147-A177-3AD203B41FA5}">
                      <a16:colId xmlns:a16="http://schemas.microsoft.com/office/drawing/2014/main" val="1991127755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2262024719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2191761907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43304237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2177568620"/>
                    </a:ext>
                  </a:extLst>
                </a:gridCol>
              </a:tblGrid>
              <a:tr h="256071">
                <a:tc rowSpan="2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Host Target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Genotype 1 restricted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5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Pan-genotype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78017796"/>
                  </a:ext>
                </a:extLst>
              </a:tr>
              <a:tr h="57450">
                <a:tc vMerge="1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44876803"/>
                  </a:ext>
                </a:extLst>
              </a:tr>
              <a:tr h="193788">
                <a:tc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Company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endParaRPr lang="en-US" sz="8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48947661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7812881"/>
                  </a:ext>
                </a:extLst>
              </a:tr>
              <a:tr h="365760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dirty="0">
                          <a:solidFill>
                            <a:srgbClr val="FFFF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 WINNERS</a:t>
                      </a:r>
                      <a:endParaRPr lang="en-US" sz="1400" dirty="0">
                        <a:solidFill>
                          <a:srgbClr val="FFFF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Gilead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9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VOSEVI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8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VOSEVI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HARVONI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0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SOVALDI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HARVONI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3446313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9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EPCLUSA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0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EPCLUSA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0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VOSEVI 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2064755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AbbVie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VIEKIRA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VIEKIRA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MAVYRET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8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MAVYRET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VIEKIRA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8144161"/>
                  </a:ext>
                </a:extLst>
              </a:tr>
              <a:tr h="100584">
                <a:tc gridSpan="11">
                  <a:txBody>
                    <a:bodyPr/>
                    <a:lstStyle/>
                    <a:p>
                      <a:endParaRPr lang="en-US" sz="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76557351"/>
                  </a:ext>
                </a:extLst>
              </a:tr>
              <a:tr h="36957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RESIGNED TO LOW SALES</a:t>
                      </a:r>
                      <a:endParaRPr kumimoji="0" lang="en-US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Merck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05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OBSOLETE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8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ZEPATIER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8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ZEPATIER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99342406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18660395"/>
                  </a:ext>
                </a:extLst>
              </a:tr>
              <a:tr h="365760">
                <a:tc rowSpan="8">
                  <a:txBody>
                    <a:bodyPr/>
                    <a:lstStyle/>
                    <a:p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GIVEN UP</a:t>
                      </a:r>
                    </a:p>
                  </a:txBody>
                  <a:tcPr marL="45720" marR="4572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JNJ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0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i="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WITHDRAWN</a:t>
                      </a:r>
                      <a:endParaRPr lang="en-US" sz="800" dirty="0">
                        <a:solidFill>
                          <a:schemeClr val="bg1">
                            <a:lumMod val="8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/>
                </a:tc>
                <a:extLst>
                  <a:ext uri="{0D108BD9-81ED-4DB2-BD59-A6C34878D82A}">
                    <a16:rowId xmlns:a16="http://schemas.microsoft.com/office/drawing/2014/main" val="3803168253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1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BMS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05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OBSOLETE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08165397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1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GSK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67374145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Roche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20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OBSOLETE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85690047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Vertex</a:t>
                      </a:r>
                    </a:p>
                  </a:txBody>
                  <a:tcPr marL="28575" marR="28575" marT="19050" marB="19050" anchor="ctr"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3987547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0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BI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4362551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0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Pfizer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59779669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0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Novartis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55728870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84267418"/>
                  </a:ext>
                </a:extLst>
              </a:tr>
              <a:tr h="182880">
                <a:tc rowSpan="2" gridSpan="2">
                  <a:txBody>
                    <a:bodyPr/>
                    <a:lstStyle/>
                    <a:p>
                      <a:pPr rtl="0" fontAlgn="b"/>
                      <a:r>
                        <a:rPr lang="en-US" sz="1100" b="1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M&amp;A TARGETS</a:t>
                      </a:r>
                      <a:endParaRPr lang="en-US" sz="11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76064724"/>
                  </a:ext>
                </a:extLst>
              </a:tr>
              <a:tr h="182880"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07608829"/>
                  </a:ext>
                </a:extLst>
              </a:tr>
            </a:tbl>
          </a:graphicData>
        </a:graphic>
      </p:graphicFrame>
      <p:sp>
        <p:nvSpPr>
          <p:cNvPr id="7" name="Rectangle 6">
            <a:extLst>
              <a:ext uri="{FF2B5EF4-FFF2-40B4-BE49-F238E27FC236}">
                <a16:creationId xmlns:a16="http://schemas.microsoft.com/office/drawing/2014/main" id="{EC96EFDD-DF4B-064F-9E65-5B45CA9B3364}"/>
              </a:ext>
            </a:extLst>
          </p:cNvPr>
          <p:cNvSpPr/>
          <p:nvPr/>
        </p:nvSpPr>
        <p:spPr>
          <a:xfrm>
            <a:off x="4593115" y="2354494"/>
            <a:ext cx="4142007" cy="2959844"/>
          </a:xfrm>
          <a:prstGeom prst="rect">
            <a:avLst/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chemeClr val="bg1"/>
                </a:solidFill>
                <a:latin typeface="Avenir Next" panose="020B0503020202020204" pitchFamily="34" charset="0"/>
              </a:rPr>
              <a:t>AbbVie wins </a:t>
            </a:r>
            <a:br>
              <a:rPr lang="en-US" sz="2800" b="1" dirty="0">
                <a:solidFill>
                  <a:schemeClr val="bg1"/>
                </a:solidFill>
                <a:latin typeface="Avenir Next" panose="020B0503020202020204" pitchFamily="34" charset="0"/>
              </a:rPr>
            </a:br>
            <a:r>
              <a:rPr lang="en-US" sz="2800" b="1" dirty="0">
                <a:solidFill>
                  <a:schemeClr val="bg1"/>
                </a:solidFill>
                <a:latin typeface="Avenir Next" panose="020B0503020202020204" pitchFamily="34" charset="0"/>
              </a:rPr>
              <a:t>the race!</a:t>
            </a:r>
          </a:p>
          <a:p>
            <a:pPr algn="ctr"/>
            <a:br>
              <a:rPr lang="en-US" sz="2800" b="1" dirty="0">
                <a:solidFill>
                  <a:srgbClr val="FFFF00"/>
                </a:solidFill>
                <a:latin typeface="Avenir Next" panose="020B0503020202020204" pitchFamily="34" charset="0"/>
              </a:rPr>
            </a:br>
            <a:r>
              <a:rPr lang="en-US" sz="2800" b="1" dirty="0">
                <a:solidFill>
                  <a:srgbClr val="FFFF00"/>
                </a:solidFill>
                <a:latin typeface="Avenir Next" panose="020B0503020202020204" pitchFamily="34" charset="0"/>
              </a:rPr>
              <a:t>ONE PILL</a:t>
            </a:r>
          </a:p>
          <a:p>
            <a:pPr algn="ctr"/>
            <a:r>
              <a:rPr lang="en-US" sz="2800" b="1" dirty="0">
                <a:solidFill>
                  <a:srgbClr val="FFFF00"/>
                </a:solidFill>
                <a:latin typeface="Avenir Next" panose="020B0503020202020204" pitchFamily="34" charset="0"/>
              </a:rPr>
              <a:t>8-WEEK TREATMENT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AE973F1-0543-A64D-8F35-320BF6C6F67C}"/>
              </a:ext>
            </a:extLst>
          </p:cNvPr>
          <p:cNvSpPr txBox="1"/>
          <p:nvPr/>
        </p:nvSpPr>
        <p:spPr>
          <a:xfrm>
            <a:off x="152402" y="6718129"/>
            <a:ext cx="184008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TOTAL M&amp;A</a:t>
            </a:r>
          </a:p>
        </p:txBody>
      </p:sp>
    </p:spTree>
    <p:extLst>
      <p:ext uri="{BB962C8B-B14F-4D97-AF65-F5344CB8AC3E}">
        <p14:creationId xmlns:p14="http://schemas.microsoft.com/office/powerpoint/2010/main" val="218417189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2" name="Chart 41">
            <a:extLst>
              <a:ext uri="{FF2B5EF4-FFF2-40B4-BE49-F238E27FC236}">
                <a16:creationId xmlns:a16="http://schemas.microsoft.com/office/drawing/2014/main" id="{8D0AD20C-EEAF-7A47-819E-E7B721490184}"/>
              </a:ext>
            </a:extLst>
          </p:cNvPr>
          <p:cNvGraphicFramePr/>
          <p:nvPr/>
        </p:nvGraphicFramePr>
        <p:xfrm>
          <a:off x="-253277" y="6400230"/>
          <a:ext cx="14277390" cy="9405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52DDFB6-1B9D-8245-AABC-23AE7D6BAB40}"/>
              </a:ext>
            </a:extLst>
          </p:cNvPr>
          <p:cNvGraphicFramePr>
            <a:graphicFrameLocks noGrp="1"/>
          </p:cNvGraphicFramePr>
          <p:nvPr/>
        </p:nvGraphicFramePr>
        <p:xfrm>
          <a:off x="0" y="14133"/>
          <a:ext cx="12192000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12800">
                  <a:extLst>
                    <a:ext uri="{9D8B030D-6E8A-4147-A177-3AD203B41FA5}">
                      <a16:colId xmlns:a16="http://schemas.microsoft.com/office/drawing/2014/main" val="358515824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26668239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16915425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68443820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408866163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594857338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96553038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105273481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9911637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55577098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418989439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0701997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39585014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12802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099202928"/>
                    </a:ext>
                  </a:extLst>
                </a:gridCol>
              </a:tblGrid>
              <a:tr h="204259"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2004</a:t>
                      </a: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2009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2010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2011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2012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2013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2014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566983"/>
                  </a:ext>
                </a:extLst>
              </a:tr>
              <a:tr h="204259"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8425356"/>
                  </a:ext>
                </a:extLst>
              </a:tr>
            </a:tbl>
          </a:graphicData>
        </a:graphic>
      </p:graphicFrame>
      <p:sp>
        <p:nvSpPr>
          <p:cNvPr id="43" name="TextBox 42">
            <a:extLst>
              <a:ext uri="{FF2B5EF4-FFF2-40B4-BE49-F238E27FC236}">
                <a16:creationId xmlns:a16="http://schemas.microsoft.com/office/drawing/2014/main" id="{33DE7CF7-CCBC-5C49-8D7E-EDFFD681D266}"/>
              </a:ext>
            </a:extLst>
          </p:cNvPr>
          <p:cNvSpPr txBox="1"/>
          <p:nvPr/>
        </p:nvSpPr>
        <p:spPr>
          <a:xfrm>
            <a:off x="7974329" y="6685827"/>
            <a:ext cx="12022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5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$20.1B</a:t>
            </a:r>
          </a:p>
        </p:txBody>
      </p:sp>
      <p:graphicFrame>
        <p:nvGraphicFramePr>
          <p:cNvPr id="8" name="Content Placeholder 7">
            <a:extLst>
              <a:ext uri="{FF2B5EF4-FFF2-40B4-BE49-F238E27FC236}">
                <a16:creationId xmlns:a16="http://schemas.microsoft.com/office/drawing/2014/main" id="{53880638-4F37-064D-BF26-12552FF81697}"/>
              </a:ext>
            </a:extLst>
          </p:cNvPr>
          <p:cNvGraphicFramePr>
            <a:graphicFrameLocks noGrp="1"/>
          </p:cNvGraphicFramePr>
          <p:nvPr>
            <p:ph idx="1"/>
          </p:nvPr>
        </p:nvGraphicFramePr>
        <p:xfrm>
          <a:off x="226606" y="562773"/>
          <a:ext cx="11582017" cy="568497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44994">
                  <a:extLst>
                    <a:ext uri="{9D8B030D-6E8A-4147-A177-3AD203B41FA5}">
                      <a16:colId xmlns:a16="http://schemas.microsoft.com/office/drawing/2014/main" val="3594627776"/>
                    </a:ext>
                  </a:extLst>
                </a:gridCol>
                <a:gridCol w="1164432">
                  <a:extLst>
                    <a:ext uri="{9D8B030D-6E8A-4147-A177-3AD203B41FA5}">
                      <a16:colId xmlns:a16="http://schemas.microsoft.com/office/drawing/2014/main" val="2105884214"/>
                    </a:ext>
                  </a:extLst>
                </a:gridCol>
                <a:gridCol w="1324656">
                  <a:extLst>
                    <a:ext uri="{9D8B030D-6E8A-4147-A177-3AD203B41FA5}">
                      <a16:colId xmlns:a16="http://schemas.microsoft.com/office/drawing/2014/main" val="1174158133"/>
                    </a:ext>
                  </a:extLst>
                </a:gridCol>
                <a:gridCol w="1324656">
                  <a:extLst>
                    <a:ext uri="{9D8B030D-6E8A-4147-A177-3AD203B41FA5}">
                      <a16:colId xmlns:a16="http://schemas.microsoft.com/office/drawing/2014/main" val="1886480217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3188453590"/>
                    </a:ext>
                  </a:extLst>
                </a:gridCol>
                <a:gridCol w="1324656">
                  <a:extLst>
                    <a:ext uri="{9D8B030D-6E8A-4147-A177-3AD203B41FA5}">
                      <a16:colId xmlns:a16="http://schemas.microsoft.com/office/drawing/2014/main" val="1296771632"/>
                    </a:ext>
                  </a:extLst>
                </a:gridCol>
                <a:gridCol w="1324656">
                  <a:extLst>
                    <a:ext uri="{9D8B030D-6E8A-4147-A177-3AD203B41FA5}">
                      <a16:colId xmlns:a16="http://schemas.microsoft.com/office/drawing/2014/main" val="1991127755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2262024719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2191761907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43304237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2177568620"/>
                    </a:ext>
                  </a:extLst>
                </a:gridCol>
              </a:tblGrid>
              <a:tr h="256071">
                <a:tc rowSpan="2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Host Target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Genotype 1 restricted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5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Pan-genotype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78017796"/>
                  </a:ext>
                </a:extLst>
              </a:tr>
              <a:tr h="57450">
                <a:tc vMerge="1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44876803"/>
                  </a:ext>
                </a:extLst>
              </a:tr>
              <a:tr h="193788">
                <a:tc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Company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endParaRPr lang="en-US" sz="8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48947661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7812881"/>
                  </a:ext>
                </a:extLst>
              </a:tr>
              <a:tr h="365760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dirty="0">
                          <a:solidFill>
                            <a:srgbClr val="FFFF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 WINNERS</a:t>
                      </a:r>
                      <a:endParaRPr lang="en-US" sz="1400" dirty="0">
                        <a:solidFill>
                          <a:srgbClr val="FFFF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Gilead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9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VOSEVI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8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VOSEVI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HARVONI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0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SOVALDI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HARVONI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3446313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9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EPCLUSA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0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EPCLUSA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0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VOSEVI 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2064755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AbbVie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VIEKIRA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VIEKIRA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MAVYRET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8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MAVYRET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VIEKIRA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8144161"/>
                  </a:ext>
                </a:extLst>
              </a:tr>
              <a:tr h="100584">
                <a:tc gridSpan="11">
                  <a:txBody>
                    <a:bodyPr/>
                    <a:lstStyle/>
                    <a:p>
                      <a:endParaRPr lang="en-US" sz="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76557351"/>
                  </a:ext>
                </a:extLst>
              </a:tr>
              <a:tr h="36957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RESIGNED TO LOW SALES</a:t>
                      </a:r>
                      <a:endParaRPr kumimoji="0" lang="en-US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Merck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05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OBSOLETE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8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ZEPATIER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8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ZEPATIER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99342406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18660395"/>
                  </a:ext>
                </a:extLst>
              </a:tr>
              <a:tr h="365760">
                <a:tc rowSpan="8">
                  <a:txBody>
                    <a:bodyPr/>
                    <a:lstStyle/>
                    <a:p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GIVEN UP</a:t>
                      </a:r>
                    </a:p>
                  </a:txBody>
                  <a:tcPr marL="45720" marR="4572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JNJ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0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i="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WITHDRAWN</a:t>
                      </a:r>
                      <a:endParaRPr lang="en-US" sz="800" dirty="0">
                        <a:solidFill>
                          <a:schemeClr val="bg1">
                            <a:lumMod val="8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/>
                </a:tc>
                <a:extLst>
                  <a:ext uri="{0D108BD9-81ED-4DB2-BD59-A6C34878D82A}">
                    <a16:rowId xmlns:a16="http://schemas.microsoft.com/office/drawing/2014/main" val="3803168253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1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BMS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05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OBSOLETE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08165397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1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GSK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67374145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Roche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20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OBSOLETE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85690047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Vertex</a:t>
                      </a:r>
                    </a:p>
                  </a:txBody>
                  <a:tcPr marL="28575" marR="28575" marT="19050" marB="19050" anchor="ctr"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3987547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0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BI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4362551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0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Pfizer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59779669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0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Novartis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55728870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84267418"/>
                  </a:ext>
                </a:extLst>
              </a:tr>
              <a:tr h="182880">
                <a:tc rowSpan="2" gridSpan="2">
                  <a:txBody>
                    <a:bodyPr/>
                    <a:lstStyle/>
                    <a:p>
                      <a:pPr rtl="0" fontAlgn="b"/>
                      <a:r>
                        <a:rPr lang="en-US" sz="1100" b="1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M&amp;A TARGETS</a:t>
                      </a:r>
                      <a:endParaRPr lang="en-US" sz="11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76064724"/>
                  </a:ext>
                </a:extLst>
              </a:tr>
              <a:tr h="182880"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07608829"/>
                  </a:ext>
                </a:extLst>
              </a:tr>
            </a:tbl>
          </a:graphicData>
        </a:graphic>
      </p:graphicFrame>
      <p:sp>
        <p:nvSpPr>
          <p:cNvPr id="7" name="Rectangle 6">
            <a:extLst>
              <a:ext uri="{FF2B5EF4-FFF2-40B4-BE49-F238E27FC236}">
                <a16:creationId xmlns:a16="http://schemas.microsoft.com/office/drawing/2014/main" id="{A081AC1D-8DD2-D643-9CF5-96B67528E73C}"/>
              </a:ext>
            </a:extLst>
          </p:cNvPr>
          <p:cNvSpPr/>
          <p:nvPr/>
        </p:nvSpPr>
        <p:spPr>
          <a:xfrm>
            <a:off x="4593115" y="2354494"/>
            <a:ext cx="4142007" cy="2959844"/>
          </a:xfrm>
          <a:prstGeom prst="rect">
            <a:avLst/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chemeClr val="bg1"/>
                </a:solidFill>
                <a:latin typeface="Avenir Next" panose="020B0503020202020204" pitchFamily="34" charset="0"/>
              </a:rPr>
              <a:t>Now Gilead has the </a:t>
            </a:r>
            <a:br>
              <a:rPr lang="en-US" sz="2800" b="1" dirty="0">
                <a:solidFill>
                  <a:schemeClr val="bg1"/>
                </a:solidFill>
                <a:latin typeface="Avenir Next" panose="020B0503020202020204" pitchFamily="34" charset="0"/>
              </a:rPr>
            </a:br>
            <a:r>
              <a:rPr lang="en-US" sz="2800" b="1" dirty="0">
                <a:solidFill>
                  <a:schemeClr val="bg1"/>
                </a:solidFill>
                <a:latin typeface="Avenir Next" panose="020B0503020202020204" pitchFamily="34" charset="0"/>
              </a:rPr>
              <a:t>“me-too” drug</a:t>
            </a:r>
          </a:p>
          <a:p>
            <a:pPr algn="ctr"/>
            <a:endParaRPr lang="en-US" sz="2800" b="1" dirty="0">
              <a:solidFill>
                <a:schemeClr val="bg1"/>
              </a:solidFill>
              <a:latin typeface="Avenir Next" panose="020B0503020202020204" pitchFamily="34" charset="0"/>
            </a:endParaRPr>
          </a:p>
          <a:p>
            <a:pPr algn="ctr"/>
            <a:r>
              <a:rPr lang="en-US" sz="2800" b="1" dirty="0">
                <a:solidFill>
                  <a:srgbClr val="FFFF00"/>
                </a:solidFill>
                <a:latin typeface="Avenir Next" panose="020B0503020202020204" pitchFamily="34" charset="0"/>
              </a:rPr>
              <a:t>ONE PILL</a:t>
            </a:r>
          </a:p>
          <a:p>
            <a:pPr algn="ctr"/>
            <a:r>
              <a:rPr lang="en-US" sz="2800" b="1" u="sng" dirty="0">
                <a:solidFill>
                  <a:srgbClr val="FFFF00"/>
                </a:solidFill>
                <a:latin typeface="Avenir Next" panose="020B0503020202020204" pitchFamily="34" charset="0"/>
              </a:rPr>
              <a:t>12-WEEK</a:t>
            </a:r>
            <a:r>
              <a:rPr lang="en-US" sz="2800" b="1" dirty="0">
                <a:solidFill>
                  <a:srgbClr val="FFFF00"/>
                </a:solidFill>
                <a:latin typeface="Avenir Next" panose="020B0503020202020204" pitchFamily="34" charset="0"/>
              </a:rPr>
              <a:t> TREATMENT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A0702064-97D3-1844-831E-E17F1E69B9A5}"/>
              </a:ext>
            </a:extLst>
          </p:cNvPr>
          <p:cNvSpPr txBox="1"/>
          <p:nvPr/>
        </p:nvSpPr>
        <p:spPr>
          <a:xfrm>
            <a:off x="152402" y="6718129"/>
            <a:ext cx="184008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TOTAL M&amp;A</a:t>
            </a:r>
          </a:p>
        </p:txBody>
      </p:sp>
    </p:spTree>
    <p:extLst>
      <p:ext uri="{BB962C8B-B14F-4D97-AF65-F5344CB8AC3E}">
        <p14:creationId xmlns:p14="http://schemas.microsoft.com/office/powerpoint/2010/main" val="3192572520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2" name="Chart 41">
            <a:extLst>
              <a:ext uri="{FF2B5EF4-FFF2-40B4-BE49-F238E27FC236}">
                <a16:creationId xmlns:a16="http://schemas.microsoft.com/office/drawing/2014/main" id="{8D0AD20C-EEAF-7A47-819E-E7B721490184}"/>
              </a:ext>
            </a:extLst>
          </p:cNvPr>
          <p:cNvGraphicFramePr/>
          <p:nvPr/>
        </p:nvGraphicFramePr>
        <p:xfrm>
          <a:off x="-253277" y="6400230"/>
          <a:ext cx="14277390" cy="9405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52DDFB6-1B9D-8245-AABC-23AE7D6BAB4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85012483"/>
              </p:ext>
            </p:extLst>
          </p:nvPr>
        </p:nvGraphicFramePr>
        <p:xfrm>
          <a:off x="0" y="14133"/>
          <a:ext cx="12192000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12800">
                  <a:extLst>
                    <a:ext uri="{9D8B030D-6E8A-4147-A177-3AD203B41FA5}">
                      <a16:colId xmlns:a16="http://schemas.microsoft.com/office/drawing/2014/main" val="358515824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26668239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16915425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68443820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408866163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594857338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96553038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105273481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9911637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55577098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418989439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0701997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39585014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12802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099202928"/>
                    </a:ext>
                  </a:extLst>
                </a:gridCol>
              </a:tblGrid>
              <a:tr h="204259"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2004</a:t>
                      </a: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2009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2010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2011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2012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2013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2014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solidFill>
                            <a:schemeClr val="bg1"/>
                          </a:solidFill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566983"/>
                  </a:ext>
                </a:extLst>
              </a:tr>
              <a:tr h="204259"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8425356"/>
                  </a:ext>
                </a:extLst>
              </a:tr>
            </a:tbl>
          </a:graphicData>
        </a:graphic>
      </p:graphicFrame>
      <p:sp>
        <p:nvSpPr>
          <p:cNvPr id="43" name="TextBox 42">
            <a:extLst>
              <a:ext uri="{FF2B5EF4-FFF2-40B4-BE49-F238E27FC236}">
                <a16:creationId xmlns:a16="http://schemas.microsoft.com/office/drawing/2014/main" id="{33DE7CF7-CCBC-5C49-8D7E-EDFFD681D266}"/>
              </a:ext>
            </a:extLst>
          </p:cNvPr>
          <p:cNvSpPr txBox="1"/>
          <p:nvPr/>
        </p:nvSpPr>
        <p:spPr>
          <a:xfrm>
            <a:off x="7974329" y="6685827"/>
            <a:ext cx="12022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5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$20.1B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A2EC9C9F-5448-B942-8B9A-BA38B00EE578}"/>
              </a:ext>
            </a:extLst>
          </p:cNvPr>
          <p:cNvSpPr/>
          <p:nvPr/>
        </p:nvSpPr>
        <p:spPr>
          <a:xfrm>
            <a:off x="11364686" y="-13015"/>
            <a:ext cx="827314" cy="480160"/>
          </a:xfrm>
          <a:prstGeom prst="rect">
            <a:avLst/>
          </a:prstGeom>
          <a:noFill/>
          <a:ln w="5715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9" name="Content Placeholder 7">
            <a:extLst>
              <a:ext uri="{FF2B5EF4-FFF2-40B4-BE49-F238E27FC236}">
                <a16:creationId xmlns:a16="http://schemas.microsoft.com/office/drawing/2014/main" id="{C0BA9D2A-73C5-FB4C-9640-6274E2B45D5F}"/>
              </a:ext>
            </a:extLst>
          </p:cNvPr>
          <p:cNvGraphicFramePr>
            <a:graphicFrameLocks noGrp="1"/>
          </p:cNvGraphicFramePr>
          <p:nvPr>
            <p:ph idx="1"/>
          </p:nvPr>
        </p:nvGraphicFramePr>
        <p:xfrm>
          <a:off x="226606" y="562773"/>
          <a:ext cx="11582017" cy="582532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44994">
                  <a:extLst>
                    <a:ext uri="{9D8B030D-6E8A-4147-A177-3AD203B41FA5}">
                      <a16:colId xmlns:a16="http://schemas.microsoft.com/office/drawing/2014/main" val="3594627776"/>
                    </a:ext>
                  </a:extLst>
                </a:gridCol>
                <a:gridCol w="1164432">
                  <a:extLst>
                    <a:ext uri="{9D8B030D-6E8A-4147-A177-3AD203B41FA5}">
                      <a16:colId xmlns:a16="http://schemas.microsoft.com/office/drawing/2014/main" val="2105884214"/>
                    </a:ext>
                  </a:extLst>
                </a:gridCol>
                <a:gridCol w="1324656">
                  <a:extLst>
                    <a:ext uri="{9D8B030D-6E8A-4147-A177-3AD203B41FA5}">
                      <a16:colId xmlns:a16="http://schemas.microsoft.com/office/drawing/2014/main" val="1174158133"/>
                    </a:ext>
                  </a:extLst>
                </a:gridCol>
                <a:gridCol w="1324656">
                  <a:extLst>
                    <a:ext uri="{9D8B030D-6E8A-4147-A177-3AD203B41FA5}">
                      <a16:colId xmlns:a16="http://schemas.microsoft.com/office/drawing/2014/main" val="1886480217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3188453590"/>
                    </a:ext>
                  </a:extLst>
                </a:gridCol>
                <a:gridCol w="1324656">
                  <a:extLst>
                    <a:ext uri="{9D8B030D-6E8A-4147-A177-3AD203B41FA5}">
                      <a16:colId xmlns:a16="http://schemas.microsoft.com/office/drawing/2014/main" val="1296771632"/>
                    </a:ext>
                  </a:extLst>
                </a:gridCol>
                <a:gridCol w="1324656">
                  <a:extLst>
                    <a:ext uri="{9D8B030D-6E8A-4147-A177-3AD203B41FA5}">
                      <a16:colId xmlns:a16="http://schemas.microsoft.com/office/drawing/2014/main" val="1991127755"/>
                    </a:ext>
                  </a:extLst>
                </a:gridCol>
                <a:gridCol w="1324656">
                  <a:extLst>
                    <a:ext uri="{9D8B030D-6E8A-4147-A177-3AD203B41FA5}">
                      <a16:colId xmlns:a16="http://schemas.microsoft.com/office/drawing/2014/main" val="2262024719"/>
                    </a:ext>
                  </a:extLst>
                </a:gridCol>
                <a:gridCol w="1324656">
                  <a:extLst>
                    <a:ext uri="{9D8B030D-6E8A-4147-A177-3AD203B41FA5}">
                      <a16:colId xmlns:a16="http://schemas.microsoft.com/office/drawing/2014/main" val="143304237"/>
                    </a:ext>
                  </a:extLst>
                </a:gridCol>
              </a:tblGrid>
              <a:tr h="256071">
                <a:tc rowSpan="2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Host Target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Genotype 1 restricted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Pan-genotype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78017796"/>
                  </a:ext>
                </a:extLst>
              </a:tr>
              <a:tr h="57450">
                <a:tc vMerge="1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4876803"/>
                  </a:ext>
                </a:extLst>
              </a:tr>
              <a:tr h="193788">
                <a:tc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Company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endParaRPr lang="en-US" sz="8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48947661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812881"/>
                  </a:ext>
                </a:extLst>
              </a:tr>
              <a:tr h="579522">
                <a:tc rowSpan="6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WINNERS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l" rtl="0" fontAlgn="b"/>
                      <a: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Gilead</a:t>
                      </a:r>
                    </a:p>
                  </a:txBody>
                  <a:tcPr marL="28575" marR="28575" marT="19050" marB="1905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9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0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SOVLADI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3446313"/>
                  </a:ext>
                </a:extLst>
              </a:tr>
              <a:tr h="57952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HARVONI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HARVONI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25230"/>
                  </a:ext>
                </a:extLst>
              </a:tr>
              <a:tr h="57952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EPCLUSA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EPCLUSA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24974670"/>
                  </a:ext>
                </a:extLst>
              </a:tr>
              <a:tr h="57952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9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VOSEVI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VOSEVI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0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VOSEVI 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2064755"/>
                  </a:ext>
                </a:extLst>
              </a:tr>
              <a:tr h="57952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l" rtl="0" fontAlgn="b"/>
                      <a: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AbbVie</a:t>
                      </a:r>
                    </a:p>
                  </a:txBody>
                  <a:tcPr marL="28575" marR="28575" marT="19050" marB="1905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9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9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MAVYRET</a:t>
                      </a:r>
                      <a:endParaRPr lang="en-US" sz="9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9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9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MAVYRET</a:t>
                      </a:r>
                      <a:endParaRPr lang="en-US" sz="9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7765677"/>
                  </a:ext>
                </a:extLst>
              </a:tr>
              <a:tr h="579522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rtl="0" fontAlgn="b"/>
                      <a:endParaRPr lang="en-US" sz="1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VIEKIRA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VIEKIRA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VIEKIRA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8144161"/>
                  </a:ext>
                </a:extLst>
              </a:tr>
              <a:tr h="579522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RESIGNED TO LOW SALES</a:t>
                      </a:r>
                      <a:endParaRPr kumimoji="0" lang="en-US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Merck</a:t>
                      </a:r>
                    </a:p>
                  </a:txBody>
                  <a:tcPr marL="28575" marR="28575" marT="19050" marB="1905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05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OBSOLETE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8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ZEPATIER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8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ZEPATIER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96280259"/>
                  </a:ext>
                </a:extLst>
              </a:tr>
              <a:tr h="57952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JNJ</a:t>
                      </a:r>
                    </a:p>
                  </a:txBody>
                  <a:tcPr marL="28575" marR="28575" marT="19050" marB="1905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3277536"/>
                  </a:ext>
                </a:extLst>
              </a:tr>
              <a:tr h="579522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BMS</a:t>
                      </a:r>
                    </a:p>
                  </a:txBody>
                  <a:tcPr marL="28575" marR="28575" marT="19050" marB="1905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endParaRPr lang="en-US" sz="8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3774598"/>
                  </a:ext>
                </a:extLst>
              </a:tr>
            </a:tbl>
          </a:graphicData>
        </a:graphic>
      </p:graphicFrame>
      <p:sp>
        <p:nvSpPr>
          <p:cNvPr id="40" name="Rectangle 39">
            <a:extLst>
              <a:ext uri="{FF2B5EF4-FFF2-40B4-BE49-F238E27FC236}">
                <a16:creationId xmlns:a16="http://schemas.microsoft.com/office/drawing/2014/main" id="{AA3901D3-3F33-224B-910F-1CE62A32E356}"/>
              </a:ext>
            </a:extLst>
          </p:cNvPr>
          <p:cNvSpPr/>
          <p:nvPr/>
        </p:nvSpPr>
        <p:spPr>
          <a:xfrm>
            <a:off x="7" y="489155"/>
            <a:ext cx="12191993" cy="6597445"/>
          </a:xfrm>
          <a:prstGeom prst="rect">
            <a:avLst/>
          </a:prstGeom>
          <a:solidFill>
            <a:schemeClr val="accent1">
              <a:alpha val="91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62470001-6F40-F846-84BB-651F4709016B}"/>
              </a:ext>
            </a:extLst>
          </p:cNvPr>
          <p:cNvSpPr txBox="1"/>
          <p:nvPr/>
        </p:nvSpPr>
        <p:spPr>
          <a:xfrm>
            <a:off x="264134" y="612365"/>
            <a:ext cx="73667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2018 SALES: price war results in &lt;$30k/cure</a:t>
            </a:r>
            <a:endParaRPr lang="en-US" sz="2400" b="1" dirty="0">
              <a:solidFill>
                <a:srgbClr val="FFFF00"/>
              </a:solidFill>
              <a:latin typeface="Futura Medium" panose="020B0602020204020303" pitchFamily="34" charset="-79"/>
              <a:cs typeface="Futura Medium" panose="020B0602020204020303" pitchFamily="34" charset="-79"/>
            </a:endParaRPr>
          </a:p>
        </p:txBody>
      </p:sp>
      <p:grpSp>
        <p:nvGrpSpPr>
          <p:cNvPr id="59" name="Group 58">
            <a:extLst>
              <a:ext uri="{FF2B5EF4-FFF2-40B4-BE49-F238E27FC236}">
                <a16:creationId xmlns:a16="http://schemas.microsoft.com/office/drawing/2014/main" id="{B8891C25-DE7B-CF4B-92BC-599B24DD5FB5}"/>
              </a:ext>
            </a:extLst>
          </p:cNvPr>
          <p:cNvGrpSpPr/>
          <p:nvPr/>
        </p:nvGrpSpPr>
        <p:grpSpPr>
          <a:xfrm>
            <a:off x="113306" y="1094497"/>
            <a:ext cx="12039625" cy="5928772"/>
            <a:chOff x="113297" y="859696"/>
            <a:chExt cx="12039625" cy="5907112"/>
          </a:xfrm>
        </p:grpSpPr>
        <p:graphicFrame>
          <p:nvGraphicFramePr>
            <p:cNvPr id="60" name="Chart 59">
              <a:extLst>
                <a:ext uri="{FF2B5EF4-FFF2-40B4-BE49-F238E27FC236}">
                  <a16:creationId xmlns:a16="http://schemas.microsoft.com/office/drawing/2014/main" id="{E32959BA-DB4F-6542-A554-835BA0ECB2EA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4059947188"/>
                </p:ext>
              </p:extLst>
            </p:nvPr>
          </p:nvGraphicFramePr>
          <p:xfrm>
            <a:off x="2313352" y="859696"/>
            <a:ext cx="9839570" cy="563705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198F9735-44A0-8D4C-886B-1E5FC7A23C71}"/>
                </a:ext>
              </a:extLst>
            </p:cNvPr>
            <p:cNvSpPr txBox="1"/>
            <p:nvPr/>
          </p:nvSpPr>
          <p:spPr>
            <a:xfrm>
              <a:off x="2488229" y="6429491"/>
              <a:ext cx="9307693" cy="3373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>
                  <a:solidFill>
                    <a:schemeClr val="bg1"/>
                  </a:solidFill>
                  <a:latin typeface="Futura Medium" panose="020B0602020204020303" pitchFamily="34" charset="-79"/>
                  <a:cs typeface="Futura Medium" panose="020B0602020204020303" pitchFamily="34" charset="-79"/>
                </a:rPr>
                <a:t>2018 Sales ($Millions)</a:t>
              </a: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B8B57DD9-7AED-634C-A057-B2189E22EB8C}"/>
                </a:ext>
              </a:extLst>
            </p:cNvPr>
            <p:cNvSpPr txBox="1"/>
            <p:nvPr/>
          </p:nvSpPr>
          <p:spPr>
            <a:xfrm>
              <a:off x="3335036" y="1077993"/>
              <a:ext cx="1922584" cy="3373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>
                  <a:solidFill>
                    <a:schemeClr val="accent5"/>
                  </a:solidFill>
                  <a:latin typeface="Futura Medium" panose="020B0602020204020303" pitchFamily="34" charset="-79"/>
                  <a:cs typeface="Futura Medium" panose="020B0602020204020303" pitchFamily="34" charset="-79"/>
                </a:rPr>
                <a:t>SOVALDI</a:t>
              </a: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C4B15C99-2805-A74F-A5CB-83E2A93F31FE}"/>
                </a:ext>
              </a:extLst>
            </p:cNvPr>
            <p:cNvSpPr txBox="1"/>
            <p:nvPr/>
          </p:nvSpPr>
          <p:spPr>
            <a:xfrm>
              <a:off x="4055027" y="1655256"/>
              <a:ext cx="192258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>
                  <a:solidFill>
                    <a:schemeClr val="accent5"/>
                  </a:solidFill>
                  <a:latin typeface="Futura Medium" panose="020B0602020204020303" pitchFamily="34" charset="-79"/>
                  <a:cs typeface="Futura Medium" panose="020B0602020204020303" pitchFamily="34" charset="-79"/>
                </a:rPr>
                <a:t>HARVONI</a:t>
              </a: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542CD6BB-D1C8-F14E-811E-E8C5FD31A6F1}"/>
                </a:ext>
              </a:extLst>
            </p:cNvPr>
            <p:cNvSpPr txBox="1"/>
            <p:nvPr/>
          </p:nvSpPr>
          <p:spPr>
            <a:xfrm>
              <a:off x="4482019" y="2219700"/>
              <a:ext cx="192258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>
                  <a:solidFill>
                    <a:schemeClr val="accent5"/>
                  </a:solidFill>
                  <a:latin typeface="Futura Medium" panose="020B0602020204020303" pitchFamily="34" charset="-79"/>
                  <a:cs typeface="Futura Medium" panose="020B0602020204020303" pitchFamily="34" charset="-79"/>
                </a:rPr>
                <a:t>EPCLUSA</a:t>
              </a:r>
            </a:p>
          </p:txBody>
        </p: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1F09A264-CA3E-A04D-A833-66BA20B21EB1}"/>
                </a:ext>
              </a:extLst>
            </p:cNvPr>
            <p:cNvSpPr txBox="1"/>
            <p:nvPr/>
          </p:nvSpPr>
          <p:spPr>
            <a:xfrm>
              <a:off x="3376873" y="2796819"/>
              <a:ext cx="103944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>
                  <a:solidFill>
                    <a:schemeClr val="accent5"/>
                  </a:solidFill>
                  <a:latin typeface="Futura Medium" panose="020B0602020204020303" pitchFamily="34" charset="-79"/>
                  <a:cs typeface="Futura Medium" panose="020B0602020204020303" pitchFamily="34" charset="-79"/>
                </a:rPr>
                <a:t>VOSEVI</a:t>
              </a: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AB221AFF-D928-8C43-A30D-3C4E66EC27D5}"/>
                </a:ext>
              </a:extLst>
            </p:cNvPr>
            <p:cNvSpPr txBox="1"/>
            <p:nvPr/>
          </p:nvSpPr>
          <p:spPr>
            <a:xfrm>
              <a:off x="194976" y="2294144"/>
              <a:ext cx="192258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>
                  <a:solidFill>
                    <a:schemeClr val="accent5"/>
                  </a:solidFill>
                  <a:latin typeface="Futura Medium" panose="020B0602020204020303" pitchFamily="34" charset="-79"/>
                  <a:cs typeface="Futura Medium" panose="020B0602020204020303" pitchFamily="34" charset="-79"/>
                </a:rPr>
                <a:t>GILEAD</a:t>
              </a:r>
            </a:p>
          </p:txBody>
        </p: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30FFF173-12CE-2B4E-86F7-08E67BDE7D87}"/>
                </a:ext>
              </a:extLst>
            </p:cNvPr>
            <p:cNvCxnSpPr/>
            <p:nvPr/>
          </p:nvCxnSpPr>
          <p:spPr>
            <a:xfrm>
              <a:off x="140645" y="3250801"/>
              <a:ext cx="11965387" cy="0"/>
            </a:xfrm>
            <a:prstGeom prst="line">
              <a:avLst/>
            </a:pr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BAEF2C16-F295-CD4F-9176-7513AC80D7F2}"/>
                </a:ext>
              </a:extLst>
            </p:cNvPr>
            <p:cNvSpPr txBox="1"/>
            <p:nvPr/>
          </p:nvSpPr>
          <p:spPr>
            <a:xfrm>
              <a:off x="192804" y="4440620"/>
              <a:ext cx="1922584" cy="4438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>
                  <a:solidFill>
                    <a:schemeClr val="accent2">
                      <a:lumMod val="60000"/>
                      <a:lumOff val="40000"/>
                    </a:schemeClr>
                  </a:solidFill>
                  <a:latin typeface="Futura Medium" panose="020B0602020204020303" pitchFamily="34" charset="-79"/>
                  <a:cs typeface="Futura Medium" panose="020B0602020204020303" pitchFamily="34" charset="-79"/>
                </a:rPr>
                <a:t>MERCK</a:t>
              </a:r>
            </a:p>
          </p:txBody>
        </p: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3677C3A8-96E0-E74F-92FA-8EC0C95B9DCD}"/>
                </a:ext>
              </a:extLst>
            </p:cNvPr>
            <p:cNvCxnSpPr/>
            <p:nvPr/>
          </p:nvCxnSpPr>
          <p:spPr>
            <a:xfrm>
              <a:off x="113297" y="4392386"/>
              <a:ext cx="11965387" cy="0"/>
            </a:xfrm>
            <a:prstGeom prst="line">
              <a:avLst/>
            </a:pr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3729B868-4FB6-B340-AB0D-0D77F81ED2A7}"/>
                </a:ext>
              </a:extLst>
            </p:cNvPr>
            <p:cNvSpPr txBox="1"/>
            <p:nvPr/>
          </p:nvSpPr>
          <p:spPr>
            <a:xfrm>
              <a:off x="194976" y="3506957"/>
              <a:ext cx="192258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>
                  <a:solidFill>
                    <a:schemeClr val="accent5">
                      <a:lumMod val="60000"/>
                      <a:lumOff val="40000"/>
                    </a:schemeClr>
                  </a:solidFill>
                  <a:latin typeface="Futura Medium" panose="020B0602020204020303" pitchFamily="34" charset="-79"/>
                  <a:cs typeface="Futura Medium" panose="020B0602020204020303" pitchFamily="34" charset="-79"/>
                </a:rPr>
                <a:t>ABBVIE</a:t>
              </a:r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D4023CAC-AC6A-A34C-BE83-9F5E29CB9D64}"/>
                </a:ext>
              </a:extLst>
            </p:cNvPr>
            <p:cNvSpPr txBox="1"/>
            <p:nvPr/>
          </p:nvSpPr>
          <p:spPr>
            <a:xfrm>
              <a:off x="3435319" y="4522402"/>
              <a:ext cx="125044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>
                  <a:solidFill>
                    <a:schemeClr val="accent2">
                      <a:lumMod val="60000"/>
                      <a:lumOff val="40000"/>
                    </a:schemeClr>
                  </a:solidFill>
                  <a:latin typeface="Futura Medium" panose="020B0602020204020303" pitchFamily="34" charset="-79"/>
                  <a:cs typeface="Futura Medium" panose="020B0602020204020303" pitchFamily="34" charset="-79"/>
                </a:rPr>
                <a:t>ZEPATIER</a:t>
              </a: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3B11D876-D874-D749-9E78-B16DD67B1930}"/>
                </a:ext>
              </a:extLst>
            </p:cNvPr>
            <p:cNvSpPr txBox="1"/>
            <p:nvPr/>
          </p:nvSpPr>
          <p:spPr>
            <a:xfrm>
              <a:off x="3231578" y="3387715"/>
              <a:ext cx="1250441" cy="32551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>
                  <a:solidFill>
                    <a:schemeClr val="accent5">
                      <a:lumMod val="60000"/>
                      <a:lumOff val="40000"/>
                    </a:schemeClr>
                  </a:solidFill>
                  <a:latin typeface="Futura Medium" panose="020B0602020204020303" pitchFamily="34" charset="-79"/>
                  <a:cs typeface="Futura Medium" panose="020B0602020204020303" pitchFamily="34" charset="-79"/>
                </a:rPr>
                <a:t>VIEKIRA</a:t>
              </a:r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6A7A22EE-74A6-484F-BFE2-0183F67978F1}"/>
                </a:ext>
              </a:extLst>
            </p:cNvPr>
            <p:cNvSpPr txBox="1"/>
            <p:nvPr/>
          </p:nvSpPr>
          <p:spPr>
            <a:xfrm>
              <a:off x="5392384" y="3981057"/>
              <a:ext cx="125044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>
                  <a:solidFill>
                    <a:schemeClr val="accent5">
                      <a:lumMod val="60000"/>
                      <a:lumOff val="40000"/>
                    </a:schemeClr>
                  </a:solidFill>
                  <a:latin typeface="Futura Medium" panose="020B0602020204020303" pitchFamily="34" charset="-79"/>
                  <a:cs typeface="Futura Medium" panose="020B0602020204020303" pitchFamily="34" charset="-79"/>
                </a:rPr>
                <a:t>MAVYRET</a:t>
              </a:r>
            </a:p>
          </p:txBody>
        </p: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6593A263-76CA-F14B-BF07-34AEF52D1A68}"/>
                </a:ext>
              </a:extLst>
            </p:cNvPr>
            <p:cNvSpPr txBox="1"/>
            <p:nvPr/>
          </p:nvSpPr>
          <p:spPr>
            <a:xfrm>
              <a:off x="205504" y="5029837"/>
              <a:ext cx="1922584" cy="4438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>
                  <a:solidFill>
                    <a:schemeClr val="accent2"/>
                  </a:solidFill>
                  <a:latin typeface="Futura Medium" panose="020B0602020204020303" pitchFamily="34" charset="-79"/>
                  <a:cs typeface="Futura Medium" panose="020B0602020204020303" pitchFamily="34" charset="-79"/>
                </a:rPr>
                <a:t>JNJ</a:t>
              </a:r>
            </a:p>
          </p:txBody>
        </p:sp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361E9FEE-9FDD-7C4E-B292-3680786C6C7A}"/>
                </a:ext>
              </a:extLst>
            </p:cNvPr>
            <p:cNvSpPr txBox="1"/>
            <p:nvPr/>
          </p:nvSpPr>
          <p:spPr>
            <a:xfrm>
              <a:off x="192804" y="5614011"/>
              <a:ext cx="1922584" cy="4438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>
                  <a:solidFill>
                    <a:schemeClr val="accent2">
                      <a:lumMod val="75000"/>
                    </a:schemeClr>
                  </a:solidFill>
                  <a:latin typeface="Futura Medium" panose="020B0602020204020303" pitchFamily="34" charset="-79"/>
                  <a:cs typeface="Futura Medium" panose="020B0602020204020303" pitchFamily="34" charset="-79"/>
                </a:rPr>
                <a:t>BMS</a:t>
              </a:r>
            </a:p>
          </p:txBody>
        </p:sp>
        <p:cxnSp>
          <p:nvCxnSpPr>
            <p:cNvPr id="76" name="Straight Connector 75">
              <a:extLst>
                <a:ext uri="{FF2B5EF4-FFF2-40B4-BE49-F238E27FC236}">
                  <a16:creationId xmlns:a16="http://schemas.microsoft.com/office/drawing/2014/main" id="{87A9652E-1BD7-4B4E-B147-ECC1E5120D3B}"/>
                </a:ext>
              </a:extLst>
            </p:cNvPr>
            <p:cNvCxnSpPr/>
            <p:nvPr/>
          </p:nvCxnSpPr>
          <p:spPr>
            <a:xfrm>
              <a:off x="125997" y="4974452"/>
              <a:ext cx="11965387" cy="0"/>
            </a:xfrm>
            <a:prstGeom prst="line">
              <a:avLst/>
            </a:pr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Straight Connector 76">
              <a:extLst>
                <a:ext uri="{FF2B5EF4-FFF2-40B4-BE49-F238E27FC236}">
                  <a16:creationId xmlns:a16="http://schemas.microsoft.com/office/drawing/2014/main" id="{74F5976B-795F-1E4E-BE31-93D415D0B11C}"/>
                </a:ext>
              </a:extLst>
            </p:cNvPr>
            <p:cNvCxnSpPr/>
            <p:nvPr/>
          </p:nvCxnSpPr>
          <p:spPr>
            <a:xfrm>
              <a:off x="125997" y="5543864"/>
              <a:ext cx="11965387" cy="0"/>
            </a:xfrm>
            <a:prstGeom prst="line">
              <a:avLst/>
            </a:pr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8" name="TextBox 77">
            <a:extLst>
              <a:ext uri="{FF2B5EF4-FFF2-40B4-BE49-F238E27FC236}">
                <a16:creationId xmlns:a16="http://schemas.microsoft.com/office/drawing/2014/main" id="{78F687B5-5E9D-0F42-B358-C954B8DFBAA3}"/>
              </a:ext>
            </a:extLst>
          </p:cNvPr>
          <p:cNvSpPr txBox="1"/>
          <p:nvPr/>
        </p:nvSpPr>
        <p:spPr>
          <a:xfrm>
            <a:off x="2910256" y="5347628"/>
            <a:ext cx="410302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chemeClr val="accent3">
                    <a:lumMod val="60000"/>
                    <a:lumOff val="40000"/>
                  </a:schemeClr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OLYSIO [WITHDRAWN EARLY 2018]</a:t>
            </a: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D5320C25-0354-CC49-930C-287E4DDCFD82}"/>
              </a:ext>
            </a:extLst>
          </p:cNvPr>
          <p:cNvSpPr txBox="1"/>
          <p:nvPr/>
        </p:nvSpPr>
        <p:spPr>
          <a:xfrm>
            <a:off x="3045896" y="5937512"/>
            <a:ext cx="1250441" cy="3397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chemeClr val="accent2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DAKLINZA</a:t>
            </a:r>
          </a:p>
        </p:txBody>
      </p:sp>
    </p:spTree>
    <p:extLst>
      <p:ext uri="{BB962C8B-B14F-4D97-AF65-F5344CB8AC3E}">
        <p14:creationId xmlns:p14="http://schemas.microsoft.com/office/powerpoint/2010/main" val="3337626738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2" name="Chart 41">
            <a:extLst>
              <a:ext uri="{FF2B5EF4-FFF2-40B4-BE49-F238E27FC236}">
                <a16:creationId xmlns:a16="http://schemas.microsoft.com/office/drawing/2014/main" id="{8D0AD20C-EEAF-7A47-819E-E7B721490184}"/>
              </a:ext>
            </a:extLst>
          </p:cNvPr>
          <p:cNvGraphicFramePr/>
          <p:nvPr/>
        </p:nvGraphicFramePr>
        <p:xfrm>
          <a:off x="-253277" y="6400230"/>
          <a:ext cx="14277390" cy="9405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52DDFB6-1B9D-8245-AABC-23AE7D6BAB40}"/>
              </a:ext>
            </a:extLst>
          </p:cNvPr>
          <p:cNvGraphicFramePr>
            <a:graphicFrameLocks noGrp="1"/>
          </p:cNvGraphicFramePr>
          <p:nvPr/>
        </p:nvGraphicFramePr>
        <p:xfrm>
          <a:off x="0" y="14133"/>
          <a:ext cx="12192000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12800">
                  <a:extLst>
                    <a:ext uri="{9D8B030D-6E8A-4147-A177-3AD203B41FA5}">
                      <a16:colId xmlns:a16="http://schemas.microsoft.com/office/drawing/2014/main" val="358515824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26668239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16915425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68443820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408866163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594857338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96553038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105273481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9911637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55577098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418989439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0701997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39585014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12802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099202928"/>
                    </a:ext>
                  </a:extLst>
                </a:gridCol>
              </a:tblGrid>
              <a:tr h="204259"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2004</a:t>
                      </a: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2009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2010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2011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2012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2013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2014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566983"/>
                  </a:ext>
                </a:extLst>
              </a:tr>
              <a:tr h="204259"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8425356"/>
                  </a:ext>
                </a:extLst>
              </a:tr>
            </a:tbl>
          </a:graphicData>
        </a:graphic>
      </p:graphicFrame>
      <p:sp>
        <p:nvSpPr>
          <p:cNvPr id="43" name="TextBox 42">
            <a:extLst>
              <a:ext uri="{FF2B5EF4-FFF2-40B4-BE49-F238E27FC236}">
                <a16:creationId xmlns:a16="http://schemas.microsoft.com/office/drawing/2014/main" id="{33DE7CF7-CCBC-5C49-8D7E-EDFFD681D266}"/>
              </a:ext>
            </a:extLst>
          </p:cNvPr>
          <p:cNvSpPr txBox="1"/>
          <p:nvPr/>
        </p:nvSpPr>
        <p:spPr>
          <a:xfrm>
            <a:off x="7925168" y="6703135"/>
            <a:ext cx="12022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5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$19.9B</a:t>
            </a:r>
          </a:p>
        </p:txBody>
      </p:sp>
      <p:graphicFrame>
        <p:nvGraphicFramePr>
          <p:cNvPr id="8" name="Content Placeholder 7">
            <a:extLst>
              <a:ext uri="{FF2B5EF4-FFF2-40B4-BE49-F238E27FC236}">
                <a16:creationId xmlns:a16="http://schemas.microsoft.com/office/drawing/2014/main" id="{53880638-4F37-064D-BF26-12552FF81697}"/>
              </a:ext>
            </a:extLst>
          </p:cNvPr>
          <p:cNvGraphicFramePr>
            <a:graphicFrameLocks noGrp="1"/>
          </p:cNvGraphicFramePr>
          <p:nvPr>
            <p:ph idx="1"/>
          </p:nvPr>
        </p:nvGraphicFramePr>
        <p:xfrm>
          <a:off x="226606" y="562773"/>
          <a:ext cx="11582017" cy="601263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44994">
                  <a:extLst>
                    <a:ext uri="{9D8B030D-6E8A-4147-A177-3AD203B41FA5}">
                      <a16:colId xmlns:a16="http://schemas.microsoft.com/office/drawing/2014/main" val="3594627776"/>
                    </a:ext>
                  </a:extLst>
                </a:gridCol>
                <a:gridCol w="1164432">
                  <a:extLst>
                    <a:ext uri="{9D8B030D-6E8A-4147-A177-3AD203B41FA5}">
                      <a16:colId xmlns:a16="http://schemas.microsoft.com/office/drawing/2014/main" val="2105884214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174158133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2784849810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213092618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886480217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2257765789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3188453590"/>
                    </a:ext>
                  </a:extLst>
                </a:gridCol>
                <a:gridCol w="1324656">
                  <a:extLst>
                    <a:ext uri="{9D8B030D-6E8A-4147-A177-3AD203B41FA5}">
                      <a16:colId xmlns:a16="http://schemas.microsoft.com/office/drawing/2014/main" val="1296771632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991127755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3420827284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2262024719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1230991265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2191761907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2823079002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43304237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3865595786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2177568620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160017087"/>
                    </a:ext>
                  </a:extLst>
                </a:gridCol>
              </a:tblGrid>
              <a:tr h="256071">
                <a:tc rowSpan="2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Host Target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Genotype 1 restricted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10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Pan-genotype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78017796"/>
                  </a:ext>
                </a:extLst>
              </a:tr>
              <a:tr h="57450">
                <a:tc vMerge="1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3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4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4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44876803"/>
                  </a:ext>
                </a:extLst>
              </a:tr>
              <a:tr h="193788">
                <a:tc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Company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 vMerge="1">
                  <a:txBody>
                    <a:bodyPr/>
                    <a:lstStyle/>
                    <a:p>
                      <a:pPr algn="ctr" rtl="0" fontAlgn="b"/>
                      <a:endParaRPr lang="en-US" sz="8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48947661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7812881"/>
                  </a:ext>
                </a:extLst>
              </a:tr>
              <a:tr h="365760">
                <a:tc rowSpan="4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HOLY GRAIL: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All oral, </a:t>
                      </a:r>
                      <a:b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pan-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geno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Gilead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9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9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9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HARVONI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0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SOVALDI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HARVONI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83446313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AbbVie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VIEKIRA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VIEKIRA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VIEKIRA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8144161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 err="1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Achillion</a:t>
                      </a:r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71900128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Merck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05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OBSOLETE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WITH-</a:t>
                      </a:r>
                      <a:br>
                        <a:rPr lang="en-US" sz="9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9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DRAWN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88980992"/>
                  </a:ext>
                </a:extLst>
              </a:tr>
              <a:tr h="100584">
                <a:tc gridSpan="19">
                  <a:txBody>
                    <a:bodyPr/>
                    <a:lstStyle/>
                    <a:p>
                      <a:endParaRPr lang="en-US" sz="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76557351"/>
                  </a:ext>
                </a:extLst>
              </a:tr>
              <a:tr h="369570"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GOOD 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ENOUGH: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All oral, G1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JNJ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96280259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18660395"/>
                  </a:ext>
                </a:extLst>
              </a:tr>
              <a:tr h="365760">
                <a:tc rowSpan="3">
                  <a:txBody>
                    <a:bodyPr/>
                    <a:lstStyle/>
                    <a:p>
                      <a:r>
                        <a:rPr lang="en-US" sz="10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NOT GOOD ENOUGH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BMS</a:t>
                      </a:r>
                    </a:p>
                  </a:txBody>
                  <a:tcPr marL="28575" marR="28575" marT="19050" marB="19050" anchor="ctr"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br>
                        <a:rPr lang="en-US" sz="105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700" i="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interferon lambda</a:t>
                      </a:r>
                      <a:endParaRPr lang="en-US" sz="7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endParaRPr lang="en-US" sz="8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59514933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rtl="0" fontAlgn="b"/>
                      <a:endParaRPr lang="en-US" sz="600" b="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Novartis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●/●●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69173568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Roche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4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700" i="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OBSO-LETE</a:t>
                      </a:r>
                      <a:endParaRPr lang="en-US" sz="700" dirty="0">
                        <a:solidFill>
                          <a:schemeClr val="bg1">
                            <a:lumMod val="8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50462376"/>
                  </a:ext>
                </a:extLst>
              </a:tr>
              <a:tr h="118872">
                <a:tc gridSpan="19">
                  <a:txBody>
                    <a:bodyPr/>
                    <a:lstStyle/>
                    <a:p>
                      <a:endParaRPr lang="en-US" sz="2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2700" cmpd="sng">
                      <a:noFill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l" rtl="0" fontAlgn="b"/>
                      <a:endParaRPr lang="en-US" sz="2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2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23012224"/>
                  </a:ext>
                </a:extLst>
              </a:tr>
              <a:tr h="365760">
                <a:tc rowSpan="4">
                  <a:txBody>
                    <a:bodyPr/>
                    <a:lstStyle/>
                    <a:p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GIVEN UP</a:t>
                      </a:r>
                    </a:p>
                  </a:txBody>
                  <a:tcPr marL="45720" marR="4572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GSK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67374145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Vertex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WITHDRAWN</a:t>
                      </a:r>
                      <a:br>
                        <a:rPr lang="en-US" sz="11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toxic + </a:t>
                      </a: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weak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3987547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0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BI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4362551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0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Pfizer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59779669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84267418"/>
                  </a:ext>
                </a:extLst>
              </a:tr>
              <a:tr h="182880">
                <a:tc rowSpan="2" gridSpan="2">
                  <a:txBody>
                    <a:bodyPr/>
                    <a:lstStyle/>
                    <a:p>
                      <a:pPr rtl="0" fontAlgn="b"/>
                      <a:r>
                        <a:rPr lang="en-US" sz="1100" b="1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M&amp;A TARGETS</a:t>
                      </a:r>
                      <a:endParaRPr lang="en-US" sz="11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REGULUS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4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PRESIDIO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76064724"/>
                  </a:ext>
                </a:extLst>
              </a:tr>
              <a:tr h="182880"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PRESIDIO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07608829"/>
                  </a:ext>
                </a:extLst>
              </a:tr>
            </a:tbl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7B171053-D485-B940-9F52-D45A446A5416}"/>
              </a:ext>
            </a:extLst>
          </p:cNvPr>
          <p:cNvSpPr txBox="1"/>
          <p:nvPr/>
        </p:nvSpPr>
        <p:spPr>
          <a:xfrm>
            <a:off x="152402" y="6718129"/>
            <a:ext cx="184008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TOTAL M&amp;A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AB08317F-A3C7-0045-A660-875B0270A61B}"/>
              </a:ext>
            </a:extLst>
          </p:cNvPr>
          <p:cNvSpPr/>
          <p:nvPr/>
        </p:nvSpPr>
        <p:spPr>
          <a:xfrm>
            <a:off x="0" y="0"/>
            <a:ext cx="12201003" cy="7086600"/>
          </a:xfrm>
          <a:prstGeom prst="rect">
            <a:avLst/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500" b="1" dirty="0">
                <a:solidFill>
                  <a:schemeClr val="bg1"/>
                </a:solidFill>
                <a:latin typeface="Avenir Next" panose="020B0503020202020204" pitchFamily="34" charset="0"/>
              </a:rPr>
              <a:t>Hard to tell which </a:t>
            </a:r>
            <a:br>
              <a:rPr lang="en-US" sz="4500" b="1" dirty="0">
                <a:solidFill>
                  <a:schemeClr val="bg1"/>
                </a:solidFill>
                <a:latin typeface="Avenir Next" panose="020B0503020202020204" pitchFamily="34" charset="0"/>
              </a:rPr>
            </a:br>
            <a:r>
              <a:rPr lang="en-US" sz="4500" b="1" dirty="0">
                <a:solidFill>
                  <a:schemeClr val="bg1"/>
                </a:solidFill>
                <a:latin typeface="Avenir Next" panose="020B0503020202020204" pitchFamily="34" charset="0"/>
              </a:rPr>
              <a:t>company would win…</a:t>
            </a:r>
            <a:endParaRPr lang="en-US" sz="4500" b="1" dirty="0">
              <a:solidFill>
                <a:srgbClr val="FFFF00"/>
              </a:solidFill>
              <a:latin typeface="Avenir Next" panose="020B0503020202020204" pitchFamily="34" charset="0"/>
            </a:endParaRPr>
          </a:p>
          <a:p>
            <a:pPr algn="ctr"/>
            <a:endParaRPr lang="en-US" sz="4500" b="1" dirty="0">
              <a:solidFill>
                <a:schemeClr val="bg1"/>
              </a:solidFill>
              <a:latin typeface="Avenir Next" panose="020B0503020202020204" pitchFamily="34" charset="0"/>
            </a:endParaRPr>
          </a:p>
          <a:p>
            <a:pPr algn="ctr"/>
            <a:br>
              <a:rPr lang="en-US" sz="4500" b="1" dirty="0">
                <a:solidFill>
                  <a:schemeClr val="bg1"/>
                </a:solidFill>
                <a:latin typeface="Avenir Next" panose="020B0503020202020204" pitchFamily="34" charset="0"/>
              </a:rPr>
            </a:br>
            <a:br>
              <a:rPr lang="en-US" sz="4500" b="1" dirty="0">
                <a:solidFill>
                  <a:schemeClr val="bg1"/>
                </a:solidFill>
                <a:latin typeface="Avenir Next" panose="020B0503020202020204" pitchFamily="34" charset="0"/>
              </a:rPr>
            </a:br>
            <a:endParaRPr lang="en-US" sz="4500" b="1" dirty="0">
              <a:solidFill>
                <a:schemeClr val="bg1"/>
              </a:solidFill>
              <a:latin typeface="Avenir Next" panose="020B0503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65642733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2" name="Chart 41">
            <a:extLst>
              <a:ext uri="{FF2B5EF4-FFF2-40B4-BE49-F238E27FC236}">
                <a16:creationId xmlns:a16="http://schemas.microsoft.com/office/drawing/2014/main" id="{8D0AD20C-EEAF-7A47-819E-E7B721490184}"/>
              </a:ext>
            </a:extLst>
          </p:cNvPr>
          <p:cNvGraphicFramePr/>
          <p:nvPr/>
        </p:nvGraphicFramePr>
        <p:xfrm>
          <a:off x="-253277" y="6400230"/>
          <a:ext cx="14277390" cy="9405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52DDFB6-1B9D-8245-AABC-23AE7D6BAB40}"/>
              </a:ext>
            </a:extLst>
          </p:cNvPr>
          <p:cNvGraphicFramePr>
            <a:graphicFrameLocks noGrp="1"/>
          </p:cNvGraphicFramePr>
          <p:nvPr/>
        </p:nvGraphicFramePr>
        <p:xfrm>
          <a:off x="0" y="14133"/>
          <a:ext cx="12192000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12800">
                  <a:extLst>
                    <a:ext uri="{9D8B030D-6E8A-4147-A177-3AD203B41FA5}">
                      <a16:colId xmlns:a16="http://schemas.microsoft.com/office/drawing/2014/main" val="358515824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26668239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16915425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68443820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408866163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594857338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96553038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105273481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9911637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55577098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418989439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0701997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39585014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12802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099202928"/>
                    </a:ext>
                  </a:extLst>
                </a:gridCol>
              </a:tblGrid>
              <a:tr h="204259"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2004</a:t>
                      </a: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2009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2010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2011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2012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2013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2014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566983"/>
                  </a:ext>
                </a:extLst>
              </a:tr>
              <a:tr h="204259"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8425356"/>
                  </a:ext>
                </a:extLst>
              </a:tr>
            </a:tbl>
          </a:graphicData>
        </a:graphic>
      </p:graphicFrame>
      <p:sp>
        <p:nvSpPr>
          <p:cNvPr id="43" name="TextBox 42">
            <a:extLst>
              <a:ext uri="{FF2B5EF4-FFF2-40B4-BE49-F238E27FC236}">
                <a16:creationId xmlns:a16="http://schemas.microsoft.com/office/drawing/2014/main" id="{33DE7CF7-CCBC-5C49-8D7E-EDFFD681D266}"/>
              </a:ext>
            </a:extLst>
          </p:cNvPr>
          <p:cNvSpPr txBox="1"/>
          <p:nvPr/>
        </p:nvSpPr>
        <p:spPr>
          <a:xfrm>
            <a:off x="7925168" y="6703135"/>
            <a:ext cx="12022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5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$19.9B</a:t>
            </a:r>
          </a:p>
        </p:txBody>
      </p:sp>
      <p:graphicFrame>
        <p:nvGraphicFramePr>
          <p:cNvPr id="8" name="Content Placeholder 7">
            <a:extLst>
              <a:ext uri="{FF2B5EF4-FFF2-40B4-BE49-F238E27FC236}">
                <a16:creationId xmlns:a16="http://schemas.microsoft.com/office/drawing/2014/main" id="{53880638-4F37-064D-BF26-12552FF81697}"/>
              </a:ext>
            </a:extLst>
          </p:cNvPr>
          <p:cNvGraphicFramePr>
            <a:graphicFrameLocks noGrp="1"/>
          </p:cNvGraphicFramePr>
          <p:nvPr>
            <p:ph idx="1"/>
          </p:nvPr>
        </p:nvGraphicFramePr>
        <p:xfrm>
          <a:off x="226606" y="562773"/>
          <a:ext cx="11582017" cy="601263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44994">
                  <a:extLst>
                    <a:ext uri="{9D8B030D-6E8A-4147-A177-3AD203B41FA5}">
                      <a16:colId xmlns:a16="http://schemas.microsoft.com/office/drawing/2014/main" val="3594627776"/>
                    </a:ext>
                  </a:extLst>
                </a:gridCol>
                <a:gridCol w="1164432">
                  <a:extLst>
                    <a:ext uri="{9D8B030D-6E8A-4147-A177-3AD203B41FA5}">
                      <a16:colId xmlns:a16="http://schemas.microsoft.com/office/drawing/2014/main" val="2105884214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174158133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2784849810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213092618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886480217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2257765789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3188453590"/>
                    </a:ext>
                  </a:extLst>
                </a:gridCol>
                <a:gridCol w="1324656">
                  <a:extLst>
                    <a:ext uri="{9D8B030D-6E8A-4147-A177-3AD203B41FA5}">
                      <a16:colId xmlns:a16="http://schemas.microsoft.com/office/drawing/2014/main" val="1296771632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991127755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3420827284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2262024719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1230991265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2191761907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2823079002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43304237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3865595786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2177568620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160017087"/>
                    </a:ext>
                  </a:extLst>
                </a:gridCol>
              </a:tblGrid>
              <a:tr h="256071">
                <a:tc rowSpan="2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Host Target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Genotype 1 restricted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10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Pan-genotype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78017796"/>
                  </a:ext>
                </a:extLst>
              </a:tr>
              <a:tr h="57450">
                <a:tc vMerge="1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3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4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4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44876803"/>
                  </a:ext>
                </a:extLst>
              </a:tr>
              <a:tr h="193788">
                <a:tc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Company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 vMerge="1">
                  <a:txBody>
                    <a:bodyPr/>
                    <a:lstStyle/>
                    <a:p>
                      <a:pPr algn="ctr" rtl="0" fontAlgn="b"/>
                      <a:endParaRPr lang="en-US" sz="8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48947661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7812881"/>
                  </a:ext>
                </a:extLst>
              </a:tr>
              <a:tr h="365760">
                <a:tc rowSpan="4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HOLY GRAIL: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All oral, </a:t>
                      </a:r>
                      <a:b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pan-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geno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Gilead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9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9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9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HARVONI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0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SOVALDI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HARVONI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83446313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AbbVie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VIEKIRA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VIEKIRA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VIEKIRA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8144161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 err="1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Achillion</a:t>
                      </a:r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71900128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Merck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05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OBSOLETE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WITH-</a:t>
                      </a:r>
                      <a:br>
                        <a:rPr lang="en-US" sz="9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9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DRAWN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88980992"/>
                  </a:ext>
                </a:extLst>
              </a:tr>
              <a:tr h="100584">
                <a:tc gridSpan="19">
                  <a:txBody>
                    <a:bodyPr/>
                    <a:lstStyle/>
                    <a:p>
                      <a:endParaRPr lang="en-US" sz="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76557351"/>
                  </a:ext>
                </a:extLst>
              </a:tr>
              <a:tr h="369570"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GOOD 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ENOUGH: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All oral, G1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JNJ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96280259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18660395"/>
                  </a:ext>
                </a:extLst>
              </a:tr>
              <a:tr h="365760">
                <a:tc rowSpan="3">
                  <a:txBody>
                    <a:bodyPr/>
                    <a:lstStyle/>
                    <a:p>
                      <a:r>
                        <a:rPr lang="en-US" sz="10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NOT GOOD ENOUGH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BMS</a:t>
                      </a:r>
                    </a:p>
                  </a:txBody>
                  <a:tcPr marL="28575" marR="28575" marT="19050" marB="19050" anchor="ctr"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br>
                        <a:rPr lang="en-US" sz="105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700" i="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interferon lambda</a:t>
                      </a:r>
                      <a:endParaRPr lang="en-US" sz="7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endParaRPr lang="en-US" sz="8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59514933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rtl="0" fontAlgn="b"/>
                      <a:endParaRPr lang="en-US" sz="600" b="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Novartis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●/●●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69173568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Roche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4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700" i="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OBSO-LETE</a:t>
                      </a:r>
                      <a:endParaRPr lang="en-US" sz="700" dirty="0">
                        <a:solidFill>
                          <a:schemeClr val="bg1">
                            <a:lumMod val="8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50462376"/>
                  </a:ext>
                </a:extLst>
              </a:tr>
              <a:tr h="118872">
                <a:tc gridSpan="19">
                  <a:txBody>
                    <a:bodyPr/>
                    <a:lstStyle/>
                    <a:p>
                      <a:endParaRPr lang="en-US" sz="2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2700" cmpd="sng">
                      <a:noFill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l" rtl="0" fontAlgn="b"/>
                      <a:endParaRPr lang="en-US" sz="2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2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23012224"/>
                  </a:ext>
                </a:extLst>
              </a:tr>
              <a:tr h="365760">
                <a:tc rowSpan="4">
                  <a:txBody>
                    <a:bodyPr/>
                    <a:lstStyle/>
                    <a:p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GIVEN UP</a:t>
                      </a:r>
                    </a:p>
                  </a:txBody>
                  <a:tcPr marL="45720" marR="4572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GSK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67374145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Vertex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WITHDRAWN</a:t>
                      </a:r>
                      <a:br>
                        <a:rPr lang="en-US" sz="11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toxic + </a:t>
                      </a: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weak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3987547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0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BI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4362551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0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Pfizer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59779669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84267418"/>
                  </a:ext>
                </a:extLst>
              </a:tr>
              <a:tr h="182880">
                <a:tc rowSpan="2" gridSpan="2">
                  <a:txBody>
                    <a:bodyPr/>
                    <a:lstStyle/>
                    <a:p>
                      <a:pPr rtl="0" fontAlgn="b"/>
                      <a:r>
                        <a:rPr lang="en-US" sz="1100" b="1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M&amp;A TARGETS</a:t>
                      </a:r>
                      <a:endParaRPr lang="en-US" sz="11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REGULUS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4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PRESIDIO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76064724"/>
                  </a:ext>
                </a:extLst>
              </a:tr>
              <a:tr h="182880"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PRESIDIO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07608829"/>
                  </a:ext>
                </a:extLst>
              </a:tr>
            </a:tbl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8182A303-AAB5-E042-9AD9-7D25266A8688}"/>
              </a:ext>
            </a:extLst>
          </p:cNvPr>
          <p:cNvSpPr txBox="1"/>
          <p:nvPr/>
        </p:nvSpPr>
        <p:spPr>
          <a:xfrm>
            <a:off x="152402" y="6718129"/>
            <a:ext cx="184008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TOTAL M&amp;A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AB08317F-A3C7-0045-A660-875B0270A61B}"/>
              </a:ext>
            </a:extLst>
          </p:cNvPr>
          <p:cNvSpPr/>
          <p:nvPr/>
        </p:nvSpPr>
        <p:spPr>
          <a:xfrm>
            <a:off x="0" y="0"/>
            <a:ext cx="12201003" cy="7086600"/>
          </a:xfrm>
          <a:prstGeom prst="rect">
            <a:avLst/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500" b="1" dirty="0">
                <a:solidFill>
                  <a:schemeClr val="bg1"/>
                </a:solidFill>
                <a:latin typeface="Avenir Next" panose="020B0503020202020204" pitchFamily="34" charset="0"/>
              </a:rPr>
              <a:t>Hard to tell which </a:t>
            </a:r>
            <a:br>
              <a:rPr lang="en-US" sz="4500" b="1" dirty="0">
                <a:solidFill>
                  <a:schemeClr val="bg1"/>
                </a:solidFill>
                <a:latin typeface="Avenir Next" panose="020B0503020202020204" pitchFamily="34" charset="0"/>
              </a:rPr>
            </a:br>
            <a:r>
              <a:rPr lang="en-US" sz="4500" b="1" dirty="0">
                <a:solidFill>
                  <a:schemeClr val="bg1"/>
                </a:solidFill>
                <a:latin typeface="Avenir Next" panose="020B0503020202020204" pitchFamily="34" charset="0"/>
              </a:rPr>
              <a:t>company would win…</a:t>
            </a:r>
            <a:endParaRPr lang="en-US" sz="4500" b="1" dirty="0">
              <a:solidFill>
                <a:srgbClr val="FFFF00"/>
              </a:solidFill>
              <a:latin typeface="Avenir Next" panose="020B0503020202020204" pitchFamily="34" charset="0"/>
            </a:endParaRPr>
          </a:p>
          <a:p>
            <a:pPr algn="ctr"/>
            <a:endParaRPr lang="en-US" sz="4500" b="1" dirty="0">
              <a:solidFill>
                <a:schemeClr val="bg1"/>
              </a:solidFill>
              <a:latin typeface="Avenir Next" panose="020B0503020202020204" pitchFamily="34" charset="0"/>
            </a:endParaRPr>
          </a:p>
          <a:p>
            <a:pPr algn="ctr"/>
            <a:endParaRPr lang="en-US" sz="4500" b="1" dirty="0">
              <a:solidFill>
                <a:schemeClr val="bg1"/>
              </a:solidFill>
              <a:latin typeface="Avenir Next" panose="020B0503020202020204" pitchFamily="34" charset="0"/>
            </a:endParaRPr>
          </a:p>
          <a:p>
            <a:pPr algn="ctr"/>
            <a:r>
              <a:rPr lang="en-US" sz="4500" b="1" dirty="0">
                <a:solidFill>
                  <a:schemeClr val="bg1"/>
                </a:solidFill>
                <a:latin typeface="Avenir Next" panose="020B0503020202020204" pitchFamily="34" charset="0"/>
              </a:rPr>
              <a:t>But there was never doubt </a:t>
            </a:r>
            <a:br>
              <a:rPr lang="en-US" sz="4500" b="1" dirty="0">
                <a:solidFill>
                  <a:schemeClr val="bg1"/>
                </a:solidFill>
                <a:latin typeface="Avenir Next" panose="020B0503020202020204" pitchFamily="34" charset="0"/>
              </a:rPr>
            </a:br>
            <a:r>
              <a:rPr lang="en-US" sz="4500" b="1" dirty="0">
                <a:solidFill>
                  <a:schemeClr val="bg1"/>
                </a:solidFill>
                <a:latin typeface="Avenir Next" panose="020B0503020202020204" pitchFamily="34" charset="0"/>
              </a:rPr>
              <a:t>that Hepatitis C would be cured!</a:t>
            </a:r>
          </a:p>
        </p:txBody>
      </p:sp>
    </p:spTree>
    <p:extLst>
      <p:ext uri="{BB962C8B-B14F-4D97-AF65-F5344CB8AC3E}">
        <p14:creationId xmlns:p14="http://schemas.microsoft.com/office/powerpoint/2010/main" val="4199363802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2" name="Chart 41">
            <a:extLst>
              <a:ext uri="{FF2B5EF4-FFF2-40B4-BE49-F238E27FC236}">
                <a16:creationId xmlns:a16="http://schemas.microsoft.com/office/drawing/2014/main" id="{8D0AD20C-EEAF-7A47-819E-E7B721490184}"/>
              </a:ext>
            </a:extLst>
          </p:cNvPr>
          <p:cNvGraphicFramePr/>
          <p:nvPr/>
        </p:nvGraphicFramePr>
        <p:xfrm>
          <a:off x="-253277" y="6400230"/>
          <a:ext cx="14277390" cy="9405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52DDFB6-1B9D-8245-AABC-23AE7D6BAB40}"/>
              </a:ext>
            </a:extLst>
          </p:cNvPr>
          <p:cNvGraphicFramePr>
            <a:graphicFrameLocks noGrp="1"/>
          </p:cNvGraphicFramePr>
          <p:nvPr/>
        </p:nvGraphicFramePr>
        <p:xfrm>
          <a:off x="0" y="14133"/>
          <a:ext cx="12192000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12800">
                  <a:extLst>
                    <a:ext uri="{9D8B030D-6E8A-4147-A177-3AD203B41FA5}">
                      <a16:colId xmlns:a16="http://schemas.microsoft.com/office/drawing/2014/main" val="358515824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26668239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16915425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68443820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408866163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594857338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96553038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105273481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9911637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55577098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418989439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0701997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39585014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12802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099202928"/>
                    </a:ext>
                  </a:extLst>
                </a:gridCol>
              </a:tblGrid>
              <a:tr h="204259"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2004</a:t>
                      </a: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2009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2010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2011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2012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2013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2014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566983"/>
                  </a:ext>
                </a:extLst>
              </a:tr>
              <a:tr h="204259"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8425356"/>
                  </a:ext>
                </a:extLst>
              </a:tr>
            </a:tbl>
          </a:graphicData>
        </a:graphic>
      </p:graphicFrame>
      <p:sp>
        <p:nvSpPr>
          <p:cNvPr id="43" name="TextBox 42">
            <a:extLst>
              <a:ext uri="{FF2B5EF4-FFF2-40B4-BE49-F238E27FC236}">
                <a16:creationId xmlns:a16="http://schemas.microsoft.com/office/drawing/2014/main" id="{33DE7CF7-CCBC-5C49-8D7E-EDFFD681D266}"/>
              </a:ext>
            </a:extLst>
          </p:cNvPr>
          <p:cNvSpPr txBox="1"/>
          <p:nvPr/>
        </p:nvSpPr>
        <p:spPr>
          <a:xfrm>
            <a:off x="7925168" y="6703135"/>
            <a:ext cx="12022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5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$19.9B</a:t>
            </a:r>
          </a:p>
        </p:txBody>
      </p:sp>
      <p:graphicFrame>
        <p:nvGraphicFramePr>
          <p:cNvPr id="8" name="Content Placeholder 7">
            <a:extLst>
              <a:ext uri="{FF2B5EF4-FFF2-40B4-BE49-F238E27FC236}">
                <a16:creationId xmlns:a16="http://schemas.microsoft.com/office/drawing/2014/main" id="{53880638-4F37-064D-BF26-12552FF81697}"/>
              </a:ext>
            </a:extLst>
          </p:cNvPr>
          <p:cNvGraphicFramePr>
            <a:graphicFrameLocks noGrp="1"/>
          </p:cNvGraphicFramePr>
          <p:nvPr>
            <p:ph idx="1"/>
          </p:nvPr>
        </p:nvGraphicFramePr>
        <p:xfrm>
          <a:off x="226606" y="562773"/>
          <a:ext cx="11582017" cy="601263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44994">
                  <a:extLst>
                    <a:ext uri="{9D8B030D-6E8A-4147-A177-3AD203B41FA5}">
                      <a16:colId xmlns:a16="http://schemas.microsoft.com/office/drawing/2014/main" val="3594627776"/>
                    </a:ext>
                  </a:extLst>
                </a:gridCol>
                <a:gridCol w="1164432">
                  <a:extLst>
                    <a:ext uri="{9D8B030D-6E8A-4147-A177-3AD203B41FA5}">
                      <a16:colId xmlns:a16="http://schemas.microsoft.com/office/drawing/2014/main" val="2105884214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174158133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2784849810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213092618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886480217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2257765789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3188453590"/>
                    </a:ext>
                  </a:extLst>
                </a:gridCol>
                <a:gridCol w="1324656">
                  <a:extLst>
                    <a:ext uri="{9D8B030D-6E8A-4147-A177-3AD203B41FA5}">
                      <a16:colId xmlns:a16="http://schemas.microsoft.com/office/drawing/2014/main" val="1296771632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991127755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3420827284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2262024719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1230991265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2191761907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2823079002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43304237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3865595786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2177568620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160017087"/>
                    </a:ext>
                  </a:extLst>
                </a:gridCol>
              </a:tblGrid>
              <a:tr h="256071">
                <a:tc rowSpan="2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Host Target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Genotype 1 restricted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10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Pan-genotype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78017796"/>
                  </a:ext>
                </a:extLst>
              </a:tr>
              <a:tr h="57450">
                <a:tc vMerge="1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3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4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4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44876803"/>
                  </a:ext>
                </a:extLst>
              </a:tr>
              <a:tr h="193788">
                <a:tc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Company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 vMerge="1">
                  <a:txBody>
                    <a:bodyPr/>
                    <a:lstStyle/>
                    <a:p>
                      <a:pPr algn="ctr" rtl="0" fontAlgn="b"/>
                      <a:endParaRPr lang="en-US" sz="8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48947661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7812881"/>
                  </a:ext>
                </a:extLst>
              </a:tr>
              <a:tr h="365760">
                <a:tc rowSpan="4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HOLY GRAIL: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All oral, </a:t>
                      </a:r>
                      <a:b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pan-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geno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Gilead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9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9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9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HARVONI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0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SOVALDI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HARVONI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83446313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AbbVie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VIEKIRA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VIEKIRA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VIEKIRA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8144161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 err="1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Achillion</a:t>
                      </a:r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71900128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Merck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05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OBSOLETE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WITH-</a:t>
                      </a:r>
                      <a:br>
                        <a:rPr lang="en-US" sz="9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9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DRAWN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88980992"/>
                  </a:ext>
                </a:extLst>
              </a:tr>
              <a:tr h="100584">
                <a:tc gridSpan="19">
                  <a:txBody>
                    <a:bodyPr/>
                    <a:lstStyle/>
                    <a:p>
                      <a:endParaRPr lang="en-US" sz="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76557351"/>
                  </a:ext>
                </a:extLst>
              </a:tr>
              <a:tr h="369570"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GOOD 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ENOUGH: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All oral, G1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JNJ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96280259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18660395"/>
                  </a:ext>
                </a:extLst>
              </a:tr>
              <a:tr h="365760">
                <a:tc rowSpan="3">
                  <a:txBody>
                    <a:bodyPr/>
                    <a:lstStyle/>
                    <a:p>
                      <a:r>
                        <a:rPr lang="en-US" sz="10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NOT GOOD ENOUGH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BMS</a:t>
                      </a:r>
                    </a:p>
                  </a:txBody>
                  <a:tcPr marL="28575" marR="28575" marT="19050" marB="19050" anchor="ctr"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br>
                        <a:rPr lang="en-US" sz="105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700" i="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interferon lambda</a:t>
                      </a:r>
                      <a:endParaRPr lang="en-US" sz="7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endParaRPr lang="en-US" sz="8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59514933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rtl="0" fontAlgn="b"/>
                      <a:endParaRPr lang="en-US" sz="600" b="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Novartis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●/●●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69173568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Roche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4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700" i="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OBSO-LETE</a:t>
                      </a:r>
                      <a:endParaRPr lang="en-US" sz="700" dirty="0">
                        <a:solidFill>
                          <a:schemeClr val="bg1">
                            <a:lumMod val="8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50462376"/>
                  </a:ext>
                </a:extLst>
              </a:tr>
              <a:tr h="118872">
                <a:tc gridSpan="19">
                  <a:txBody>
                    <a:bodyPr/>
                    <a:lstStyle/>
                    <a:p>
                      <a:endParaRPr lang="en-US" sz="2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2700" cmpd="sng">
                      <a:noFill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l" rtl="0" fontAlgn="b"/>
                      <a:endParaRPr lang="en-US" sz="2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2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23012224"/>
                  </a:ext>
                </a:extLst>
              </a:tr>
              <a:tr h="365760">
                <a:tc rowSpan="4">
                  <a:txBody>
                    <a:bodyPr/>
                    <a:lstStyle/>
                    <a:p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GIVEN UP</a:t>
                      </a:r>
                    </a:p>
                  </a:txBody>
                  <a:tcPr marL="45720" marR="4572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GSK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67374145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Vertex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WITHDRAWN</a:t>
                      </a:r>
                      <a:br>
                        <a:rPr lang="en-US" sz="11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toxic + </a:t>
                      </a: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weak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3987547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0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BI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4362551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0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Pfizer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59779669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84267418"/>
                  </a:ext>
                </a:extLst>
              </a:tr>
              <a:tr h="182880">
                <a:tc rowSpan="2" gridSpan="2">
                  <a:txBody>
                    <a:bodyPr/>
                    <a:lstStyle/>
                    <a:p>
                      <a:pPr rtl="0" fontAlgn="b"/>
                      <a:r>
                        <a:rPr lang="en-US" sz="1100" b="1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M&amp;A TARGETS</a:t>
                      </a:r>
                      <a:endParaRPr lang="en-US" sz="11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REGULUS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4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PRESIDIO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76064724"/>
                  </a:ext>
                </a:extLst>
              </a:tr>
              <a:tr h="182880"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PRESIDIO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07608829"/>
                  </a:ext>
                </a:extLst>
              </a:tr>
            </a:tbl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4ACF5B9E-CC6C-8E48-953F-2282D24E02D0}"/>
              </a:ext>
            </a:extLst>
          </p:cNvPr>
          <p:cNvSpPr txBox="1"/>
          <p:nvPr/>
        </p:nvSpPr>
        <p:spPr>
          <a:xfrm>
            <a:off x="152402" y="6718129"/>
            <a:ext cx="184008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TOTAL M&amp;A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41BB4F22-7776-804A-893C-2790A0C59018}"/>
              </a:ext>
            </a:extLst>
          </p:cNvPr>
          <p:cNvSpPr/>
          <p:nvPr/>
        </p:nvSpPr>
        <p:spPr>
          <a:xfrm>
            <a:off x="-9004" y="14133"/>
            <a:ext cx="12201004" cy="7086600"/>
          </a:xfrm>
          <a:prstGeom prst="rect">
            <a:avLst/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500" b="1" dirty="0">
                <a:solidFill>
                  <a:schemeClr val="bg1"/>
                </a:solidFill>
                <a:latin typeface="Avenir Next" panose="020B0503020202020204" pitchFamily="34" charset="0"/>
              </a:rPr>
              <a:t>We can solve so many </a:t>
            </a:r>
            <a:br>
              <a:rPr lang="en-US" sz="4500" b="1" dirty="0">
                <a:solidFill>
                  <a:schemeClr val="bg1"/>
                </a:solidFill>
                <a:latin typeface="Avenir Next" panose="020B0503020202020204" pitchFamily="34" charset="0"/>
              </a:rPr>
            </a:br>
            <a:r>
              <a:rPr lang="en-US" sz="4500" b="1" dirty="0">
                <a:solidFill>
                  <a:schemeClr val="bg1"/>
                </a:solidFill>
                <a:latin typeface="Avenir Next" panose="020B0503020202020204" pitchFamily="34" charset="0"/>
              </a:rPr>
              <a:t>more diseases…</a:t>
            </a:r>
          </a:p>
          <a:p>
            <a:pPr algn="ctr"/>
            <a:br>
              <a:rPr lang="en-US" sz="4500" b="1" dirty="0">
                <a:solidFill>
                  <a:schemeClr val="bg1"/>
                </a:solidFill>
                <a:latin typeface="Avenir Next" panose="020B0503020202020204" pitchFamily="34" charset="0"/>
              </a:rPr>
            </a:br>
            <a:br>
              <a:rPr lang="en-US" sz="4500" b="1" dirty="0">
                <a:solidFill>
                  <a:schemeClr val="bg1"/>
                </a:solidFill>
                <a:latin typeface="Avenir Next" panose="020B0503020202020204" pitchFamily="34" charset="0"/>
              </a:rPr>
            </a:br>
            <a:br>
              <a:rPr lang="en-US" sz="4500" b="1" dirty="0">
                <a:solidFill>
                  <a:schemeClr val="bg1"/>
                </a:solidFill>
                <a:latin typeface="Avenir Next" panose="020B0503020202020204" pitchFamily="34" charset="0"/>
              </a:rPr>
            </a:br>
            <a:endParaRPr lang="en-US" sz="4500" b="1" dirty="0">
              <a:solidFill>
                <a:schemeClr val="bg1"/>
              </a:solidFill>
              <a:latin typeface="Avenir Next" panose="020B0503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56102421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2" name="Chart 41">
            <a:extLst>
              <a:ext uri="{FF2B5EF4-FFF2-40B4-BE49-F238E27FC236}">
                <a16:creationId xmlns:a16="http://schemas.microsoft.com/office/drawing/2014/main" id="{8D0AD20C-EEAF-7A47-819E-E7B721490184}"/>
              </a:ext>
            </a:extLst>
          </p:cNvPr>
          <p:cNvGraphicFramePr/>
          <p:nvPr/>
        </p:nvGraphicFramePr>
        <p:xfrm>
          <a:off x="-253277" y="6400230"/>
          <a:ext cx="14277390" cy="9405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52DDFB6-1B9D-8245-AABC-23AE7D6BAB40}"/>
              </a:ext>
            </a:extLst>
          </p:cNvPr>
          <p:cNvGraphicFramePr>
            <a:graphicFrameLocks noGrp="1"/>
          </p:cNvGraphicFramePr>
          <p:nvPr/>
        </p:nvGraphicFramePr>
        <p:xfrm>
          <a:off x="0" y="14133"/>
          <a:ext cx="12192000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12800">
                  <a:extLst>
                    <a:ext uri="{9D8B030D-6E8A-4147-A177-3AD203B41FA5}">
                      <a16:colId xmlns:a16="http://schemas.microsoft.com/office/drawing/2014/main" val="358515824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26668239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16915425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68443820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408866163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594857338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96553038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105273481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9911637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55577098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418989439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0701997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39585014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12802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099202928"/>
                    </a:ext>
                  </a:extLst>
                </a:gridCol>
              </a:tblGrid>
              <a:tr h="204259"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2004</a:t>
                      </a: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2009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2010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2011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2012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2013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2014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566983"/>
                  </a:ext>
                </a:extLst>
              </a:tr>
              <a:tr h="204259"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8425356"/>
                  </a:ext>
                </a:extLst>
              </a:tr>
            </a:tbl>
          </a:graphicData>
        </a:graphic>
      </p:graphicFrame>
      <p:sp>
        <p:nvSpPr>
          <p:cNvPr id="43" name="TextBox 42">
            <a:extLst>
              <a:ext uri="{FF2B5EF4-FFF2-40B4-BE49-F238E27FC236}">
                <a16:creationId xmlns:a16="http://schemas.microsoft.com/office/drawing/2014/main" id="{33DE7CF7-CCBC-5C49-8D7E-EDFFD681D266}"/>
              </a:ext>
            </a:extLst>
          </p:cNvPr>
          <p:cNvSpPr txBox="1"/>
          <p:nvPr/>
        </p:nvSpPr>
        <p:spPr>
          <a:xfrm>
            <a:off x="7925168" y="6703135"/>
            <a:ext cx="12022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5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$19.9B</a:t>
            </a:r>
          </a:p>
        </p:txBody>
      </p:sp>
      <p:graphicFrame>
        <p:nvGraphicFramePr>
          <p:cNvPr id="8" name="Content Placeholder 7">
            <a:extLst>
              <a:ext uri="{FF2B5EF4-FFF2-40B4-BE49-F238E27FC236}">
                <a16:creationId xmlns:a16="http://schemas.microsoft.com/office/drawing/2014/main" id="{53880638-4F37-064D-BF26-12552FF81697}"/>
              </a:ext>
            </a:extLst>
          </p:cNvPr>
          <p:cNvGraphicFramePr>
            <a:graphicFrameLocks noGrp="1"/>
          </p:cNvGraphicFramePr>
          <p:nvPr>
            <p:ph idx="1"/>
          </p:nvPr>
        </p:nvGraphicFramePr>
        <p:xfrm>
          <a:off x="226606" y="562773"/>
          <a:ext cx="11582017" cy="601263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44994">
                  <a:extLst>
                    <a:ext uri="{9D8B030D-6E8A-4147-A177-3AD203B41FA5}">
                      <a16:colId xmlns:a16="http://schemas.microsoft.com/office/drawing/2014/main" val="3594627776"/>
                    </a:ext>
                  </a:extLst>
                </a:gridCol>
                <a:gridCol w="1164432">
                  <a:extLst>
                    <a:ext uri="{9D8B030D-6E8A-4147-A177-3AD203B41FA5}">
                      <a16:colId xmlns:a16="http://schemas.microsoft.com/office/drawing/2014/main" val="2105884214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174158133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2784849810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213092618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886480217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2257765789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3188453590"/>
                    </a:ext>
                  </a:extLst>
                </a:gridCol>
                <a:gridCol w="1324656">
                  <a:extLst>
                    <a:ext uri="{9D8B030D-6E8A-4147-A177-3AD203B41FA5}">
                      <a16:colId xmlns:a16="http://schemas.microsoft.com/office/drawing/2014/main" val="1296771632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991127755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3420827284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2262024719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1230991265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2191761907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2823079002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43304237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3865595786"/>
                    </a:ext>
                  </a:extLst>
                </a:gridCol>
                <a:gridCol w="220776">
                  <a:extLst>
                    <a:ext uri="{9D8B030D-6E8A-4147-A177-3AD203B41FA5}">
                      <a16:colId xmlns:a16="http://schemas.microsoft.com/office/drawing/2014/main" val="2177568620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160017087"/>
                    </a:ext>
                  </a:extLst>
                </a:gridCol>
              </a:tblGrid>
              <a:tr h="256071">
                <a:tc rowSpan="2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Host Target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Genotype 1 restricted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10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Pan-genotype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78017796"/>
                  </a:ext>
                </a:extLst>
              </a:tr>
              <a:tr h="57450">
                <a:tc vMerge="1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3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4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4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44876803"/>
                  </a:ext>
                </a:extLst>
              </a:tr>
              <a:tr h="193788">
                <a:tc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Company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 vMerge="1">
                  <a:txBody>
                    <a:bodyPr/>
                    <a:lstStyle/>
                    <a:p>
                      <a:pPr algn="ctr" rtl="0" fontAlgn="b"/>
                      <a:endParaRPr lang="en-US" sz="8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48947661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7812881"/>
                  </a:ext>
                </a:extLst>
              </a:tr>
              <a:tr h="365760">
                <a:tc rowSpan="4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HOLY GRAIL: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All oral, </a:t>
                      </a:r>
                      <a:b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pan-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geno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Gilead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9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9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9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HARVONI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0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SOVALDI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HARVONI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83446313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AbbVie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VIEKIRA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VIEKIRA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VIEKIRA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8144161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 err="1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Achillion</a:t>
                      </a:r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71900128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Merck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05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OBSOLETE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WITH-</a:t>
                      </a:r>
                      <a:br>
                        <a:rPr lang="en-US" sz="9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9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DRAWN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88980992"/>
                  </a:ext>
                </a:extLst>
              </a:tr>
              <a:tr h="100584">
                <a:tc gridSpan="19">
                  <a:txBody>
                    <a:bodyPr/>
                    <a:lstStyle/>
                    <a:p>
                      <a:endParaRPr lang="en-US" sz="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76557351"/>
                  </a:ext>
                </a:extLst>
              </a:tr>
              <a:tr h="369570"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GOOD 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ENOUGH: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All oral, G1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JNJ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96280259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18660395"/>
                  </a:ext>
                </a:extLst>
              </a:tr>
              <a:tr h="365760">
                <a:tc rowSpan="3">
                  <a:txBody>
                    <a:bodyPr/>
                    <a:lstStyle/>
                    <a:p>
                      <a:r>
                        <a:rPr lang="en-US" sz="10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NOT GOOD ENOUGH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BMS</a:t>
                      </a:r>
                    </a:p>
                  </a:txBody>
                  <a:tcPr marL="28575" marR="28575" marT="19050" marB="19050" anchor="ctr"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br>
                        <a:rPr lang="en-US" sz="105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700" i="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interferon lambda</a:t>
                      </a:r>
                      <a:endParaRPr lang="en-US" sz="7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endParaRPr lang="en-US" sz="8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59514933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rtl="0" fontAlgn="b"/>
                      <a:endParaRPr lang="en-US" sz="600" b="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Novartis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●/●●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69173568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Roche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4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700" i="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OBSO-LETE</a:t>
                      </a:r>
                      <a:endParaRPr lang="en-US" sz="700" dirty="0">
                        <a:solidFill>
                          <a:schemeClr val="bg1">
                            <a:lumMod val="8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50462376"/>
                  </a:ext>
                </a:extLst>
              </a:tr>
              <a:tr h="118872">
                <a:tc gridSpan="19">
                  <a:txBody>
                    <a:bodyPr/>
                    <a:lstStyle/>
                    <a:p>
                      <a:endParaRPr lang="en-US" sz="2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2700" cmpd="sng">
                      <a:noFill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l" rtl="0" fontAlgn="b"/>
                      <a:endParaRPr lang="en-US" sz="2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2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23012224"/>
                  </a:ext>
                </a:extLst>
              </a:tr>
              <a:tr h="365760">
                <a:tc rowSpan="4">
                  <a:txBody>
                    <a:bodyPr/>
                    <a:lstStyle/>
                    <a:p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GIVEN UP</a:t>
                      </a:r>
                    </a:p>
                  </a:txBody>
                  <a:tcPr marL="45720" marR="4572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GSK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67374145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Vertex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WITHDRAWN</a:t>
                      </a:r>
                      <a:br>
                        <a:rPr lang="en-US" sz="11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toxic + </a:t>
                      </a: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weak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3987547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0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BI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4362551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0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Pfizer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59779669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84267418"/>
                  </a:ext>
                </a:extLst>
              </a:tr>
              <a:tr h="182880">
                <a:tc rowSpan="2" gridSpan="2">
                  <a:txBody>
                    <a:bodyPr/>
                    <a:lstStyle/>
                    <a:p>
                      <a:pPr rtl="0" fontAlgn="b"/>
                      <a:r>
                        <a:rPr lang="en-US" sz="1100" b="1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M&amp;A TARGETS</a:t>
                      </a:r>
                      <a:endParaRPr lang="en-US" sz="11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REGULUS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4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PRESIDIO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76064724"/>
                  </a:ext>
                </a:extLst>
              </a:tr>
              <a:tr h="182880"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PRESIDIO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07608829"/>
                  </a:ext>
                </a:extLst>
              </a:tr>
            </a:tbl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6B0D87AC-4830-FE48-B86F-D06E8FAF2BD2}"/>
              </a:ext>
            </a:extLst>
          </p:cNvPr>
          <p:cNvSpPr txBox="1"/>
          <p:nvPr/>
        </p:nvSpPr>
        <p:spPr>
          <a:xfrm>
            <a:off x="152402" y="6718129"/>
            <a:ext cx="184008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TOTAL M&amp;A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C92FB1F6-7F2D-2743-8810-D98C0C88E2CE}"/>
              </a:ext>
            </a:extLst>
          </p:cNvPr>
          <p:cNvSpPr/>
          <p:nvPr/>
        </p:nvSpPr>
        <p:spPr>
          <a:xfrm>
            <a:off x="-9004" y="10319"/>
            <a:ext cx="12201004" cy="7086600"/>
          </a:xfrm>
          <a:prstGeom prst="rect">
            <a:avLst/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500" b="1" dirty="0">
                <a:solidFill>
                  <a:schemeClr val="bg1"/>
                </a:solidFill>
                <a:latin typeface="Avenir Next" panose="020B0503020202020204" pitchFamily="34" charset="0"/>
              </a:rPr>
              <a:t>We can solve so many </a:t>
            </a:r>
            <a:br>
              <a:rPr lang="en-US" sz="4500" b="1" dirty="0">
                <a:solidFill>
                  <a:schemeClr val="bg1"/>
                </a:solidFill>
                <a:latin typeface="Avenir Next" panose="020B0503020202020204" pitchFamily="34" charset="0"/>
              </a:rPr>
            </a:br>
            <a:r>
              <a:rPr lang="en-US" sz="4500" b="1" dirty="0">
                <a:solidFill>
                  <a:schemeClr val="bg1"/>
                </a:solidFill>
                <a:latin typeface="Avenir Next" panose="020B0503020202020204" pitchFamily="34" charset="0"/>
              </a:rPr>
              <a:t>more diseases…</a:t>
            </a:r>
          </a:p>
          <a:p>
            <a:pPr algn="ctr"/>
            <a:br>
              <a:rPr lang="en-US" sz="4500" b="1" dirty="0">
                <a:solidFill>
                  <a:schemeClr val="bg1"/>
                </a:solidFill>
                <a:latin typeface="Avenir Next" panose="020B0503020202020204" pitchFamily="34" charset="0"/>
              </a:rPr>
            </a:br>
            <a:endParaRPr lang="en-US" sz="4500" b="1" dirty="0">
              <a:solidFill>
                <a:schemeClr val="bg1"/>
              </a:solidFill>
              <a:latin typeface="Avenir Next" panose="020B0503020202020204" pitchFamily="34" charset="0"/>
            </a:endParaRPr>
          </a:p>
          <a:p>
            <a:pPr algn="ctr"/>
            <a:r>
              <a:rPr lang="en-US" sz="4500" b="1" dirty="0">
                <a:solidFill>
                  <a:schemeClr val="bg1"/>
                </a:solidFill>
                <a:latin typeface="Avenir Next" panose="020B0503020202020204" pitchFamily="34" charset="0"/>
              </a:rPr>
              <a:t>As long as we </a:t>
            </a:r>
            <a:br>
              <a:rPr lang="en-US" sz="4500" b="1" dirty="0">
                <a:solidFill>
                  <a:schemeClr val="bg1"/>
                </a:solidFill>
                <a:latin typeface="Avenir Next" panose="020B0503020202020204" pitchFamily="34" charset="0"/>
              </a:rPr>
            </a:br>
            <a:r>
              <a:rPr lang="en-US" sz="4500" b="1" dirty="0">
                <a:solidFill>
                  <a:schemeClr val="bg1"/>
                </a:solidFill>
                <a:latin typeface="Avenir Next" panose="020B0503020202020204" pitchFamily="34" charset="0"/>
              </a:rPr>
              <a:t>preserve the incentives.</a:t>
            </a:r>
          </a:p>
        </p:txBody>
      </p:sp>
    </p:spTree>
    <p:extLst>
      <p:ext uri="{BB962C8B-B14F-4D97-AF65-F5344CB8AC3E}">
        <p14:creationId xmlns:p14="http://schemas.microsoft.com/office/powerpoint/2010/main" val="331714975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3" name="Chart 32">
            <a:extLst>
              <a:ext uri="{FF2B5EF4-FFF2-40B4-BE49-F238E27FC236}">
                <a16:creationId xmlns:a16="http://schemas.microsoft.com/office/drawing/2014/main" id="{3B029C34-5403-9441-9B50-3BF42DEC50DD}"/>
              </a:ext>
            </a:extLst>
          </p:cNvPr>
          <p:cNvGraphicFramePr/>
          <p:nvPr/>
        </p:nvGraphicFramePr>
        <p:xfrm>
          <a:off x="-253277" y="6400230"/>
          <a:ext cx="14277390" cy="9405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4" name="TextBox 33">
            <a:extLst>
              <a:ext uri="{FF2B5EF4-FFF2-40B4-BE49-F238E27FC236}">
                <a16:creationId xmlns:a16="http://schemas.microsoft.com/office/drawing/2014/main" id="{C4CC327F-8B2B-D848-ACE3-F35EA6578C4B}"/>
              </a:ext>
            </a:extLst>
          </p:cNvPr>
          <p:cNvSpPr txBox="1"/>
          <p:nvPr/>
        </p:nvSpPr>
        <p:spPr>
          <a:xfrm>
            <a:off x="635171" y="6685827"/>
            <a:ext cx="12022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5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$1.47B</a:t>
            </a:r>
          </a:p>
        </p:txBody>
      </p:sp>
      <p:graphicFrame>
        <p:nvGraphicFramePr>
          <p:cNvPr id="8" name="Content Placeholder 7">
            <a:extLst>
              <a:ext uri="{FF2B5EF4-FFF2-40B4-BE49-F238E27FC236}">
                <a16:creationId xmlns:a16="http://schemas.microsoft.com/office/drawing/2014/main" id="{53880638-4F37-064D-BF26-12552FF81697}"/>
              </a:ext>
            </a:extLst>
          </p:cNvPr>
          <p:cNvGraphicFramePr>
            <a:graphicFrameLocks noGrp="1"/>
          </p:cNvGraphicFramePr>
          <p:nvPr>
            <p:ph idx="1"/>
          </p:nvPr>
        </p:nvGraphicFramePr>
        <p:xfrm>
          <a:off x="226606" y="562773"/>
          <a:ext cx="11582015" cy="5688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44994">
                  <a:extLst>
                    <a:ext uri="{9D8B030D-6E8A-4147-A177-3AD203B41FA5}">
                      <a16:colId xmlns:a16="http://schemas.microsoft.com/office/drawing/2014/main" val="3594627776"/>
                    </a:ext>
                  </a:extLst>
                </a:gridCol>
                <a:gridCol w="1164432">
                  <a:extLst>
                    <a:ext uri="{9D8B030D-6E8A-4147-A177-3AD203B41FA5}">
                      <a16:colId xmlns:a16="http://schemas.microsoft.com/office/drawing/2014/main" val="2105884214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174158133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2784849810"/>
                    </a:ext>
                  </a:extLst>
                </a:gridCol>
                <a:gridCol w="441552">
                  <a:extLst>
                    <a:ext uri="{9D8B030D-6E8A-4147-A177-3AD203B41FA5}">
                      <a16:colId xmlns:a16="http://schemas.microsoft.com/office/drawing/2014/main" val="1213092618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886480217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2257765789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3188453590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296771632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853219644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1991127755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2262024719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43304237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146743801"/>
                    </a:ext>
                  </a:extLst>
                </a:gridCol>
              </a:tblGrid>
              <a:tr h="256071">
                <a:tc rowSpan="2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Host Target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Genotype 1 restricted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Pan-genotype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78017796"/>
                  </a:ext>
                </a:extLst>
              </a:tr>
              <a:tr h="57450">
                <a:tc vMerge="1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3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44876803"/>
                  </a:ext>
                </a:extLst>
              </a:tr>
              <a:tr h="193788">
                <a:tc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Company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 vMerge="1">
                  <a:txBody>
                    <a:bodyPr/>
                    <a:lstStyle/>
                    <a:p>
                      <a:pPr algn="ctr" rtl="0" fontAlgn="b"/>
                      <a:endParaRPr lang="en-US" sz="8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48947661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7812881"/>
                  </a:ext>
                </a:extLst>
              </a:tr>
              <a:tr h="369570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HOLY GRAIL: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All oral, </a:t>
                      </a:r>
                      <a:b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pan-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geno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Gilead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700" b="0" i="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TRL7</a:t>
                      </a: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3446313"/>
                  </a:ext>
                </a:extLst>
              </a:tr>
              <a:tr h="36957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BMS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br>
                        <a:rPr lang="en-US" sz="12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i="0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interferon lambda</a:t>
                      </a:r>
                      <a:endParaRPr lang="en-US" sz="8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70782207"/>
                  </a:ext>
                </a:extLst>
              </a:tr>
              <a:tr h="36957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 err="1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Achillion</a:t>
                      </a:r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0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92450129"/>
                  </a:ext>
                </a:extLst>
              </a:tr>
              <a:tr h="100584">
                <a:tc gridSpan="14">
                  <a:txBody>
                    <a:bodyPr/>
                    <a:lstStyle/>
                    <a:p>
                      <a:endParaRPr lang="en-US" sz="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76557351"/>
                  </a:ext>
                </a:extLst>
              </a:tr>
              <a:tr h="36957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GOOD 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ENOUGH: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All oral, G1</a:t>
                      </a:r>
                    </a:p>
                  </a:txBody>
                  <a:tcPr marL="45720" marR="4572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AbbVie</a:t>
                      </a:r>
                    </a:p>
                  </a:txBody>
                  <a:tcPr marL="28575" marR="28575" marT="19050" marB="19050" anchor="ctr"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40825305"/>
                  </a:ext>
                </a:extLst>
              </a:tr>
              <a:tr h="369570">
                <a:tc vMerge="1">
                  <a:txBody>
                    <a:bodyPr/>
                    <a:lstStyle/>
                    <a:p>
                      <a:pPr rtl="0" fontAlgn="b"/>
                      <a:endParaRPr lang="en-US" sz="600" b="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Merck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Futura Medium" panose="020B0602020204020303" pitchFamily="34" charset="-79"/>
                          <a:ea typeface="+mn-ea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kumimoji="0" lang="en-US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</a:br>
                      <a:r>
                        <a:rPr kumimoji="0" 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interferon ɑ2b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28190249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18660395"/>
                  </a:ext>
                </a:extLst>
              </a:tr>
              <a:tr h="365760">
                <a:tc rowSpan="7">
                  <a:txBody>
                    <a:bodyPr/>
                    <a:lstStyle/>
                    <a:p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NOT GOOD ENOUGH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Vertex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toxic and weak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5921045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06415587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GSK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62107206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Roche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8419347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6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Pfizer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DISCONTINUED</a:t>
                      </a:r>
                      <a:endParaRPr lang="en-US" sz="1000" b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800" b="0" dirty="0">
                        <a:solidFill>
                          <a:schemeClr val="bg1"/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7725144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JNJ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i="1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accent4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</a:t>
                      </a: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11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66152390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rtl="0" fontAlgn="b"/>
                      <a:endParaRPr lang="en-US" sz="600" b="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Novartis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HOLD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●●●</a:t>
                      </a: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69173568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84267418"/>
                  </a:ext>
                </a:extLst>
              </a:tr>
              <a:tr h="365760">
                <a:tc gridSpan="2">
                  <a:txBody>
                    <a:bodyPr/>
                    <a:lstStyle/>
                    <a:p>
                      <a:pPr rtl="0" fontAlgn="b"/>
                      <a:r>
                        <a:rPr lang="en-US" sz="1100" b="1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M&amp;A TARGETS</a:t>
                      </a:r>
                      <a:endParaRPr lang="en-US" sz="11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1">
                          <a:solidFill>
                            <a:schemeClr val="accent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◎</a:t>
                      </a:r>
                      <a:endParaRPr lang="en-US" sz="80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ctr" rtl="0" fontAlgn="b"/>
                      <a:r>
                        <a:rPr lang="en-US" sz="8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ENANTA</a:t>
                      </a:r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89597790"/>
                  </a:ext>
                </a:extLst>
              </a:tr>
            </a:tbl>
          </a:graphicData>
        </a:graphic>
      </p:graphicFrame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52DDFB6-1B9D-8245-AABC-23AE7D6BAB4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38647491"/>
              </p:ext>
            </p:extLst>
          </p:nvPr>
        </p:nvGraphicFramePr>
        <p:xfrm>
          <a:off x="0" y="14133"/>
          <a:ext cx="12192000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12800">
                  <a:extLst>
                    <a:ext uri="{9D8B030D-6E8A-4147-A177-3AD203B41FA5}">
                      <a16:colId xmlns:a16="http://schemas.microsoft.com/office/drawing/2014/main" val="358515824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26668239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16915425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68443820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408866163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594857338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96553038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105273481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9911637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55577098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418989439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0701997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39585014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12802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099202928"/>
                    </a:ext>
                  </a:extLst>
                </a:gridCol>
              </a:tblGrid>
              <a:tr h="204259"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2004</a:t>
                      </a: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2009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2010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2011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2012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2013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2014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566983"/>
                  </a:ext>
                </a:extLst>
              </a:tr>
              <a:tr h="204259"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8425356"/>
                  </a:ext>
                </a:extLst>
              </a:tr>
            </a:tbl>
          </a:graphicData>
        </a:graphic>
      </p:graphicFrame>
      <p:graphicFrame>
        <p:nvGraphicFramePr>
          <p:cNvPr id="42" name="Chart 41">
            <a:extLst>
              <a:ext uri="{FF2B5EF4-FFF2-40B4-BE49-F238E27FC236}">
                <a16:creationId xmlns:a16="http://schemas.microsoft.com/office/drawing/2014/main" id="{8D0AD20C-EEAF-7A47-819E-E7B721490184}"/>
              </a:ext>
            </a:extLst>
          </p:cNvPr>
          <p:cNvGraphicFramePr/>
          <p:nvPr/>
        </p:nvGraphicFramePr>
        <p:xfrm>
          <a:off x="-253277" y="6400230"/>
          <a:ext cx="14277390" cy="9405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43" name="TextBox 42">
            <a:extLst>
              <a:ext uri="{FF2B5EF4-FFF2-40B4-BE49-F238E27FC236}">
                <a16:creationId xmlns:a16="http://schemas.microsoft.com/office/drawing/2014/main" id="{33DE7CF7-CCBC-5C49-8D7E-EDFFD681D266}"/>
              </a:ext>
            </a:extLst>
          </p:cNvPr>
          <p:cNvSpPr txBox="1"/>
          <p:nvPr/>
        </p:nvSpPr>
        <p:spPr>
          <a:xfrm>
            <a:off x="5778315" y="6685827"/>
            <a:ext cx="12022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5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$12.47B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A15163BA-752B-224E-8ED6-D631BB14553F}"/>
              </a:ext>
            </a:extLst>
          </p:cNvPr>
          <p:cNvGrpSpPr/>
          <p:nvPr/>
        </p:nvGrpSpPr>
        <p:grpSpPr>
          <a:xfrm>
            <a:off x="8742951" y="5410025"/>
            <a:ext cx="3279913" cy="1082488"/>
            <a:chOff x="4801982" y="10070330"/>
            <a:chExt cx="3279913" cy="1082488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394F0676-7615-A14C-B520-5C7B4C4F6338}"/>
                </a:ext>
              </a:extLst>
            </p:cNvPr>
            <p:cNvGrpSpPr/>
            <p:nvPr/>
          </p:nvGrpSpPr>
          <p:grpSpPr>
            <a:xfrm>
              <a:off x="4801982" y="10070330"/>
              <a:ext cx="3279913" cy="572655"/>
              <a:chOff x="10099214" y="10055660"/>
              <a:chExt cx="3279913" cy="572655"/>
            </a:xfrm>
          </p:grpSpPr>
          <p:sp>
            <p:nvSpPr>
              <p:cNvPr id="14" name="Rectangle 13">
                <a:extLst>
                  <a:ext uri="{FF2B5EF4-FFF2-40B4-BE49-F238E27FC236}">
                    <a16:creationId xmlns:a16="http://schemas.microsoft.com/office/drawing/2014/main" id="{1CF8F2C2-AB32-DE43-B3F7-959DD4D6D99F}"/>
                  </a:ext>
                </a:extLst>
              </p:cNvPr>
              <p:cNvSpPr/>
              <p:nvPr/>
            </p:nvSpPr>
            <p:spPr>
              <a:xfrm>
                <a:off x="10493942" y="10055660"/>
                <a:ext cx="1325676" cy="353043"/>
              </a:xfrm>
              <a:prstGeom prst="rect">
                <a:avLst/>
              </a:prstGeom>
              <a:solidFill>
                <a:schemeClr val="accent5">
                  <a:lumMod val="40000"/>
                  <a:lumOff val="60000"/>
                  <a:alpha val="20000"/>
                </a:schemeClr>
              </a:solidFill>
              <a:ln w="57150">
                <a:solidFill>
                  <a:schemeClr val="accent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 b="1" dirty="0">
                  <a:solidFill>
                    <a:schemeClr val="accent5"/>
                  </a:solidFill>
                  <a:latin typeface="Futura Medium" panose="020B0602020204020303" pitchFamily="34" charset="-79"/>
                  <a:cs typeface="Futura Medium" panose="020B0602020204020303" pitchFamily="34" charset="-79"/>
                </a:endParaRPr>
              </a:p>
            </p:txBody>
          </p:sp>
          <p:sp>
            <p:nvSpPr>
              <p:cNvPr id="15" name="Arc 14">
                <a:extLst>
                  <a:ext uri="{FF2B5EF4-FFF2-40B4-BE49-F238E27FC236}">
                    <a16:creationId xmlns:a16="http://schemas.microsoft.com/office/drawing/2014/main" id="{5B15B465-FE60-1E48-B041-D5025CF2B595}"/>
                  </a:ext>
                </a:extLst>
              </p:cNvPr>
              <p:cNvSpPr/>
              <p:nvPr/>
            </p:nvSpPr>
            <p:spPr>
              <a:xfrm rot="10800000" flipH="1" flipV="1">
                <a:off x="10099214" y="10208924"/>
                <a:ext cx="3279913" cy="419391"/>
              </a:xfrm>
              <a:prstGeom prst="arc">
                <a:avLst>
                  <a:gd name="adj1" fmla="val 17189991"/>
                  <a:gd name="adj2" fmla="val 5400483"/>
                </a:avLst>
              </a:prstGeom>
              <a:ln w="57150">
                <a:solidFill>
                  <a:schemeClr val="accent5"/>
                </a:solidFill>
                <a:headEnd type="none" w="med" len="med"/>
                <a:tailEnd type="arrow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E49D8E52-C2BE-1D40-9002-4FEB898A9C88}"/>
                </a:ext>
              </a:extLst>
            </p:cNvPr>
            <p:cNvGrpSpPr/>
            <p:nvPr/>
          </p:nvGrpSpPr>
          <p:grpSpPr>
            <a:xfrm>
              <a:off x="5196710" y="10536613"/>
              <a:ext cx="1325676" cy="616205"/>
              <a:chOff x="10493942" y="9082546"/>
              <a:chExt cx="1325676" cy="616205"/>
            </a:xfrm>
          </p:grpSpPr>
          <p:sp>
            <p:nvSpPr>
              <p:cNvPr id="12" name="Rectangle 11">
                <a:extLst>
                  <a:ext uri="{FF2B5EF4-FFF2-40B4-BE49-F238E27FC236}">
                    <a16:creationId xmlns:a16="http://schemas.microsoft.com/office/drawing/2014/main" id="{EA295E40-79B6-6F4A-B48C-5CD8FC09B0C2}"/>
                  </a:ext>
                </a:extLst>
              </p:cNvPr>
              <p:cNvSpPr/>
              <p:nvPr/>
            </p:nvSpPr>
            <p:spPr>
              <a:xfrm>
                <a:off x="10493942" y="9082546"/>
                <a:ext cx="1325676" cy="357266"/>
              </a:xfrm>
              <a:prstGeom prst="rect">
                <a:avLst/>
              </a:prstGeom>
              <a:solidFill>
                <a:schemeClr val="bg1">
                  <a:lumMod val="50000"/>
                  <a:alpha val="20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 b="1" dirty="0">
                  <a:solidFill>
                    <a:schemeClr val="accent5"/>
                  </a:solidFill>
                  <a:latin typeface="Futura Medium" panose="020B0602020204020303" pitchFamily="34" charset="-79"/>
                  <a:cs typeface="Futura Medium" panose="020B0602020204020303" pitchFamily="34" charset="-79"/>
                </a:endParaRPr>
              </a:p>
            </p:txBody>
          </p:sp>
          <p:sp>
            <p:nvSpPr>
              <p:cNvPr id="13" name="Rectangle 12">
                <a:extLst>
                  <a:ext uri="{FF2B5EF4-FFF2-40B4-BE49-F238E27FC236}">
                    <a16:creationId xmlns:a16="http://schemas.microsoft.com/office/drawing/2014/main" id="{F3D6EA7C-5C3D-184C-A926-3B5C733C2352}"/>
                  </a:ext>
                </a:extLst>
              </p:cNvPr>
              <p:cNvSpPr/>
              <p:nvPr/>
            </p:nvSpPr>
            <p:spPr>
              <a:xfrm>
                <a:off x="10493942" y="9442155"/>
                <a:ext cx="1325676" cy="256596"/>
              </a:xfrm>
              <a:prstGeom prst="rect">
                <a:avLst/>
              </a:prstGeom>
              <a:solidFill>
                <a:schemeClr val="accent5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400" b="1" dirty="0">
                    <a:solidFill>
                      <a:schemeClr val="bg1"/>
                    </a:solidFill>
                    <a:latin typeface="Futura Medium" panose="020B0602020204020303" pitchFamily="34" charset="-79"/>
                    <a:cs typeface="Futura Medium" panose="020B0602020204020303" pitchFamily="34" charset="-79"/>
                  </a:rPr>
                  <a:t>$34M</a:t>
                </a:r>
              </a:p>
            </p:txBody>
          </p:sp>
        </p:grp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C8E48DE2-1D42-A243-84B8-C933B34C9C7A}"/>
              </a:ext>
            </a:extLst>
          </p:cNvPr>
          <p:cNvGrpSpPr/>
          <p:nvPr/>
        </p:nvGrpSpPr>
        <p:grpSpPr>
          <a:xfrm>
            <a:off x="5182678" y="3948769"/>
            <a:ext cx="2115589" cy="1461256"/>
            <a:chOff x="5196710" y="8609075"/>
            <a:chExt cx="2115589" cy="1461256"/>
          </a:xfrm>
        </p:grpSpPr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B743E1A1-FFFF-EF42-9624-52F7A25D578C}"/>
                </a:ext>
              </a:extLst>
            </p:cNvPr>
            <p:cNvGrpSpPr/>
            <p:nvPr/>
          </p:nvGrpSpPr>
          <p:grpSpPr>
            <a:xfrm>
              <a:off x="5196710" y="8797540"/>
              <a:ext cx="2115589" cy="1272791"/>
              <a:chOff x="10493942" y="8782870"/>
              <a:chExt cx="2115589" cy="1272791"/>
            </a:xfrm>
          </p:grpSpPr>
          <p:sp>
            <p:nvSpPr>
              <p:cNvPr id="26" name="Rectangle 25">
                <a:extLst>
                  <a:ext uri="{FF2B5EF4-FFF2-40B4-BE49-F238E27FC236}">
                    <a16:creationId xmlns:a16="http://schemas.microsoft.com/office/drawing/2014/main" id="{BE77A106-E872-FD47-B456-89C2A5AF7E66}"/>
                  </a:ext>
                </a:extLst>
              </p:cNvPr>
              <p:cNvSpPr/>
              <p:nvPr/>
            </p:nvSpPr>
            <p:spPr>
              <a:xfrm>
                <a:off x="10493942" y="9704430"/>
                <a:ext cx="1325676" cy="351231"/>
              </a:xfrm>
              <a:prstGeom prst="rect">
                <a:avLst/>
              </a:prstGeom>
              <a:solidFill>
                <a:schemeClr val="accent5">
                  <a:lumMod val="40000"/>
                  <a:lumOff val="60000"/>
                  <a:alpha val="20000"/>
                </a:schemeClr>
              </a:solidFill>
              <a:ln w="57150">
                <a:solidFill>
                  <a:schemeClr val="accent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 b="1" dirty="0">
                  <a:solidFill>
                    <a:schemeClr val="accent5"/>
                  </a:solidFill>
                  <a:latin typeface="Futura Medium" panose="020B0602020204020303" pitchFamily="34" charset="-79"/>
                  <a:cs typeface="Futura Medium" panose="020B0602020204020303" pitchFamily="34" charset="-79"/>
                </a:endParaRPr>
              </a:p>
            </p:txBody>
          </p:sp>
          <p:sp>
            <p:nvSpPr>
              <p:cNvPr id="27" name="Arc 26">
                <a:extLst>
                  <a:ext uri="{FF2B5EF4-FFF2-40B4-BE49-F238E27FC236}">
                    <a16:creationId xmlns:a16="http://schemas.microsoft.com/office/drawing/2014/main" id="{3CE39EC3-25B2-5548-A45D-BDEE81079F97}"/>
                  </a:ext>
                </a:extLst>
              </p:cNvPr>
              <p:cNvSpPr/>
              <p:nvPr/>
            </p:nvSpPr>
            <p:spPr>
              <a:xfrm rot="10800000" flipH="1">
                <a:off x="11089579" y="8782870"/>
                <a:ext cx="1519952" cy="1127248"/>
              </a:xfrm>
              <a:prstGeom prst="arc">
                <a:avLst>
                  <a:gd name="adj1" fmla="val 16154862"/>
                  <a:gd name="adj2" fmla="val 5400483"/>
                </a:avLst>
              </a:prstGeom>
              <a:ln w="57150">
                <a:solidFill>
                  <a:schemeClr val="accent5"/>
                </a:solidFill>
                <a:headEnd type="none" w="med" len="med"/>
                <a:tailEnd type="arrow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7326CDD5-3354-A843-8D69-A7765A869F43}"/>
                </a:ext>
              </a:extLst>
            </p:cNvPr>
            <p:cNvSpPr/>
            <p:nvPr/>
          </p:nvSpPr>
          <p:spPr>
            <a:xfrm>
              <a:off x="5207844" y="8609075"/>
              <a:ext cx="1325676" cy="357266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 b="1" dirty="0">
                <a:solidFill>
                  <a:schemeClr val="accent5"/>
                </a:solidFill>
                <a:latin typeface="Futura Medium" panose="020B0602020204020303" pitchFamily="34" charset="-79"/>
                <a:cs typeface="Futura Medium" panose="020B0602020204020303" pitchFamily="34" charset="-79"/>
              </a:endParaRPr>
            </a:p>
          </p:txBody>
        </p:sp>
      </p:grpSp>
      <p:graphicFrame>
        <p:nvGraphicFramePr>
          <p:cNvPr id="28" name="Chart 27">
            <a:extLst>
              <a:ext uri="{FF2B5EF4-FFF2-40B4-BE49-F238E27FC236}">
                <a16:creationId xmlns:a16="http://schemas.microsoft.com/office/drawing/2014/main" id="{2DF766CF-1BA1-E442-A5BC-17056F900E17}"/>
              </a:ext>
            </a:extLst>
          </p:cNvPr>
          <p:cNvGraphicFramePr/>
          <p:nvPr/>
        </p:nvGraphicFramePr>
        <p:xfrm>
          <a:off x="-253278" y="6400230"/>
          <a:ext cx="14705878" cy="9405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9" name="TextBox 28">
            <a:extLst>
              <a:ext uri="{FF2B5EF4-FFF2-40B4-BE49-F238E27FC236}">
                <a16:creationId xmlns:a16="http://schemas.microsoft.com/office/drawing/2014/main" id="{A7D40ABA-6E51-4A4F-BEEE-B84D88FB72AF}"/>
              </a:ext>
            </a:extLst>
          </p:cNvPr>
          <p:cNvSpPr txBox="1"/>
          <p:nvPr/>
        </p:nvSpPr>
        <p:spPr>
          <a:xfrm>
            <a:off x="6096000" y="6703135"/>
            <a:ext cx="12022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5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$15B</a:t>
            </a: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75F3161F-C62B-3346-9B2D-AE1B6EF87289}"/>
              </a:ext>
            </a:extLst>
          </p:cNvPr>
          <p:cNvSpPr/>
          <p:nvPr/>
        </p:nvSpPr>
        <p:spPr>
          <a:xfrm>
            <a:off x="1359685" y="3959869"/>
            <a:ext cx="10448936" cy="351232"/>
          </a:xfrm>
          <a:prstGeom prst="rect">
            <a:avLst/>
          </a:prstGeom>
          <a:solidFill>
            <a:schemeClr val="accent3">
              <a:lumMod val="60000"/>
              <a:lumOff val="40000"/>
              <a:alpha val="20000"/>
            </a:schemeClr>
          </a:solidFill>
          <a:ln w="571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b="1" dirty="0">
              <a:solidFill>
                <a:schemeClr val="accent5"/>
              </a:solidFill>
              <a:latin typeface="Futura Medium" panose="020B0602020204020303" pitchFamily="34" charset="-79"/>
              <a:cs typeface="Futura Medium" panose="020B0602020204020303" pitchFamily="34" charset="-79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1558850D-8B02-3149-A87B-680AB399DE1F}"/>
              </a:ext>
            </a:extLst>
          </p:cNvPr>
          <p:cNvSpPr txBox="1"/>
          <p:nvPr/>
        </p:nvSpPr>
        <p:spPr>
          <a:xfrm>
            <a:off x="152402" y="6718129"/>
            <a:ext cx="184008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TOTAL M&amp;A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1442404D-3783-264A-9255-2E118A96F0A4}"/>
              </a:ext>
            </a:extLst>
          </p:cNvPr>
          <p:cNvSpPr/>
          <p:nvPr/>
        </p:nvSpPr>
        <p:spPr>
          <a:xfrm>
            <a:off x="0" y="14133"/>
            <a:ext cx="12192000" cy="7086600"/>
          </a:xfrm>
          <a:prstGeom prst="rect">
            <a:avLst/>
          </a:prstGeom>
          <a:solidFill>
            <a:schemeClr val="accent1">
              <a:alpha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br>
              <a:rPr lang="en-US" sz="2400" b="1" dirty="0">
                <a:latin typeface="Avenir Next" panose="020B0503020202020204" pitchFamily="34" charset="0"/>
              </a:rPr>
            </a:br>
            <a:endParaRPr lang="en-US" sz="2400" b="1" dirty="0">
              <a:latin typeface="Avenir Next" panose="020B0503020202020204" pitchFamily="34" charset="0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65C14AB0-91E7-794B-B35E-DB275202E0E3}"/>
              </a:ext>
            </a:extLst>
          </p:cNvPr>
          <p:cNvSpPr/>
          <p:nvPr/>
        </p:nvSpPr>
        <p:spPr>
          <a:xfrm>
            <a:off x="2822737" y="1276194"/>
            <a:ext cx="6768785" cy="1015663"/>
          </a:xfrm>
          <a:prstGeom prst="rect">
            <a:avLst/>
          </a:prstGeom>
          <a:solidFill>
            <a:schemeClr val="accent1">
              <a:alpha val="75000"/>
            </a:schemeClr>
          </a:solidFill>
        </p:spPr>
        <p:txBody>
          <a:bodyPr wrap="square">
            <a:spAutoFit/>
          </a:bodyPr>
          <a:lstStyle/>
          <a:p>
            <a:pPr algn="ctr"/>
            <a:br>
              <a:rPr lang="en-US" sz="3000" b="1" dirty="0">
                <a:solidFill>
                  <a:schemeClr val="bg1"/>
                </a:solidFill>
                <a:latin typeface="Avenir Next" panose="020B0503020202020204" pitchFamily="34" charset="0"/>
              </a:rPr>
            </a:br>
            <a:r>
              <a:rPr lang="en-US" sz="3000" b="1" dirty="0">
                <a:solidFill>
                  <a:schemeClr val="bg1"/>
                </a:solidFill>
                <a:latin typeface="Avenir Next" panose="020B0503020202020204" pitchFamily="34" charset="0"/>
              </a:rPr>
              <a:t>With each passing year,</a:t>
            </a: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687129EA-FFCF-024B-B6E2-D4E46D85ED5F}"/>
              </a:ext>
            </a:extLst>
          </p:cNvPr>
          <p:cNvSpPr/>
          <p:nvPr/>
        </p:nvSpPr>
        <p:spPr>
          <a:xfrm>
            <a:off x="2822737" y="2248306"/>
            <a:ext cx="6768785" cy="555709"/>
          </a:xfrm>
          <a:prstGeom prst="rect">
            <a:avLst/>
          </a:prstGeom>
          <a:solidFill>
            <a:schemeClr val="accent1">
              <a:alpha val="75000"/>
            </a:schemeClr>
          </a:solidFill>
        </p:spPr>
        <p:txBody>
          <a:bodyPr wrap="square">
            <a:spAutoFit/>
          </a:bodyPr>
          <a:lstStyle/>
          <a:p>
            <a:pPr algn="ctr"/>
            <a:r>
              <a:rPr lang="en-US" sz="3000" b="1" dirty="0">
                <a:solidFill>
                  <a:schemeClr val="bg1"/>
                </a:solidFill>
                <a:latin typeface="Avenir Next" panose="020B0503020202020204" pitchFamily="34" charset="0"/>
              </a:rPr>
              <a:t>you will see which companies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ADC92057-F4CD-D642-8E36-49F90B8A31E6}"/>
              </a:ext>
            </a:extLst>
          </p:cNvPr>
          <p:cNvGrpSpPr/>
          <p:nvPr/>
        </p:nvGrpSpPr>
        <p:grpSpPr>
          <a:xfrm>
            <a:off x="8136578" y="21950"/>
            <a:ext cx="1616336" cy="1951068"/>
            <a:chOff x="8129830" y="14133"/>
            <a:chExt cx="1616336" cy="1951068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95BEEC55-C350-9949-BED5-706B92763BEC}"/>
                </a:ext>
              </a:extLst>
            </p:cNvPr>
            <p:cNvSpPr/>
            <p:nvPr/>
          </p:nvSpPr>
          <p:spPr>
            <a:xfrm>
              <a:off x="8129830" y="14133"/>
              <a:ext cx="1616336" cy="501811"/>
            </a:xfrm>
            <a:prstGeom prst="rect">
              <a:avLst/>
            </a:prstGeom>
            <a:noFill/>
            <a:ln w="7620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1" name="Elbow Connector 30">
              <a:extLst>
                <a:ext uri="{FF2B5EF4-FFF2-40B4-BE49-F238E27FC236}">
                  <a16:creationId xmlns:a16="http://schemas.microsoft.com/office/drawing/2014/main" id="{C6E621DF-BD94-BC46-A8AF-F97A706D8D10}"/>
                </a:ext>
              </a:extLst>
            </p:cNvPr>
            <p:cNvCxnSpPr>
              <a:cxnSpLocks/>
              <a:endCxn id="4" idx="2"/>
            </p:cNvCxnSpPr>
            <p:nvPr/>
          </p:nvCxnSpPr>
          <p:spPr>
            <a:xfrm rot="5400000" flipH="1" flipV="1">
              <a:off x="8019114" y="1046317"/>
              <a:ext cx="1449257" cy="388512"/>
            </a:xfrm>
            <a:prstGeom prst="bentConnector3">
              <a:avLst>
                <a:gd name="adj1" fmla="val 2294"/>
              </a:avLst>
            </a:prstGeom>
            <a:ln w="76200">
              <a:solidFill>
                <a:srgbClr val="FFFF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5" name="Rectangle 44">
            <a:extLst>
              <a:ext uri="{FF2B5EF4-FFF2-40B4-BE49-F238E27FC236}">
                <a16:creationId xmlns:a16="http://schemas.microsoft.com/office/drawing/2014/main" id="{E9A3594F-A99C-7B47-B131-A7B674508263}"/>
              </a:ext>
            </a:extLst>
          </p:cNvPr>
          <p:cNvSpPr/>
          <p:nvPr/>
        </p:nvSpPr>
        <p:spPr>
          <a:xfrm>
            <a:off x="2822737" y="2805283"/>
            <a:ext cx="6768785" cy="553998"/>
          </a:xfrm>
          <a:prstGeom prst="rect">
            <a:avLst/>
          </a:prstGeom>
          <a:solidFill>
            <a:schemeClr val="accent1">
              <a:alpha val="75000"/>
            </a:schemeClr>
          </a:solidFill>
        </p:spPr>
        <p:txBody>
          <a:bodyPr wrap="square">
            <a:spAutoFit/>
          </a:bodyPr>
          <a:lstStyle/>
          <a:p>
            <a:pPr algn="ctr"/>
            <a:r>
              <a:rPr lang="en-US" sz="3000" b="1" dirty="0">
                <a:solidFill>
                  <a:schemeClr val="bg1"/>
                </a:solidFill>
                <a:latin typeface="Avenir Next" panose="020B0503020202020204" pitchFamily="34" charset="0"/>
              </a:rPr>
              <a:t>developed which drug candidates</a:t>
            </a:r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486A2600-441F-5642-8AFC-3214149AF66B}"/>
              </a:ext>
            </a:extLst>
          </p:cNvPr>
          <p:cNvGrpSpPr/>
          <p:nvPr/>
        </p:nvGrpSpPr>
        <p:grpSpPr>
          <a:xfrm>
            <a:off x="9544985" y="1166131"/>
            <a:ext cx="2263636" cy="1938673"/>
            <a:chOff x="9544985" y="1166131"/>
            <a:chExt cx="2263636" cy="1938673"/>
          </a:xfrm>
        </p:grpSpPr>
        <p:sp>
          <p:nvSpPr>
            <p:cNvPr id="47" name="Rectangle 46">
              <a:extLst>
                <a:ext uri="{FF2B5EF4-FFF2-40B4-BE49-F238E27FC236}">
                  <a16:creationId xmlns:a16="http://schemas.microsoft.com/office/drawing/2014/main" id="{B212CAC0-68B7-B140-AFF1-4EE7EC0458FA}"/>
                </a:ext>
              </a:extLst>
            </p:cNvPr>
            <p:cNvSpPr/>
            <p:nvPr/>
          </p:nvSpPr>
          <p:spPr>
            <a:xfrm>
              <a:off x="10503017" y="1166131"/>
              <a:ext cx="1305604" cy="1164408"/>
            </a:xfrm>
            <a:prstGeom prst="rect">
              <a:avLst/>
            </a:prstGeom>
            <a:noFill/>
            <a:ln w="7620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1" name="Elbow Connector 50">
              <a:extLst>
                <a:ext uri="{FF2B5EF4-FFF2-40B4-BE49-F238E27FC236}">
                  <a16:creationId xmlns:a16="http://schemas.microsoft.com/office/drawing/2014/main" id="{258EE061-9150-CF40-93D8-828A7C78AB5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544985" y="2330539"/>
              <a:ext cx="953196" cy="774265"/>
            </a:xfrm>
            <a:prstGeom prst="bentConnector3">
              <a:avLst>
                <a:gd name="adj1" fmla="val 50000"/>
              </a:avLst>
            </a:prstGeom>
            <a:ln w="76200">
              <a:solidFill>
                <a:srgbClr val="FFFF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57" name="Table 56">
            <a:extLst>
              <a:ext uri="{FF2B5EF4-FFF2-40B4-BE49-F238E27FC236}">
                <a16:creationId xmlns:a16="http://schemas.microsoft.com/office/drawing/2014/main" id="{40EEE7C8-A472-6749-8EBE-6468AE5C19D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98738071"/>
              </p:ext>
            </p:extLst>
          </p:nvPr>
        </p:nvGraphicFramePr>
        <p:xfrm>
          <a:off x="10503018" y="2349905"/>
          <a:ext cx="1305604" cy="221634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26849">
                  <a:extLst>
                    <a:ext uri="{9D8B030D-6E8A-4147-A177-3AD203B41FA5}">
                      <a16:colId xmlns:a16="http://schemas.microsoft.com/office/drawing/2014/main" val="249400127"/>
                    </a:ext>
                  </a:extLst>
                </a:gridCol>
                <a:gridCol w="878755">
                  <a:extLst>
                    <a:ext uri="{9D8B030D-6E8A-4147-A177-3AD203B41FA5}">
                      <a16:colId xmlns:a16="http://schemas.microsoft.com/office/drawing/2014/main" val="1703854898"/>
                    </a:ext>
                  </a:extLst>
                </a:gridCol>
              </a:tblGrid>
              <a:tr h="366493">
                <a:tc>
                  <a:txBody>
                    <a:bodyPr/>
                    <a:lstStyle/>
                    <a:p>
                      <a:r>
                        <a:rPr lang="en-US" sz="1200" dirty="0">
                          <a:solidFill>
                            <a:schemeClr val="accent1"/>
                          </a:solidFill>
                        </a:rPr>
                        <a:t>◎</a:t>
                      </a:r>
                    </a:p>
                  </a:txBody>
                  <a:tcPr anchor="ctr">
                    <a:lnL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9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200" b="1" dirty="0">
                          <a:solidFill>
                            <a:schemeClr val="accent1"/>
                          </a:solidFill>
                          <a:latin typeface="Avenir Next" panose="020B0503020202020204" pitchFamily="34" charset="0"/>
                        </a:rPr>
                        <a:t>Preclinical</a:t>
                      </a:r>
                      <a:endParaRPr lang="en-US" sz="1200" b="1" dirty="0">
                        <a:solidFill>
                          <a:schemeClr val="accent1"/>
                        </a:solidFill>
                      </a:endParaRPr>
                    </a:p>
                  </a:txBody>
                  <a:tcPr marL="45720" marR="45720" anchor="ctr">
                    <a:lnR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99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67217210"/>
                  </a:ext>
                </a:extLst>
              </a:tr>
              <a:tr h="36649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dirty="0">
                          <a:solidFill>
                            <a:schemeClr val="accent1"/>
                          </a:solidFill>
                          <a:latin typeface="Avenir Next" panose="020B0503020202020204" pitchFamily="34" charset="0"/>
                        </a:rPr>
                        <a:t>•</a:t>
                      </a:r>
                      <a:endParaRPr lang="en-US" sz="1200" dirty="0">
                        <a:solidFill>
                          <a:schemeClr val="accent1"/>
                        </a:solidFill>
                      </a:endParaRPr>
                    </a:p>
                  </a:txBody>
                  <a:tcPr anchor="ctr">
                    <a:lnL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9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200" b="1" dirty="0">
                          <a:solidFill>
                            <a:schemeClr val="accent1"/>
                          </a:solidFill>
                          <a:latin typeface="Avenir Next" panose="020B0503020202020204" pitchFamily="34" charset="0"/>
                        </a:rPr>
                        <a:t>Phase 1</a:t>
                      </a:r>
                      <a:endParaRPr lang="en-US" sz="1200" b="1" dirty="0">
                        <a:solidFill>
                          <a:schemeClr val="accent1"/>
                        </a:solidFill>
                      </a:endParaRPr>
                    </a:p>
                  </a:txBody>
                  <a:tcPr marL="45720" marR="45720" anchor="ctr">
                    <a:lnR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99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9730335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1200" b="1" dirty="0">
                          <a:solidFill>
                            <a:schemeClr val="accent1"/>
                          </a:solidFill>
                          <a:latin typeface="Avenir Next" panose="020B0503020202020204" pitchFamily="34" charset="0"/>
                        </a:rPr>
                        <a:t>••</a:t>
                      </a:r>
                      <a:endParaRPr lang="en-US" sz="1200" dirty="0">
                        <a:solidFill>
                          <a:schemeClr val="accent1"/>
                        </a:solidFill>
                      </a:endParaRPr>
                    </a:p>
                  </a:txBody>
                  <a:tcPr anchor="ctr">
                    <a:lnL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9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200" b="1" dirty="0">
                          <a:solidFill>
                            <a:schemeClr val="accent1"/>
                          </a:solidFill>
                          <a:latin typeface="Avenir Next" panose="020B0503020202020204" pitchFamily="34" charset="0"/>
                        </a:rPr>
                        <a:t>Phase 2</a:t>
                      </a:r>
                      <a:endParaRPr lang="en-US" sz="1200" b="1" dirty="0">
                        <a:solidFill>
                          <a:schemeClr val="accent1"/>
                        </a:solidFill>
                      </a:endParaRPr>
                    </a:p>
                  </a:txBody>
                  <a:tcPr marL="45720" marR="45720" anchor="ctr">
                    <a:lnR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99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7916526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1200" b="1" dirty="0">
                          <a:solidFill>
                            <a:schemeClr val="accent1"/>
                          </a:solidFill>
                          <a:latin typeface="Avenir Next" panose="020B0503020202020204" pitchFamily="34" charset="0"/>
                        </a:rPr>
                        <a:t>•••</a:t>
                      </a:r>
                      <a:endParaRPr lang="en-US" sz="1200" dirty="0">
                        <a:solidFill>
                          <a:schemeClr val="accent1"/>
                        </a:solidFill>
                      </a:endParaRPr>
                    </a:p>
                  </a:txBody>
                  <a:tcPr anchor="ctr">
                    <a:lnL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9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200" b="1" dirty="0">
                          <a:solidFill>
                            <a:schemeClr val="accent1"/>
                          </a:solidFill>
                          <a:latin typeface="Avenir Next" panose="020B0503020202020204" pitchFamily="34" charset="0"/>
                        </a:rPr>
                        <a:t>Phase 3</a:t>
                      </a:r>
                      <a:endParaRPr lang="en-US" sz="1200" b="1" dirty="0">
                        <a:solidFill>
                          <a:schemeClr val="accent1"/>
                        </a:solidFill>
                      </a:endParaRPr>
                    </a:p>
                  </a:txBody>
                  <a:tcPr marL="45720" marR="45720" anchor="ctr">
                    <a:lnR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99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0360935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1200" b="1" dirty="0">
                          <a:solidFill>
                            <a:schemeClr val="bg1"/>
                          </a:solidFill>
                          <a:latin typeface="Avenir Next" panose="020B0503020202020204" pitchFamily="34" charset="0"/>
                        </a:rPr>
                        <a:t>M</a:t>
                      </a:r>
                    </a:p>
                  </a:txBody>
                  <a:tcPr anchor="ctr">
                    <a:lnL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alpha val="9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dirty="0">
                          <a:solidFill>
                            <a:schemeClr val="accent1"/>
                          </a:solidFill>
                          <a:latin typeface="Avenir Next" panose="020B0503020202020204" pitchFamily="34" charset="0"/>
                        </a:rPr>
                        <a:t>Marketed</a:t>
                      </a:r>
                    </a:p>
                  </a:txBody>
                  <a:tcPr marL="45720" marR="45720" anchor="ctr">
                    <a:lnR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99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093446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en-US" sz="1200" dirty="0"/>
                    </a:p>
                  </a:txBody>
                  <a:tcPr anchor="ctr">
                    <a:lnL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alpha val="99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200" b="1" dirty="0">
                          <a:solidFill>
                            <a:schemeClr val="accent3"/>
                          </a:solidFill>
                          <a:latin typeface="Avenir Next" panose="020B0503020202020204" pitchFamily="34" charset="0"/>
                        </a:rPr>
                        <a:t>Failed</a:t>
                      </a:r>
                      <a:endParaRPr lang="en-US" sz="1200" b="1" dirty="0">
                        <a:solidFill>
                          <a:schemeClr val="accent3"/>
                        </a:solidFill>
                      </a:endParaRPr>
                    </a:p>
                  </a:txBody>
                  <a:tcPr marL="45720" marR="45720" anchor="ctr">
                    <a:lnR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99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9013559"/>
                  </a:ext>
                </a:extLst>
              </a:tr>
            </a:tbl>
          </a:graphicData>
        </a:graphic>
      </p:graphicFrame>
      <p:sp>
        <p:nvSpPr>
          <p:cNvPr id="58" name="Rectangle 57">
            <a:extLst>
              <a:ext uri="{FF2B5EF4-FFF2-40B4-BE49-F238E27FC236}">
                <a16:creationId xmlns:a16="http://schemas.microsoft.com/office/drawing/2014/main" id="{A0428912-114D-4D48-8F04-0AC4F6D8A069}"/>
              </a:ext>
            </a:extLst>
          </p:cNvPr>
          <p:cNvSpPr/>
          <p:nvPr/>
        </p:nvSpPr>
        <p:spPr>
          <a:xfrm>
            <a:off x="2822737" y="3359953"/>
            <a:ext cx="6778458" cy="553998"/>
          </a:xfrm>
          <a:prstGeom prst="rect">
            <a:avLst/>
          </a:prstGeom>
          <a:solidFill>
            <a:schemeClr val="accent1">
              <a:alpha val="75000"/>
            </a:schemeClr>
          </a:solidFill>
        </p:spPr>
        <p:txBody>
          <a:bodyPr wrap="square">
            <a:spAutoFit/>
          </a:bodyPr>
          <a:lstStyle/>
          <a:p>
            <a:pPr algn="ctr"/>
            <a:r>
              <a:rPr lang="en-US" sz="3000" b="1" dirty="0">
                <a:solidFill>
                  <a:schemeClr val="bg1"/>
                </a:solidFill>
                <a:latin typeface="Avenir Next" panose="020B0503020202020204" pitchFamily="34" charset="0"/>
              </a:rPr>
              <a:t>to meet which clinical objective</a:t>
            </a:r>
          </a:p>
        </p:txBody>
      </p:sp>
      <p:grpSp>
        <p:nvGrpSpPr>
          <p:cNvPr id="59" name="Group 58">
            <a:extLst>
              <a:ext uri="{FF2B5EF4-FFF2-40B4-BE49-F238E27FC236}">
                <a16:creationId xmlns:a16="http://schemas.microsoft.com/office/drawing/2014/main" id="{5E5E76D3-FF1F-5B45-8D49-86A32A7465D1}"/>
              </a:ext>
            </a:extLst>
          </p:cNvPr>
          <p:cNvGrpSpPr/>
          <p:nvPr/>
        </p:nvGrpSpPr>
        <p:grpSpPr>
          <a:xfrm>
            <a:off x="156117" y="1144857"/>
            <a:ext cx="3047015" cy="2500022"/>
            <a:chOff x="10605054" y="1166131"/>
            <a:chExt cx="3047015" cy="2500022"/>
          </a:xfrm>
        </p:grpSpPr>
        <p:sp>
          <p:nvSpPr>
            <p:cNvPr id="60" name="Rectangle 59">
              <a:extLst>
                <a:ext uri="{FF2B5EF4-FFF2-40B4-BE49-F238E27FC236}">
                  <a16:creationId xmlns:a16="http://schemas.microsoft.com/office/drawing/2014/main" id="{4E29B4F5-7D9C-D340-8FE4-D7C5D302CEB5}"/>
                </a:ext>
              </a:extLst>
            </p:cNvPr>
            <p:cNvSpPr/>
            <p:nvPr/>
          </p:nvSpPr>
          <p:spPr>
            <a:xfrm>
              <a:off x="10605054" y="1166131"/>
              <a:ext cx="1203566" cy="1164408"/>
            </a:xfrm>
            <a:prstGeom prst="rect">
              <a:avLst/>
            </a:prstGeom>
            <a:noFill/>
            <a:ln w="7620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1" name="Elbow Connector 60">
              <a:extLst>
                <a:ext uri="{FF2B5EF4-FFF2-40B4-BE49-F238E27FC236}">
                  <a16:creationId xmlns:a16="http://schemas.microsoft.com/office/drawing/2014/main" id="{6E9541EE-4F32-6445-8CAE-BF4670CD021F}"/>
                </a:ext>
              </a:extLst>
            </p:cNvPr>
            <p:cNvCxnSpPr>
              <a:cxnSpLocks/>
              <a:endCxn id="60" idx="2"/>
            </p:cNvCxnSpPr>
            <p:nvPr/>
          </p:nvCxnSpPr>
          <p:spPr>
            <a:xfrm rot="10800000">
              <a:off x="11206838" y="2330540"/>
              <a:ext cx="2445231" cy="1335613"/>
            </a:xfrm>
            <a:prstGeom prst="bentConnector2">
              <a:avLst/>
            </a:prstGeom>
            <a:ln w="76200">
              <a:solidFill>
                <a:srgbClr val="FFFF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6" name="Rectangle 65">
            <a:extLst>
              <a:ext uri="{FF2B5EF4-FFF2-40B4-BE49-F238E27FC236}">
                <a16:creationId xmlns:a16="http://schemas.microsoft.com/office/drawing/2014/main" id="{9B3CB334-E22D-E54F-8336-D028710A5F0C}"/>
              </a:ext>
            </a:extLst>
          </p:cNvPr>
          <p:cNvSpPr/>
          <p:nvPr/>
        </p:nvSpPr>
        <p:spPr>
          <a:xfrm>
            <a:off x="2822737" y="3883998"/>
            <a:ext cx="6773622" cy="1477328"/>
          </a:xfrm>
          <a:prstGeom prst="rect">
            <a:avLst/>
          </a:prstGeom>
          <a:solidFill>
            <a:schemeClr val="accent1">
              <a:alpha val="75000"/>
            </a:schemeClr>
          </a:solidFill>
        </p:spPr>
        <p:txBody>
          <a:bodyPr wrap="square">
            <a:spAutoFit/>
          </a:bodyPr>
          <a:lstStyle/>
          <a:p>
            <a:pPr algn="ctr"/>
            <a:r>
              <a:rPr lang="en-US" sz="3000" b="1" dirty="0">
                <a:solidFill>
                  <a:schemeClr val="bg1"/>
                </a:solidFill>
                <a:latin typeface="Avenir Next" panose="020B0503020202020204" pitchFamily="34" charset="0"/>
              </a:rPr>
              <a:t>and how much they spent on </a:t>
            </a:r>
            <a:br>
              <a:rPr lang="en-US" sz="3000" b="1" dirty="0">
                <a:solidFill>
                  <a:schemeClr val="bg1"/>
                </a:solidFill>
                <a:latin typeface="Avenir Next" panose="020B0503020202020204" pitchFamily="34" charset="0"/>
              </a:rPr>
            </a:br>
            <a:r>
              <a:rPr lang="en-US" sz="3000" b="1" dirty="0">
                <a:solidFill>
                  <a:schemeClr val="bg1"/>
                </a:solidFill>
                <a:latin typeface="Avenir Next" panose="020B0503020202020204" pitchFamily="34" charset="0"/>
              </a:rPr>
              <a:t>acquisitions to compete</a:t>
            </a:r>
            <a:br>
              <a:rPr lang="en-US" sz="3000" b="1" dirty="0">
                <a:solidFill>
                  <a:schemeClr val="bg1"/>
                </a:solidFill>
                <a:latin typeface="Avenir Next" panose="020B0503020202020204" pitchFamily="34" charset="0"/>
              </a:rPr>
            </a:br>
            <a:r>
              <a:rPr lang="en-US" sz="3000" b="1" dirty="0">
                <a:solidFill>
                  <a:schemeClr val="bg1"/>
                </a:solidFill>
                <a:latin typeface="Avenir Next" panose="020B0503020202020204" pitchFamily="34" charset="0"/>
              </a:rPr>
              <a:t> </a:t>
            </a:r>
          </a:p>
        </p:txBody>
      </p:sp>
      <p:grpSp>
        <p:nvGrpSpPr>
          <p:cNvPr id="85" name="Group 84">
            <a:extLst>
              <a:ext uri="{FF2B5EF4-FFF2-40B4-BE49-F238E27FC236}">
                <a16:creationId xmlns:a16="http://schemas.microsoft.com/office/drawing/2014/main" id="{3FD90C64-653B-D342-997B-93A52FE7AE8E}"/>
              </a:ext>
            </a:extLst>
          </p:cNvPr>
          <p:cNvGrpSpPr/>
          <p:nvPr/>
        </p:nvGrpSpPr>
        <p:grpSpPr>
          <a:xfrm>
            <a:off x="1359685" y="1144858"/>
            <a:ext cx="2047443" cy="1382158"/>
            <a:chOff x="1359685" y="1144858"/>
            <a:chExt cx="2047443" cy="1382158"/>
          </a:xfrm>
        </p:grpSpPr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720D533B-BB3F-B24C-8558-5942A8C43B3F}"/>
                </a:ext>
              </a:extLst>
            </p:cNvPr>
            <p:cNvSpPr/>
            <p:nvPr/>
          </p:nvSpPr>
          <p:spPr>
            <a:xfrm>
              <a:off x="1359685" y="1144858"/>
              <a:ext cx="1145621" cy="1164408"/>
            </a:xfrm>
            <a:prstGeom prst="rect">
              <a:avLst/>
            </a:prstGeom>
            <a:noFill/>
            <a:ln w="7620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1" name="Elbow Connector 80">
              <a:extLst>
                <a:ext uri="{FF2B5EF4-FFF2-40B4-BE49-F238E27FC236}">
                  <a16:creationId xmlns:a16="http://schemas.microsoft.com/office/drawing/2014/main" id="{8C6E93E0-4E87-704A-9A4B-4DEECB7A3350}"/>
                </a:ext>
              </a:extLst>
            </p:cNvPr>
            <p:cNvCxnSpPr>
              <a:endCxn id="37" idx="3"/>
            </p:cNvCxnSpPr>
            <p:nvPr/>
          </p:nvCxnSpPr>
          <p:spPr>
            <a:xfrm rot="10800000">
              <a:off x="2505306" y="1727062"/>
              <a:ext cx="901822" cy="799954"/>
            </a:xfrm>
            <a:prstGeom prst="bentConnector3">
              <a:avLst/>
            </a:prstGeom>
            <a:ln w="76200">
              <a:solidFill>
                <a:srgbClr val="FFFF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BA098DD-D5D2-9448-9B50-842C5B641857}"/>
              </a:ext>
            </a:extLst>
          </p:cNvPr>
          <p:cNvGrpSpPr/>
          <p:nvPr/>
        </p:nvGrpSpPr>
        <p:grpSpPr>
          <a:xfrm>
            <a:off x="5565060" y="4912787"/>
            <a:ext cx="6487003" cy="2159680"/>
            <a:chOff x="5565060" y="4912787"/>
            <a:chExt cx="6487003" cy="2159680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27A9BD6C-4205-DC4A-8D07-14A6EBBB3FC9}"/>
                </a:ext>
              </a:extLst>
            </p:cNvPr>
            <p:cNvGrpSpPr/>
            <p:nvPr/>
          </p:nvGrpSpPr>
          <p:grpSpPr>
            <a:xfrm>
              <a:off x="5565060" y="4912787"/>
              <a:ext cx="3484349" cy="2159680"/>
              <a:chOff x="5565093" y="4899662"/>
              <a:chExt cx="3484349" cy="2159680"/>
            </a:xfrm>
          </p:grpSpPr>
          <p:grpSp>
            <p:nvGrpSpPr>
              <p:cNvPr id="67" name="Group 66">
                <a:extLst>
                  <a:ext uri="{FF2B5EF4-FFF2-40B4-BE49-F238E27FC236}">
                    <a16:creationId xmlns:a16="http://schemas.microsoft.com/office/drawing/2014/main" id="{E9309740-BF39-8144-8846-82C95ED71736}"/>
                  </a:ext>
                </a:extLst>
              </p:cNvPr>
              <p:cNvGrpSpPr/>
              <p:nvPr/>
            </p:nvGrpSpPr>
            <p:grpSpPr>
              <a:xfrm rot="16200000">
                <a:off x="5180346" y="5284409"/>
                <a:ext cx="2159680" cy="1390186"/>
                <a:chOff x="8123809" y="-11235"/>
                <a:chExt cx="2159680" cy="1390186"/>
              </a:xfrm>
            </p:grpSpPr>
            <p:sp>
              <p:nvSpPr>
                <p:cNvPr id="68" name="Rectangle 67">
                  <a:extLst>
                    <a:ext uri="{FF2B5EF4-FFF2-40B4-BE49-F238E27FC236}">
                      <a16:creationId xmlns:a16="http://schemas.microsoft.com/office/drawing/2014/main" id="{F11A4F41-3725-AC48-90FD-E600BDC467F6}"/>
                    </a:ext>
                  </a:extLst>
                </p:cNvPr>
                <p:cNvSpPr/>
                <p:nvPr/>
              </p:nvSpPr>
              <p:spPr>
                <a:xfrm>
                  <a:off x="8123809" y="-11235"/>
                  <a:ext cx="373516" cy="1390186"/>
                </a:xfrm>
                <a:prstGeom prst="rect">
                  <a:avLst/>
                </a:prstGeom>
                <a:noFill/>
                <a:ln w="76200">
                  <a:solidFill>
                    <a:srgbClr val="FFFF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69" name="Straight Arrow Connector 68">
                  <a:extLst>
                    <a:ext uri="{FF2B5EF4-FFF2-40B4-BE49-F238E27FC236}">
                      <a16:creationId xmlns:a16="http://schemas.microsoft.com/office/drawing/2014/main" id="{DE1C1603-FED9-124D-972B-FCD1524E1D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5400000">
                  <a:off x="9394831" y="-196338"/>
                  <a:ext cx="8460" cy="1768856"/>
                </a:xfrm>
                <a:prstGeom prst="straightConnector1">
                  <a:avLst/>
                </a:prstGeom>
                <a:ln w="76200">
                  <a:solidFill>
                    <a:srgbClr val="FFFF00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48" name="Straight Arrow Connector 47">
                <a:extLst>
                  <a:ext uri="{FF2B5EF4-FFF2-40B4-BE49-F238E27FC236}">
                    <a16:creationId xmlns:a16="http://schemas.microsoft.com/office/drawing/2014/main" id="{5681CF62-85CB-4D45-9841-8DA6194FD8AA}"/>
                  </a:ext>
                </a:extLst>
              </p:cNvPr>
              <p:cNvCxnSpPr>
                <a:cxnSpLocks/>
                <a:endCxn id="50" idx="0"/>
              </p:cNvCxnSpPr>
              <p:nvPr/>
            </p:nvCxnSpPr>
            <p:spPr>
              <a:xfrm>
                <a:off x="6255352" y="4926393"/>
                <a:ext cx="2794090" cy="985203"/>
              </a:xfrm>
              <a:prstGeom prst="straightConnector1">
                <a:avLst/>
              </a:prstGeom>
              <a:ln w="76200">
                <a:solidFill>
                  <a:srgbClr val="FFFF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ECAAE8C1-6AC4-CC46-A569-D107806D97DD}"/>
                </a:ext>
              </a:extLst>
            </p:cNvPr>
            <p:cNvSpPr/>
            <p:nvPr/>
          </p:nvSpPr>
          <p:spPr>
            <a:xfrm rot="16200000">
              <a:off x="9890498" y="4423394"/>
              <a:ext cx="1320476" cy="3002654"/>
            </a:xfrm>
            <a:prstGeom prst="rect">
              <a:avLst/>
            </a:prstGeom>
            <a:noFill/>
            <a:ln w="7620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8648619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45" grpId="0" animBg="1"/>
      <p:bldP spid="58" grpId="0" animBg="1"/>
      <p:bldP spid="66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Content Placeholder 7">
            <a:extLst>
              <a:ext uri="{FF2B5EF4-FFF2-40B4-BE49-F238E27FC236}">
                <a16:creationId xmlns:a16="http://schemas.microsoft.com/office/drawing/2014/main" id="{53880638-4F37-064D-BF26-12552FF81697}"/>
              </a:ext>
            </a:extLst>
          </p:cNvPr>
          <p:cNvGraphicFramePr>
            <a:graphicFrameLocks noGrp="1"/>
          </p:cNvGraphicFramePr>
          <p:nvPr>
            <p:ph idx="1"/>
          </p:nvPr>
        </p:nvGraphicFramePr>
        <p:xfrm>
          <a:off x="226606" y="562773"/>
          <a:ext cx="11582013" cy="1451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44994">
                  <a:extLst>
                    <a:ext uri="{9D8B030D-6E8A-4147-A177-3AD203B41FA5}">
                      <a16:colId xmlns:a16="http://schemas.microsoft.com/office/drawing/2014/main" val="3594627776"/>
                    </a:ext>
                  </a:extLst>
                </a:gridCol>
                <a:gridCol w="1164432">
                  <a:extLst>
                    <a:ext uri="{9D8B030D-6E8A-4147-A177-3AD203B41FA5}">
                      <a16:colId xmlns:a16="http://schemas.microsoft.com/office/drawing/2014/main" val="2105884214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1174158133"/>
                    </a:ext>
                  </a:extLst>
                </a:gridCol>
                <a:gridCol w="1324656">
                  <a:extLst>
                    <a:ext uri="{9D8B030D-6E8A-4147-A177-3AD203B41FA5}">
                      <a16:colId xmlns:a16="http://schemas.microsoft.com/office/drawing/2014/main" val="1886480217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3188453590"/>
                    </a:ext>
                  </a:extLst>
                </a:gridCol>
                <a:gridCol w="1324656">
                  <a:extLst>
                    <a:ext uri="{9D8B030D-6E8A-4147-A177-3AD203B41FA5}">
                      <a16:colId xmlns:a16="http://schemas.microsoft.com/office/drawing/2014/main" val="1296771632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1991127755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2262024719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143304237"/>
                    </a:ext>
                  </a:extLst>
                </a:gridCol>
              </a:tblGrid>
              <a:tr h="256071">
                <a:tc rowSpan="2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Host Target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Genotype 1 restricted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Pan-genotype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78017796"/>
                  </a:ext>
                </a:extLst>
              </a:tr>
              <a:tr h="57450">
                <a:tc vMerge="1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4876803"/>
                  </a:ext>
                </a:extLst>
              </a:tr>
              <a:tr h="193788">
                <a:tc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Company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endParaRPr lang="en-US" sz="8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48947661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812881"/>
                  </a:ext>
                </a:extLst>
              </a:tr>
              <a:tr h="36957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SOC:</a:t>
                      </a:r>
                      <a:r>
                        <a:rPr lang="en-US" sz="12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40% cure rate</a:t>
                      </a:r>
                    </a:p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48w treatment (injected)</a:t>
                      </a:r>
                    </a:p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Schering-Plough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8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7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interferon ɑ2b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9736931"/>
                  </a:ext>
                </a:extLst>
              </a:tr>
              <a:tr h="369570">
                <a:tc vMerge="1">
                  <a:txBody>
                    <a:bodyPr/>
                    <a:lstStyle/>
                    <a:p>
                      <a:pPr rtl="0" fontAlgn="b"/>
                      <a:endParaRPr lang="en-US" sz="600" b="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Roche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8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7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interferon ɑ2b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1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28190249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18660395"/>
                  </a:ext>
                </a:extLst>
              </a:tr>
            </a:tbl>
          </a:graphicData>
        </a:graphic>
      </p:graphicFrame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52DDFB6-1B9D-8245-AABC-23AE7D6BAB40}"/>
              </a:ext>
            </a:extLst>
          </p:cNvPr>
          <p:cNvGraphicFramePr>
            <a:graphicFrameLocks noGrp="1"/>
          </p:cNvGraphicFramePr>
          <p:nvPr/>
        </p:nvGraphicFramePr>
        <p:xfrm>
          <a:off x="0" y="14133"/>
          <a:ext cx="12192000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12800">
                  <a:extLst>
                    <a:ext uri="{9D8B030D-6E8A-4147-A177-3AD203B41FA5}">
                      <a16:colId xmlns:a16="http://schemas.microsoft.com/office/drawing/2014/main" val="358515824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26668239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16915425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68443820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408866163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594857338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96553038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105273481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9911637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55577098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418989439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0701997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39585014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12802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099202928"/>
                    </a:ext>
                  </a:extLst>
                </a:gridCol>
              </a:tblGrid>
              <a:tr h="204259"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2004</a:t>
                      </a: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2009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2010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2011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2012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2013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2014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566983"/>
                  </a:ext>
                </a:extLst>
              </a:tr>
              <a:tr h="204259"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8425356"/>
                  </a:ext>
                </a:extLst>
              </a:tr>
            </a:tbl>
          </a:graphicData>
        </a:graphic>
      </p:graphicFrame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D36381DD-04FE-EA4A-8135-D30A7507E698}"/>
              </a:ext>
            </a:extLst>
          </p:cNvPr>
          <p:cNvGraphicFramePr/>
          <p:nvPr/>
        </p:nvGraphicFramePr>
        <p:xfrm>
          <a:off x="-253277" y="6400230"/>
          <a:ext cx="15077886" cy="9405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" name="Rectangle 2">
            <a:extLst>
              <a:ext uri="{FF2B5EF4-FFF2-40B4-BE49-F238E27FC236}">
                <a16:creationId xmlns:a16="http://schemas.microsoft.com/office/drawing/2014/main" id="{94456A8D-C2A2-CE4D-8597-DE8C9CCAF375}"/>
              </a:ext>
            </a:extLst>
          </p:cNvPr>
          <p:cNvSpPr/>
          <p:nvPr/>
        </p:nvSpPr>
        <p:spPr>
          <a:xfrm>
            <a:off x="1308410" y="1100253"/>
            <a:ext cx="2572215" cy="854927"/>
          </a:xfrm>
          <a:prstGeom prst="rect">
            <a:avLst/>
          </a:prstGeom>
          <a:noFill/>
          <a:ln w="1270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CD8DF121-9A7F-D74C-B93A-7E53DC5E1E3E}"/>
              </a:ext>
            </a:extLst>
          </p:cNvPr>
          <p:cNvSpPr/>
          <p:nvPr/>
        </p:nvSpPr>
        <p:spPr>
          <a:xfrm>
            <a:off x="0" y="2353838"/>
            <a:ext cx="6452840" cy="1204331"/>
          </a:xfrm>
          <a:prstGeom prst="rect">
            <a:avLst/>
          </a:prstGeom>
          <a:noFill/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marL="182880">
              <a:lnSpc>
                <a:spcPct val="90000"/>
              </a:lnSpc>
            </a:pPr>
            <a:r>
              <a:rPr lang="en-US" sz="3000" b="1" dirty="0">
                <a:solidFill>
                  <a:schemeClr val="accent3"/>
                </a:solidFill>
                <a:latin typeface="Avenir Next" panose="020B0503020202020204" pitchFamily="34" charset="0"/>
              </a:rPr>
              <a:t>We start in 2004, </a:t>
            </a:r>
            <a:br>
              <a:rPr lang="en-US" sz="3000" b="1" dirty="0">
                <a:solidFill>
                  <a:schemeClr val="accent3"/>
                </a:solidFill>
                <a:latin typeface="Avenir Next" panose="020B0503020202020204" pitchFamily="34" charset="0"/>
              </a:rPr>
            </a:br>
            <a:r>
              <a:rPr lang="en-US" sz="3000" b="1" dirty="0">
                <a:solidFill>
                  <a:schemeClr val="accent3"/>
                </a:solidFill>
                <a:latin typeface="Avenir Next" panose="020B0503020202020204" pitchFamily="34" charset="0"/>
              </a:rPr>
              <a:t>with terrible treatments…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079BB75-9C44-7947-904F-C53F9566FCD7}"/>
              </a:ext>
            </a:extLst>
          </p:cNvPr>
          <p:cNvSpPr txBox="1"/>
          <p:nvPr/>
        </p:nvSpPr>
        <p:spPr>
          <a:xfrm>
            <a:off x="152402" y="6718129"/>
            <a:ext cx="184008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1">
                    <a:lumMod val="65000"/>
                  </a:schemeClr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TOTAL M&amp;A</a:t>
            </a:r>
          </a:p>
        </p:txBody>
      </p:sp>
    </p:spTree>
    <p:extLst>
      <p:ext uri="{BB962C8B-B14F-4D97-AF65-F5344CB8AC3E}">
        <p14:creationId xmlns:p14="http://schemas.microsoft.com/office/powerpoint/2010/main" val="172371584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2" name="Chart 41">
            <a:extLst>
              <a:ext uri="{FF2B5EF4-FFF2-40B4-BE49-F238E27FC236}">
                <a16:creationId xmlns:a16="http://schemas.microsoft.com/office/drawing/2014/main" id="{8D0AD20C-EEAF-7A47-819E-E7B721490184}"/>
              </a:ext>
            </a:extLst>
          </p:cNvPr>
          <p:cNvGraphicFramePr/>
          <p:nvPr/>
        </p:nvGraphicFramePr>
        <p:xfrm>
          <a:off x="-253277" y="6400230"/>
          <a:ext cx="14277390" cy="9405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52DDFB6-1B9D-8245-AABC-23AE7D6BAB40}"/>
              </a:ext>
            </a:extLst>
          </p:cNvPr>
          <p:cNvGraphicFramePr>
            <a:graphicFrameLocks noGrp="1"/>
          </p:cNvGraphicFramePr>
          <p:nvPr/>
        </p:nvGraphicFramePr>
        <p:xfrm>
          <a:off x="0" y="14133"/>
          <a:ext cx="12192000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12800">
                  <a:extLst>
                    <a:ext uri="{9D8B030D-6E8A-4147-A177-3AD203B41FA5}">
                      <a16:colId xmlns:a16="http://schemas.microsoft.com/office/drawing/2014/main" val="358515824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26668239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16915425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68443820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408866163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594857338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96553038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105273481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9911637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55577098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418989439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0701997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39585014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12802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099202928"/>
                    </a:ext>
                  </a:extLst>
                </a:gridCol>
              </a:tblGrid>
              <a:tr h="204259"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2004</a:t>
                      </a: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2009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2010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2011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2012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2013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2014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566983"/>
                  </a:ext>
                </a:extLst>
              </a:tr>
              <a:tr h="204259"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8425356"/>
                  </a:ext>
                </a:extLst>
              </a:tr>
            </a:tbl>
          </a:graphicData>
        </a:graphic>
      </p:graphicFrame>
      <p:sp>
        <p:nvSpPr>
          <p:cNvPr id="43" name="TextBox 42">
            <a:extLst>
              <a:ext uri="{FF2B5EF4-FFF2-40B4-BE49-F238E27FC236}">
                <a16:creationId xmlns:a16="http://schemas.microsoft.com/office/drawing/2014/main" id="{33DE7CF7-CCBC-5C49-8D7E-EDFFD681D266}"/>
              </a:ext>
            </a:extLst>
          </p:cNvPr>
          <p:cNvSpPr txBox="1"/>
          <p:nvPr/>
        </p:nvSpPr>
        <p:spPr>
          <a:xfrm>
            <a:off x="7974329" y="6685827"/>
            <a:ext cx="12022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5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$20.1B</a:t>
            </a:r>
          </a:p>
        </p:txBody>
      </p:sp>
      <p:graphicFrame>
        <p:nvGraphicFramePr>
          <p:cNvPr id="8" name="Content Placeholder 7">
            <a:extLst>
              <a:ext uri="{FF2B5EF4-FFF2-40B4-BE49-F238E27FC236}">
                <a16:creationId xmlns:a16="http://schemas.microsoft.com/office/drawing/2014/main" id="{53880638-4F37-064D-BF26-12552FF81697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4012275666"/>
              </p:ext>
            </p:extLst>
          </p:nvPr>
        </p:nvGraphicFramePr>
        <p:xfrm>
          <a:off x="226606" y="562773"/>
          <a:ext cx="11582017" cy="568497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44994">
                  <a:extLst>
                    <a:ext uri="{9D8B030D-6E8A-4147-A177-3AD203B41FA5}">
                      <a16:colId xmlns:a16="http://schemas.microsoft.com/office/drawing/2014/main" val="3594627776"/>
                    </a:ext>
                  </a:extLst>
                </a:gridCol>
                <a:gridCol w="1164432">
                  <a:extLst>
                    <a:ext uri="{9D8B030D-6E8A-4147-A177-3AD203B41FA5}">
                      <a16:colId xmlns:a16="http://schemas.microsoft.com/office/drawing/2014/main" val="2105884214"/>
                    </a:ext>
                  </a:extLst>
                </a:gridCol>
                <a:gridCol w="1324656">
                  <a:extLst>
                    <a:ext uri="{9D8B030D-6E8A-4147-A177-3AD203B41FA5}">
                      <a16:colId xmlns:a16="http://schemas.microsoft.com/office/drawing/2014/main" val="1174158133"/>
                    </a:ext>
                  </a:extLst>
                </a:gridCol>
                <a:gridCol w="1324656">
                  <a:extLst>
                    <a:ext uri="{9D8B030D-6E8A-4147-A177-3AD203B41FA5}">
                      <a16:colId xmlns:a16="http://schemas.microsoft.com/office/drawing/2014/main" val="1886480217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3188453590"/>
                    </a:ext>
                  </a:extLst>
                </a:gridCol>
                <a:gridCol w="1324656">
                  <a:extLst>
                    <a:ext uri="{9D8B030D-6E8A-4147-A177-3AD203B41FA5}">
                      <a16:colId xmlns:a16="http://schemas.microsoft.com/office/drawing/2014/main" val="1296771632"/>
                    </a:ext>
                  </a:extLst>
                </a:gridCol>
                <a:gridCol w="1324656">
                  <a:extLst>
                    <a:ext uri="{9D8B030D-6E8A-4147-A177-3AD203B41FA5}">
                      <a16:colId xmlns:a16="http://schemas.microsoft.com/office/drawing/2014/main" val="1991127755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2262024719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2191761907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143304237"/>
                    </a:ext>
                  </a:extLst>
                </a:gridCol>
                <a:gridCol w="662328">
                  <a:extLst>
                    <a:ext uri="{9D8B030D-6E8A-4147-A177-3AD203B41FA5}">
                      <a16:colId xmlns:a16="http://schemas.microsoft.com/office/drawing/2014/main" val="2177568620"/>
                    </a:ext>
                  </a:extLst>
                </a:gridCol>
              </a:tblGrid>
              <a:tr h="256071">
                <a:tc rowSpan="2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Host Target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Genotype 1 restricted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5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Pan-genotype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78017796"/>
                  </a:ext>
                </a:extLst>
              </a:tr>
              <a:tr h="57450">
                <a:tc vMerge="1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44876803"/>
                  </a:ext>
                </a:extLst>
              </a:tr>
              <a:tr h="193788">
                <a:tc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Company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endParaRPr lang="en-US" sz="8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48947661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7812881"/>
                  </a:ext>
                </a:extLst>
              </a:tr>
              <a:tr h="365760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dirty="0">
                          <a:solidFill>
                            <a:srgbClr val="FFFF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 WINNERS</a:t>
                      </a:r>
                      <a:endParaRPr lang="en-US" sz="1400" dirty="0">
                        <a:solidFill>
                          <a:srgbClr val="FFFF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571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Gilead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9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VOSEVI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8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VOSEVI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HARVONI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0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SOVALDI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HARVONI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3446313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9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EPCLUSA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0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EPCLUSA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0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VOSEVI 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2064755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AbbVie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VIEKIRA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VIEKIRA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MAVYRET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8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MAVYRET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</a:t>
                      </a:r>
                      <a:br>
                        <a:rPr lang="en-US" sz="14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VIEKIRA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8144161"/>
                  </a:ext>
                </a:extLst>
              </a:tr>
              <a:tr h="100584">
                <a:tc gridSpan="11">
                  <a:txBody>
                    <a:bodyPr/>
                    <a:lstStyle/>
                    <a:p>
                      <a:endParaRPr lang="en-US" sz="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76557351"/>
                  </a:ext>
                </a:extLst>
              </a:tr>
              <a:tr h="36957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RESIGNED TO LOW SALES</a:t>
                      </a:r>
                      <a:endParaRPr kumimoji="0" lang="en-US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Merck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05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OBSOLETE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8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ZEPATIER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8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ZEPATIER</a:t>
                      </a: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99342406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18660395"/>
                  </a:ext>
                </a:extLst>
              </a:tr>
              <a:tr h="365760">
                <a:tc rowSpan="8">
                  <a:txBody>
                    <a:bodyPr/>
                    <a:lstStyle/>
                    <a:p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GIVEN UP</a:t>
                      </a:r>
                    </a:p>
                  </a:txBody>
                  <a:tcPr marL="45720" marR="4572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JNJ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0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</a:br>
                      <a:r>
                        <a:rPr lang="en-US" sz="800" i="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WITHDRAWN</a:t>
                      </a:r>
                      <a:endParaRPr lang="en-US" sz="800" dirty="0">
                        <a:solidFill>
                          <a:schemeClr val="bg1">
                            <a:lumMod val="8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/>
                </a:tc>
                <a:extLst>
                  <a:ext uri="{0D108BD9-81ED-4DB2-BD59-A6C34878D82A}">
                    <a16:rowId xmlns:a16="http://schemas.microsoft.com/office/drawing/2014/main" val="3803168253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1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BMS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i="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05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OBSOLETE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08165397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1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GSK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67374145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Roche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120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800" i="0" dirty="0"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OBSOLETE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85690047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Vertex</a:t>
                      </a:r>
                    </a:p>
                  </a:txBody>
                  <a:tcPr marL="28575" marR="28575" marT="19050" marB="19050" anchor="ctr"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3987547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0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BI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4362551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0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Pfizer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59779669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 lang="en-US" sz="10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Novartis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55728870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84267418"/>
                  </a:ext>
                </a:extLst>
              </a:tr>
              <a:tr h="182880">
                <a:tc rowSpan="2" gridSpan="2">
                  <a:txBody>
                    <a:bodyPr/>
                    <a:lstStyle/>
                    <a:p>
                      <a:pPr rtl="0" fontAlgn="b"/>
                      <a:r>
                        <a:rPr lang="en-US" sz="1100" b="1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M&amp;A TARGETS</a:t>
                      </a:r>
                      <a:endParaRPr lang="en-US" sz="11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pPr algn="l" rtl="0" fontAlgn="b"/>
                      <a:endParaRPr lang="en-US" sz="10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1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76064724"/>
                  </a:ext>
                </a:extLst>
              </a:tr>
              <a:tr h="182880"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07608829"/>
                  </a:ext>
                </a:extLst>
              </a:tr>
            </a:tbl>
          </a:graphicData>
        </a:graphic>
      </p:graphicFrame>
      <p:sp>
        <p:nvSpPr>
          <p:cNvPr id="7" name="Rectangle 6">
            <a:extLst>
              <a:ext uri="{FF2B5EF4-FFF2-40B4-BE49-F238E27FC236}">
                <a16:creationId xmlns:a16="http://schemas.microsoft.com/office/drawing/2014/main" id="{67A3CB74-E9A5-3740-A6F8-A04AD7DC4425}"/>
              </a:ext>
            </a:extLst>
          </p:cNvPr>
          <p:cNvSpPr/>
          <p:nvPr/>
        </p:nvSpPr>
        <p:spPr>
          <a:xfrm>
            <a:off x="0" y="2319453"/>
            <a:ext cx="11965394" cy="4140819"/>
          </a:xfrm>
          <a:prstGeom prst="rect">
            <a:avLst/>
          </a:prstGeom>
          <a:solidFill>
            <a:schemeClr val="bg1">
              <a:alpha val="90000"/>
            </a:schemeClr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182880" algn="r">
              <a:lnSpc>
                <a:spcPct val="90000"/>
              </a:lnSpc>
            </a:pPr>
            <a:br>
              <a:rPr lang="en-US" sz="2400" b="1" dirty="0">
                <a:solidFill>
                  <a:schemeClr val="accent3"/>
                </a:solidFill>
                <a:latin typeface="Avenir Next" panose="020B0503020202020204" pitchFamily="34" charset="0"/>
              </a:rPr>
            </a:br>
            <a:r>
              <a:rPr lang="en-US" sz="3000" b="1" dirty="0">
                <a:solidFill>
                  <a:schemeClr val="accent5"/>
                </a:solidFill>
                <a:latin typeface="Avenir Next" panose="020B0503020202020204" pitchFamily="34" charset="0"/>
              </a:rPr>
              <a:t>And we end in 2018 </a:t>
            </a:r>
            <a:br>
              <a:rPr lang="en-US" sz="3000" b="1" dirty="0">
                <a:solidFill>
                  <a:schemeClr val="accent5"/>
                </a:solidFill>
                <a:latin typeface="Avenir Next" panose="020B0503020202020204" pitchFamily="34" charset="0"/>
              </a:rPr>
            </a:br>
            <a:r>
              <a:rPr lang="en-US" sz="3000" b="1" dirty="0">
                <a:solidFill>
                  <a:schemeClr val="accent5"/>
                </a:solidFill>
                <a:latin typeface="Avenir Next" panose="020B0503020202020204" pitchFamily="34" charset="0"/>
              </a:rPr>
              <a:t>with excellent drugs and </a:t>
            </a:r>
            <a:br>
              <a:rPr lang="en-US" sz="3000" b="1" dirty="0">
                <a:solidFill>
                  <a:schemeClr val="accent5"/>
                </a:solidFill>
                <a:latin typeface="Avenir Next" panose="020B0503020202020204" pitchFamily="34" charset="0"/>
              </a:rPr>
            </a:br>
            <a:r>
              <a:rPr lang="en-US" sz="3000" b="1" dirty="0">
                <a:solidFill>
                  <a:schemeClr val="accent5"/>
                </a:solidFill>
                <a:latin typeface="Avenir Next" panose="020B0503020202020204" pitchFamily="34" charset="0"/>
              </a:rPr>
              <a:t>much less expensive cures</a:t>
            </a:r>
          </a:p>
          <a:p>
            <a:pPr marL="182880" algn="r">
              <a:lnSpc>
                <a:spcPct val="90000"/>
              </a:lnSpc>
            </a:pPr>
            <a:endParaRPr lang="en-US" sz="3000" b="1" dirty="0">
              <a:solidFill>
                <a:schemeClr val="accent3"/>
              </a:solidFill>
              <a:latin typeface="Avenir Next" panose="020B0503020202020204" pitchFamily="34" charset="0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DF931D5E-664C-544E-9317-FBEA5551A410}"/>
              </a:ext>
            </a:extLst>
          </p:cNvPr>
          <p:cNvSpPr/>
          <p:nvPr/>
        </p:nvSpPr>
        <p:spPr>
          <a:xfrm>
            <a:off x="7805855" y="1100254"/>
            <a:ext cx="4002768" cy="1204331"/>
          </a:xfrm>
          <a:prstGeom prst="rect">
            <a:avLst/>
          </a:prstGeom>
          <a:noFill/>
          <a:ln w="1270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24E9A27-6F4C-B743-BAF3-953C5D8DCCB7}"/>
              </a:ext>
            </a:extLst>
          </p:cNvPr>
          <p:cNvSpPr/>
          <p:nvPr/>
        </p:nvSpPr>
        <p:spPr>
          <a:xfrm>
            <a:off x="0" y="2353838"/>
            <a:ext cx="6452840" cy="1204331"/>
          </a:xfrm>
          <a:prstGeom prst="rect">
            <a:avLst/>
          </a:prstGeom>
          <a:noFill/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marL="182880">
              <a:lnSpc>
                <a:spcPct val="90000"/>
              </a:lnSpc>
            </a:pPr>
            <a:r>
              <a:rPr lang="en-US" sz="3000" b="1" dirty="0">
                <a:solidFill>
                  <a:schemeClr val="accent3"/>
                </a:solidFill>
                <a:latin typeface="Avenir Next" panose="020B0503020202020204" pitchFamily="34" charset="0"/>
              </a:rPr>
              <a:t>We start in 2004, </a:t>
            </a:r>
            <a:br>
              <a:rPr lang="en-US" sz="3000" b="1" dirty="0">
                <a:solidFill>
                  <a:schemeClr val="accent3"/>
                </a:solidFill>
                <a:latin typeface="Avenir Next" panose="020B0503020202020204" pitchFamily="34" charset="0"/>
              </a:rPr>
            </a:br>
            <a:r>
              <a:rPr lang="en-US" sz="3000" b="1" dirty="0">
                <a:solidFill>
                  <a:schemeClr val="accent3"/>
                </a:solidFill>
                <a:latin typeface="Avenir Next" panose="020B0503020202020204" pitchFamily="34" charset="0"/>
              </a:rPr>
              <a:t>with terrible treatments…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C4D0B997-9169-2A48-A7A0-9E4789A6D34D}"/>
              </a:ext>
            </a:extLst>
          </p:cNvPr>
          <p:cNvSpPr txBox="1"/>
          <p:nvPr/>
        </p:nvSpPr>
        <p:spPr>
          <a:xfrm>
            <a:off x="152402" y="6718129"/>
            <a:ext cx="184008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TOTAL M&amp;A</a:t>
            </a:r>
          </a:p>
        </p:txBody>
      </p:sp>
    </p:spTree>
    <p:extLst>
      <p:ext uri="{BB962C8B-B14F-4D97-AF65-F5344CB8AC3E}">
        <p14:creationId xmlns:p14="http://schemas.microsoft.com/office/powerpoint/2010/main" val="355669816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Content Placeholder 7">
            <a:extLst>
              <a:ext uri="{FF2B5EF4-FFF2-40B4-BE49-F238E27FC236}">
                <a16:creationId xmlns:a16="http://schemas.microsoft.com/office/drawing/2014/main" id="{53880638-4F37-064D-BF26-12552FF81697}"/>
              </a:ext>
            </a:extLst>
          </p:cNvPr>
          <p:cNvGraphicFramePr>
            <a:graphicFrameLocks noGrp="1"/>
          </p:cNvGraphicFramePr>
          <p:nvPr>
            <p:ph idx="1"/>
          </p:nvPr>
        </p:nvGraphicFramePr>
        <p:xfrm>
          <a:off x="226606" y="562773"/>
          <a:ext cx="11582013" cy="1451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44994">
                  <a:extLst>
                    <a:ext uri="{9D8B030D-6E8A-4147-A177-3AD203B41FA5}">
                      <a16:colId xmlns:a16="http://schemas.microsoft.com/office/drawing/2014/main" val="3594627776"/>
                    </a:ext>
                  </a:extLst>
                </a:gridCol>
                <a:gridCol w="1164432">
                  <a:extLst>
                    <a:ext uri="{9D8B030D-6E8A-4147-A177-3AD203B41FA5}">
                      <a16:colId xmlns:a16="http://schemas.microsoft.com/office/drawing/2014/main" val="2105884214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1174158133"/>
                    </a:ext>
                  </a:extLst>
                </a:gridCol>
                <a:gridCol w="1324656">
                  <a:extLst>
                    <a:ext uri="{9D8B030D-6E8A-4147-A177-3AD203B41FA5}">
                      <a16:colId xmlns:a16="http://schemas.microsoft.com/office/drawing/2014/main" val="1886480217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3188453590"/>
                    </a:ext>
                  </a:extLst>
                </a:gridCol>
                <a:gridCol w="1324656">
                  <a:extLst>
                    <a:ext uri="{9D8B030D-6E8A-4147-A177-3AD203B41FA5}">
                      <a16:colId xmlns:a16="http://schemas.microsoft.com/office/drawing/2014/main" val="1296771632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1991127755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2262024719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143304237"/>
                    </a:ext>
                  </a:extLst>
                </a:gridCol>
              </a:tblGrid>
              <a:tr h="256071">
                <a:tc rowSpan="2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Host Target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Genotype 1 restricted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Pan-genotype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78017796"/>
                  </a:ext>
                </a:extLst>
              </a:tr>
              <a:tr h="57450">
                <a:tc vMerge="1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4876803"/>
                  </a:ext>
                </a:extLst>
              </a:tr>
              <a:tr h="193788">
                <a:tc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Company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endParaRPr lang="en-US" sz="8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48947661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812881"/>
                  </a:ext>
                </a:extLst>
              </a:tr>
              <a:tr h="36957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SOC:</a:t>
                      </a:r>
                      <a:r>
                        <a:rPr lang="en-US" sz="12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40% cure rate</a:t>
                      </a:r>
                    </a:p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48w treatment (injected)</a:t>
                      </a:r>
                    </a:p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Schering-Plough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8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7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interferon ɑ2b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9736931"/>
                  </a:ext>
                </a:extLst>
              </a:tr>
              <a:tr h="369570">
                <a:tc vMerge="1">
                  <a:txBody>
                    <a:bodyPr/>
                    <a:lstStyle/>
                    <a:p>
                      <a:pPr rtl="0" fontAlgn="b"/>
                      <a:endParaRPr lang="en-US" sz="600" b="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Roche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8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7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interferon ɑ2b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1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28190249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18660395"/>
                  </a:ext>
                </a:extLst>
              </a:tr>
            </a:tbl>
          </a:graphicData>
        </a:graphic>
      </p:graphicFrame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52DDFB6-1B9D-8245-AABC-23AE7D6BAB40}"/>
              </a:ext>
            </a:extLst>
          </p:cNvPr>
          <p:cNvGraphicFramePr>
            <a:graphicFrameLocks noGrp="1"/>
          </p:cNvGraphicFramePr>
          <p:nvPr/>
        </p:nvGraphicFramePr>
        <p:xfrm>
          <a:off x="0" y="14133"/>
          <a:ext cx="12192000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12800">
                  <a:extLst>
                    <a:ext uri="{9D8B030D-6E8A-4147-A177-3AD203B41FA5}">
                      <a16:colId xmlns:a16="http://schemas.microsoft.com/office/drawing/2014/main" val="358515824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26668239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16915425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68443820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408866163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594857338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96553038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105273481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9911637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55577098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418989439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0701997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39585014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12802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099202928"/>
                    </a:ext>
                  </a:extLst>
                </a:gridCol>
              </a:tblGrid>
              <a:tr h="204259"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2004</a:t>
                      </a: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2009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2010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2011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2012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2013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2014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566983"/>
                  </a:ext>
                </a:extLst>
              </a:tr>
              <a:tr h="204259"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8425356"/>
                  </a:ext>
                </a:extLst>
              </a:tr>
            </a:tbl>
          </a:graphicData>
        </a:graphic>
      </p:graphicFrame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D36381DD-04FE-EA4A-8135-D30A7507E698}"/>
              </a:ext>
            </a:extLst>
          </p:cNvPr>
          <p:cNvGraphicFramePr/>
          <p:nvPr/>
        </p:nvGraphicFramePr>
        <p:xfrm>
          <a:off x="-253277" y="6400230"/>
          <a:ext cx="15077886" cy="9405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0D29BFF1-46DD-8D4E-9128-9319A27005C1}"/>
              </a:ext>
            </a:extLst>
          </p:cNvPr>
          <p:cNvSpPr txBox="1"/>
          <p:nvPr/>
        </p:nvSpPr>
        <p:spPr>
          <a:xfrm>
            <a:off x="152402" y="6718129"/>
            <a:ext cx="184008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1">
                    <a:lumMod val="65000"/>
                  </a:schemeClr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TOTAL M&amp;A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9FF86E80-4BEA-1644-A748-63EA3391129A}"/>
              </a:ext>
            </a:extLst>
          </p:cNvPr>
          <p:cNvSpPr/>
          <p:nvPr/>
        </p:nvSpPr>
        <p:spPr>
          <a:xfrm>
            <a:off x="0" y="2074822"/>
            <a:ext cx="12192000" cy="5011778"/>
          </a:xfrm>
          <a:prstGeom prst="rect">
            <a:avLst/>
          </a:prstGeom>
          <a:solidFill>
            <a:schemeClr val="accent1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>
                <a:latin typeface="Avenir Next" panose="020B0503020202020204" pitchFamily="34" charset="0"/>
              </a:rPr>
              <a:t>READY…</a:t>
            </a:r>
            <a:endParaRPr lang="en-US" sz="4800" dirty="0">
              <a:latin typeface="Avenir Next" panose="020B0503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5683753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Content Placeholder 7">
            <a:extLst>
              <a:ext uri="{FF2B5EF4-FFF2-40B4-BE49-F238E27FC236}">
                <a16:creationId xmlns:a16="http://schemas.microsoft.com/office/drawing/2014/main" id="{53880638-4F37-064D-BF26-12552FF81697}"/>
              </a:ext>
            </a:extLst>
          </p:cNvPr>
          <p:cNvGraphicFramePr>
            <a:graphicFrameLocks noGrp="1"/>
          </p:cNvGraphicFramePr>
          <p:nvPr>
            <p:ph idx="1"/>
          </p:nvPr>
        </p:nvGraphicFramePr>
        <p:xfrm>
          <a:off x="226606" y="562773"/>
          <a:ext cx="11582013" cy="1451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44994">
                  <a:extLst>
                    <a:ext uri="{9D8B030D-6E8A-4147-A177-3AD203B41FA5}">
                      <a16:colId xmlns:a16="http://schemas.microsoft.com/office/drawing/2014/main" val="3594627776"/>
                    </a:ext>
                  </a:extLst>
                </a:gridCol>
                <a:gridCol w="1164432">
                  <a:extLst>
                    <a:ext uri="{9D8B030D-6E8A-4147-A177-3AD203B41FA5}">
                      <a16:colId xmlns:a16="http://schemas.microsoft.com/office/drawing/2014/main" val="2105884214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1174158133"/>
                    </a:ext>
                  </a:extLst>
                </a:gridCol>
                <a:gridCol w="1324656">
                  <a:extLst>
                    <a:ext uri="{9D8B030D-6E8A-4147-A177-3AD203B41FA5}">
                      <a16:colId xmlns:a16="http://schemas.microsoft.com/office/drawing/2014/main" val="1886480217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3188453590"/>
                    </a:ext>
                  </a:extLst>
                </a:gridCol>
                <a:gridCol w="1324656">
                  <a:extLst>
                    <a:ext uri="{9D8B030D-6E8A-4147-A177-3AD203B41FA5}">
                      <a16:colId xmlns:a16="http://schemas.microsoft.com/office/drawing/2014/main" val="1296771632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1991127755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2262024719"/>
                    </a:ext>
                  </a:extLst>
                </a:gridCol>
                <a:gridCol w="1324655">
                  <a:extLst>
                    <a:ext uri="{9D8B030D-6E8A-4147-A177-3AD203B41FA5}">
                      <a16:colId xmlns:a16="http://schemas.microsoft.com/office/drawing/2014/main" val="143304237"/>
                    </a:ext>
                  </a:extLst>
                </a:gridCol>
              </a:tblGrid>
              <a:tr h="256071">
                <a:tc rowSpan="2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Host Target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Genotype 1 restricted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Pan-genotype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78017796"/>
                  </a:ext>
                </a:extLst>
              </a:tr>
              <a:tr h="57450">
                <a:tc vMerge="1">
                  <a:txBody>
                    <a:bodyPr/>
                    <a:lstStyle/>
                    <a:p>
                      <a:pPr rtl="0" fontAlgn="b"/>
                      <a:endParaRPr lang="en-US" sz="800" b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  <a:endParaRPr lang="en-US" sz="1000" b="0" dirty="0"/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4876803"/>
                  </a:ext>
                </a:extLst>
              </a:tr>
              <a:tr h="193788">
                <a:tc>
                  <a:txBody>
                    <a:bodyPr/>
                    <a:lstStyle/>
                    <a:p>
                      <a:pPr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0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Company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endParaRPr lang="en-US" sz="8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Non-Nuke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NS5a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en-US" sz="800" b="1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Nuke</a:t>
                      </a: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48947661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812881"/>
                  </a:ext>
                </a:extLst>
              </a:tr>
              <a:tr h="36957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SOC:</a:t>
                      </a:r>
                      <a:r>
                        <a:rPr lang="en-US" sz="12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40% cure rate</a:t>
                      </a:r>
                    </a:p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48w treatment (injected)</a:t>
                      </a:r>
                    </a:p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Schering-Plough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8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7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interferon ɑ2b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9736931"/>
                  </a:ext>
                </a:extLst>
              </a:tr>
              <a:tr h="369570">
                <a:tc vMerge="1">
                  <a:txBody>
                    <a:bodyPr/>
                    <a:lstStyle/>
                    <a:p>
                      <a:pPr rtl="0" fontAlgn="b"/>
                      <a:endParaRPr lang="en-US" sz="600" b="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000" b="1" dirty="0"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Roche</a:t>
                      </a: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dirty="0">
                          <a:solidFill>
                            <a:schemeClr val="bg1"/>
                          </a:solidFill>
                          <a:effectLst/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MARKETED</a:t>
                      </a:r>
                      <a:br>
                        <a:rPr lang="en-US" sz="8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</a:br>
                      <a:r>
                        <a:rPr lang="en-US" sz="700" i="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interferon ɑ2b</a:t>
                      </a: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i="1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accent4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28190249"/>
                  </a:ext>
                </a:extLst>
              </a:tr>
              <a:tr h="102320">
                <a:tc>
                  <a:txBody>
                    <a:bodyPr/>
                    <a:lstStyle/>
                    <a:p>
                      <a:pPr rtl="0" fontAlgn="b"/>
                      <a:endParaRPr lang="en-US" sz="400" b="0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US" sz="400" b="1" dirty="0"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en-US" sz="4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28575" marR="28575" marT="19050" marB="1905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18660395"/>
                  </a:ext>
                </a:extLst>
              </a:tr>
            </a:tbl>
          </a:graphicData>
        </a:graphic>
      </p:graphicFrame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52DDFB6-1B9D-8245-AABC-23AE7D6BAB40}"/>
              </a:ext>
            </a:extLst>
          </p:cNvPr>
          <p:cNvGraphicFramePr>
            <a:graphicFrameLocks noGrp="1"/>
          </p:cNvGraphicFramePr>
          <p:nvPr/>
        </p:nvGraphicFramePr>
        <p:xfrm>
          <a:off x="0" y="14133"/>
          <a:ext cx="12192000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12800">
                  <a:extLst>
                    <a:ext uri="{9D8B030D-6E8A-4147-A177-3AD203B41FA5}">
                      <a16:colId xmlns:a16="http://schemas.microsoft.com/office/drawing/2014/main" val="358515824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26668239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16915425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68443820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408866163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594857338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96553038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105273481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9911637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555770985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418989439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07019972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1395850147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7128026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099202928"/>
                    </a:ext>
                  </a:extLst>
                </a:gridCol>
              </a:tblGrid>
              <a:tr h="204259"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2004</a:t>
                      </a: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2009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2010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2011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2012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2013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2014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2015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2016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2017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latin typeface="Futura Medium" panose="020B0602020204020303" pitchFamily="34" charset="-79"/>
                          <a:cs typeface="Futura Medium" panose="020B0602020204020303" pitchFamily="34" charset="-79"/>
                        </a:rPr>
                        <a:t>2018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566983"/>
                  </a:ext>
                </a:extLst>
              </a:tr>
              <a:tr h="204259"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000" b="1" dirty="0">
                        <a:latin typeface="Futura Medium" panose="020B0602020204020303" pitchFamily="34" charset="-79"/>
                        <a:cs typeface="Futura Medium" panose="020B0602020204020303" pitchFamily="34" charset="-79"/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8425356"/>
                  </a:ext>
                </a:extLst>
              </a:tr>
            </a:tbl>
          </a:graphicData>
        </a:graphic>
      </p:graphicFrame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D36381DD-04FE-EA4A-8135-D30A7507E698}"/>
              </a:ext>
            </a:extLst>
          </p:cNvPr>
          <p:cNvGraphicFramePr/>
          <p:nvPr/>
        </p:nvGraphicFramePr>
        <p:xfrm>
          <a:off x="-253277" y="6400230"/>
          <a:ext cx="15077886" cy="9405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323BEF24-8918-8044-B099-293397B245D2}"/>
              </a:ext>
            </a:extLst>
          </p:cNvPr>
          <p:cNvSpPr txBox="1"/>
          <p:nvPr/>
        </p:nvSpPr>
        <p:spPr>
          <a:xfrm>
            <a:off x="152402" y="6718129"/>
            <a:ext cx="184008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1">
                    <a:lumMod val="65000"/>
                  </a:schemeClr>
                </a:solidFill>
                <a:latin typeface="Futura Medium" panose="020B0602020204020303" pitchFamily="34" charset="-79"/>
                <a:cs typeface="Futura Medium" panose="020B0602020204020303" pitchFamily="34" charset="-79"/>
              </a:rPr>
              <a:t>TOTAL M&amp;A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9FF86E80-4BEA-1644-A748-63EA3391129A}"/>
              </a:ext>
            </a:extLst>
          </p:cNvPr>
          <p:cNvSpPr/>
          <p:nvPr/>
        </p:nvSpPr>
        <p:spPr>
          <a:xfrm>
            <a:off x="0" y="2074822"/>
            <a:ext cx="12192000" cy="5011778"/>
          </a:xfrm>
          <a:prstGeom prst="rect">
            <a:avLst/>
          </a:prstGeom>
          <a:solidFill>
            <a:schemeClr val="accent1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>
                <a:latin typeface="Avenir Next" panose="020B0503020202020204" pitchFamily="34" charset="0"/>
              </a:rPr>
              <a:t>SET…</a:t>
            </a:r>
            <a:endParaRPr lang="en-US" sz="4800" dirty="0">
              <a:latin typeface="Avenir Next" panose="020B0503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11556096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Custom 4">
      <a:dk1>
        <a:srgbClr val="011D2C"/>
      </a:dk1>
      <a:lt1>
        <a:srgbClr val="FFFFFF"/>
      </a:lt1>
      <a:dk2>
        <a:srgbClr val="011D2C"/>
      </a:dk2>
      <a:lt2>
        <a:srgbClr val="EEECE1"/>
      </a:lt2>
      <a:accent1>
        <a:srgbClr val="162C5C"/>
      </a:accent1>
      <a:accent2>
        <a:srgbClr val="48C2C5"/>
      </a:accent2>
      <a:accent3>
        <a:srgbClr val="D44E49"/>
      </a:accent3>
      <a:accent4>
        <a:srgbClr val="006F7A"/>
      </a:accent4>
      <a:accent5>
        <a:srgbClr val="A9BA30"/>
      </a:accent5>
      <a:accent6>
        <a:srgbClr val="1D3D6F"/>
      </a:accent6>
      <a:hlink>
        <a:srgbClr val="2F4E84"/>
      </a:hlink>
      <a:folHlink>
        <a:srgbClr val="162C5C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PT Template16-9" id="{6A40E891-6EEB-3146-B15C-2B7CA9475977}" vid="{76DD56EC-78D2-2741-BB85-87DAAE8A5000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22241</TotalTime>
  <Words>6845</Words>
  <Application>Microsoft Macintosh PowerPoint</Application>
  <PresentationFormat>Custom</PresentationFormat>
  <Paragraphs>3822</Paragraphs>
  <Slides>46</Slides>
  <Notes>46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46</vt:i4>
      </vt:variant>
    </vt:vector>
  </HeadingPairs>
  <TitlesOfParts>
    <vt:vector size="53" baseType="lpstr">
      <vt:lpstr>Arial</vt:lpstr>
      <vt:lpstr>Avenir Book</vt:lpstr>
      <vt:lpstr>Avenir Next</vt:lpstr>
      <vt:lpstr>Calibri</vt:lpstr>
      <vt:lpstr>Futura</vt:lpstr>
      <vt:lpstr>Futura Medium</vt:lpstr>
      <vt:lpstr>Office Theme</vt:lpstr>
      <vt:lpstr>PowerPoint Presentation</vt:lpstr>
      <vt:lpstr>HEPATITIS C: 2004</vt:lpstr>
      <vt:lpstr>HEPATITIS C: 2020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Erin Clutter</dc:creator>
  <cp:lastModifiedBy>Jessica Sagers</cp:lastModifiedBy>
  <cp:revision>430</cp:revision>
  <dcterms:created xsi:type="dcterms:W3CDTF">2019-06-03T17:48:45Z</dcterms:created>
  <dcterms:modified xsi:type="dcterms:W3CDTF">2020-06-18T19:17:04Z</dcterms:modified>
</cp:coreProperties>
</file>